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76" r:id="rId6"/>
    <p:sldId id="279" r:id="rId7"/>
    <p:sldId id="265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6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085D6-50F3-89FB-FA54-6B91BB217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2F88A4-AC57-178C-34AC-07708D418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A63F6-3E0B-6E41-0536-463ADA380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259A0-0459-068F-780C-AF653DC4E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EF0AF-A792-86C0-C4AD-811EA5BE4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0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83DDF-C92E-E91C-D865-E26E70921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11CAE-B083-8427-E296-47ABCC45A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68AF2-339D-DCB3-189F-CDE6388EB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AB615-C3CE-9E11-7814-2225AA6A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543A6-59E2-B2FD-8D9E-ECDCA3AB8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58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092B-BEA4-BD32-B239-23F3F511E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0F791-6657-04EE-92DE-EB3D7554E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07F64-924C-17A9-A7E2-DAA610DD7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9F2FA-3372-77AE-9A71-D1D833CBE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09767-94CA-694B-90C1-0EE27B9B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18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07A12-4CC8-448F-8045-19815E2D7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67FE5-AACE-C1DA-4D6E-14DC38BEB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14C399-D098-FD95-A65A-61E270760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B49B9E-7B3C-26DD-031D-A5120A800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62F71-2098-268F-87DC-D9A880986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6A839E-E387-AEDF-39DB-2E8D6C394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47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0484B-14C9-A2A3-9667-18188FB95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EDA62-1325-5D4F-D9C3-EF623E236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6B552-BC46-435D-9E06-51EC45C4C6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35E81A-35C0-578C-B64A-A2BB7DB41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A6F9E3-F18E-F129-79B4-2ABA32667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BF2F6A-4DDB-7A71-CE61-4D6E6B55C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117253-E81C-FE0D-1EC1-BED4104E5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C9648D-A584-D486-6D0F-ECD286B5D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2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8FDD1-420F-D90B-4138-F6E982824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B26C2E-B9E5-C71C-3915-1E32153A3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AF640E-C53E-58DF-13E5-FF62B0D8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44E82A-085D-57B7-AC17-C7EC99A71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52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CB2725-7E5C-9538-F6B6-2193A612B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A35871-D6AF-3A93-7F99-7C33F64D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AF314-5BA5-71F6-749B-FE4B777F6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65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E6DEB-0FE7-AA4C-7253-09E35B9C8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1C227-98AC-FA3D-20AB-7D19C033F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55D73-294E-1972-88DB-A3C051A816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55570-78CA-2F94-A691-933075B60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1D631-0882-35C3-FE43-72887FCF5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965C8-408D-745D-FBDF-9A0DE110E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89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9E700-7A6C-0CCC-512B-CD544BE12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45FE31-9DBB-5265-EA89-CE491069C1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EC81E-BBD7-4E7D-5272-209C79340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09BD0-E9AD-A3D1-F349-DB297D34F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6E74D7-F6A2-B688-1A1D-0A230986E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53D14-3C40-54A1-E207-C7024D4FC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46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BF7A-01A1-3C60-B4C3-CF8EB52A9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1655C5-5F71-23D4-2616-1800020D9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98640-8A71-33F8-8626-C22C2259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573C6-8EA8-AAAB-2732-38D63E1C6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5EE5B-364F-644E-1F06-408B9B3C8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2BFAF6-A25C-08F2-EBA7-2D8E662B6C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EFB88-CE6F-B2B4-28BA-427F8A525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ED4FB-6A66-936B-40ED-077A82EC9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93F5F-7305-2ED4-0B8E-615ACC144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F76F6-2635-7EB1-E748-3DC87379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1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ABDDFC-C1CB-10C9-DBEE-50435C791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9CAF3-A9A0-B4EB-1AE9-D6E3A0C61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B9DED-991A-03C3-D2CF-28CC66F127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0CF50-298A-4DDB-857B-19C971F156C7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5A0F4-C480-C39B-01C0-6977DF15B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5AFB1-7F8C-5243-DC0C-9DB4593CD3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075-7A8E-45C2-923B-7457C03F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8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FE384-8940-B078-AE0C-117518DCAA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Solar Power at Landfill</a:t>
            </a:r>
            <a:br>
              <a:rPr lang="en-US" dirty="0"/>
            </a:br>
            <a:r>
              <a:rPr lang="en-US" dirty="0"/>
              <a:t>Letter of Intent for RFP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52F00C-5E44-BAA8-3667-F0959A2779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Tony Manzara, </a:t>
            </a:r>
          </a:p>
          <a:p>
            <a:r>
              <a:rPr lang="en-US" dirty="0"/>
              <a:t>Lake Elmo Economic Development Authority</a:t>
            </a:r>
          </a:p>
          <a:p>
            <a:r>
              <a:rPr lang="en-US" dirty="0"/>
              <a:t>December 3, 2024</a:t>
            </a:r>
          </a:p>
        </p:txBody>
      </p:sp>
    </p:spTree>
    <p:extLst>
      <p:ext uri="{BB962C8B-B14F-4D97-AF65-F5344CB8AC3E}">
        <p14:creationId xmlns:p14="http://schemas.microsoft.com/office/powerpoint/2010/main" val="322972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F5FC9-326D-F2FC-D8E7-E1BE4E876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6293"/>
          </a:xfrm>
        </p:spPr>
        <p:txBody>
          <a:bodyPr/>
          <a:lstStyle/>
          <a:p>
            <a:r>
              <a:rPr lang="en-US" dirty="0"/>
              <a:t>Washington County Landfill (WCL)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40E90-674E-3A48-2D2E-FBF9B51B2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1417"/>
            <a:ext cx="10515600" cy="520007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Plat of 1848                                           Aerial view now</a:t>
            </a:r>
          </a:p>
          <a:p>
            <a:pPr marL="0" indent="0">
              <a:buNone/>
            </a:pPr>
            <a:r>
              <a:rPr lang="en-US" dirty="0"/>
              <a:t>Government Lots 4 and 5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160C49-AE25-B168-8DDA-C658A26E7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136" y="2041236"/>
            <a:ext cx="4372323" cy="32603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2D2AE4-0C75-D527-867B-668706016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771" y="1828622"/>
            <a:ext cx="5937156" cy="48354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EF8C29-64C3-0F3C-B4DD-A2D326ECFAA0}"/>
              </a:ext>
            </a:extLst>
          </p:cNvPr>
          <p:cNvSpPr txBox="1"/>
          <p:nvPr/>
        </p:nvSpPr>
        <p:spPr>
          <a:xfrm>
            <a:off x="7832436" y="3876997"/>
            <a:ext cx="167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Elmo’s Pup Park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9A342E-CC44-3B8D-17AB-E7158DC91B86}"/>
              </a:ext>
            </a:extLst>
          </p:cNvPr>
          <p:cNvSpPr txBox="1"/>
          <p:nvPr/>
        </p:nvSpPr>
        <p:spPr>
          <a:xfrm>
            <a:off x="8220951" y="4772700"/>
            <a:ext cx="748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WCL</a:t>
            </a:r>
          </a:p>
        </p:txBody>
      </p:sp>
    </p:spTree>
    <p:extLst>
      <p:ext uri="{BB962C8B-B14F-4D97-AF65-F5344CB8AC3E}">
        <p14:creationId xmlns:p14="http://schemas.microsoft.com/office/powerpoint/2010/main" val="139223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AFC7AD-0A0A-4CA5-AE6C-AEF3D7B49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242" y="583292"/>
            <a:ext cx="9614862" cy="60697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D08D9B-E646-45F2-B07A-A3EFDDAA5E21}"/>
              </a:ext>
            </a:extLst>
          </p:cNvPr>
          <p:cNvSpPr txBox="1"/>
          <p:nvPr/>
        </p:nvSpPr>
        <p:spPr>
          <a:xfrm>
            <a:off x="425668" y="204953"/>
            <a:ext cx="10909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Contour Lines From https://wcmn.maps.arcgis.com/apps/webappviewer/index.html?id=c07b8931249b47be81278a79103bd698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650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01B42-399D-B73A-AF64-597EF1C7B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6293"/>
          </a:xfrm>
        </p:spPr>
        <p:txBody>
          <a:bodyPr/>
          <a:lstStyle/>
          <a:p>
            <a:r>
              <a:rPr lang="en-US" dirty="0"/>
              <a:t>WCL Condensed History - utilization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85C51-5D0F-5AA5-1371-6B3E9D5E8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71417"/>
            <a:ext cx="10965873" cy="526472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Public Ownership of Landfill area after use as gravel pit</a:t>
            </a:r>
          </a:p>
          <a:p>
            <a:r>
              <a:rPr lang="en-US" dirty="0"/>
              <a:t>Landfill had no protective liner or leachate collection system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1969- May 1, 1975 Counties charged “tipping fees”</a:t>
            </a:r>
          </a:p>
          <a:p>
            <a:r>
              <a:rPr lang="en-US" dirty="0"/>
              <a:t>1969 – $0.20/0.30 per cubic yard, 1970-72 $0.30/0.45 loose/compacted</a:t>
            </a:r>
          </a:p>
          <a:p>
            <a:r>
              <a:rPr lang="en-US" dirty="0"/>
              <a:t>Total fill 2.75 Million Cu Yd or about $1 - 2 Million revenue</a:t>
            </a:r>
          </a:p>
          <a:p>
            <a:r>
              <a:rPr lang="en-US" dirty="0"/>
              <a:t>73% Municipal, 26% industrial, 1% demolition</a:t>
            </a:r>
          </a:p>
          <a:p>
            <a:r>
              <a:rPr lang="en-US" dirty="0"/>
              <a:t>1975 Site was closed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EE8038-2900-62C0-8669-F1BAFCD1D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434" y="2052491"/>
            <a:ext cx="9958543" cy="165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43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BADE4-9113-077E-716F-FD2C17BFC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5457"/>
          </a:xfrm>
        </p:spPr>
        <p:txBody>
          <a:bodyPr>
            <a:normAutofit fontScale="90000"/>
          </a:bodyPr>
          <a:lstStyle/>
          <a:p>
            <a:r>
              <a:rPr lang="en-US" dirty="0"/>
              <a:t>WCL Condensed History – 1975-1996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064FC-39C1-BD06-536C-09C1FB661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9769"/>
            <a:ext cx="10947400" cy="5443105"/>
          </a:xfrm>
        </p:spPr>
        <p:txBody>
          <a:bodyPr>
            <a:normAutofit fontScale="925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1981 Volatile Organic Compounds and metals found </a:t>
            </a:r>
          </a:p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1983 Ground water pump out for gradient control / spray irrigation for VOC </a:t>
            </a:r>
            <a:r>
              <a:rPr lang="en-US" sz="2400" dirty="0">
                <a:solidFill>
                  <a:prstClr val="black"/>
                </a:solidFill>
              </a:rPr>
              <a:t>removal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</a:rPr>
              <a:t>1984 site added to US and MN Superfund lists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1987-1995 Valley Branch Watershed District Project 1007 – pumped volume 50-80 M gal/yr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</a:rPr>
              <a:t>1993 methane explosion in valve house – gas extraction system installed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1995 site declared “no threat to public health”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1996 Site removed from Superfund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status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control transferred to Minnesota Landfill Cleanup Program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1996 New landfill cover and active gas extraction system with flaring planned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328A9D-4913-181B-BA20-9D29D10E2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564" y="2805149"/>
            <a:ext cx="6906589" cy="154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43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007A6-B096-6843-E845-AC676095B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</p:spPr>
        <p:txBody>
          <a:bodyPr/>
          <a:lstStyle/>
          <a:p>
            <a:r>
              <a:rPr lang="en-US" dirty="0"/>
              <a:t>WCL Condensed History 1997-2024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5B2AB-D281-AE76-1F1A-2057CA7DB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564"/>
            <a:ext cx="10515600" cy="4865399"/>
          </a:xfrm>
        </p:spPr>
        <p:txBody>
          <a:bodyPr>
            <a:normAutofit/>
          </a:bodyPr>
          <a:lstStyle/>
          <a:p>
            <a:r>
              <a:rPr lang="en-US" dirty="0"/>
              <a:t>2002</a:t>
            </a:r>
          </a:p>
          <a:p>
            <a:endParaRPr lang="en-US" dirty="0"/>
          </a:p>
          <a:p>
            <a:r>
              <a:rPr lang="en-US" dirty="0"/>
              <a:t>2003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2004 PFAS issue first considered</a:t>
            </a:r>
          </a:p>
          <a:p>
            <a:r>
              <a:rPr lang="en-US" dirty="0"/>
              <a:t>2006 spray irrigation stopped</a:t>
            </a:r>
          </a:p>
          <a:p>
            <a:r>
              <a:rPr lang="en-US" dirty="0"/>
              <a:t>2013 Zoned for solar power by City of Lake Elmo</a:t>
            </a:r>
          </a:p>
          <a:p>
            <a:r>
              <a:rPr lang="en-US" dirty="0"/>
              <a:t>2014 $4.3 million GOB to rearrange &amp; cap waste and build a hill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44C129-A842-7550-283A-A4F099F5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835" y="1311564"/>
            <a:ext cx="8985135" cy="1052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22E8BD-C944-1952-913C-065897DF1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0434" y="2508001"/>
            <a:ext cx="7917347" cy="102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93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C48B6-2477-4D32-AF4F-AE777BDCF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566" y="803563"/>
            <a:ext cx="9736183" cy="36149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80EF3B-CCC9-4A23-AF8B-8221233CC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566" y="4418511"/>
            <a:ext cx="9396549" cy="21038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C6A6B9-9C6A-40BF-5731-A5402C435849}"/>
              </a:ext>
            </a:extLst>
          </p:cNvPr>
          <p:cNvSpPr txBox="1"/>
          <p:nvPr/>
        </p:nvSpPr>
        <p:spPr>
          <a:xfrm>
            <a:off x="879566" y="335600"/>
            <a:ext cx="1866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Lake Elmo Zoning </a:t>
            </a:r>
          </a:p>
        </p:txBody>
      </p:sp>
    </p:spTree>
    <p:extLst>
      <p:ext uri="{BB962C8B-B14F-4D97-AF65-F5344CB8AC3E}">
        <p14:creationId xmlns:p14="http://schemas.microsoft.com/office/powerpoint/2010/main" val="2628827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513E3-D4A8-C3DC-C25B-6DE66E68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4E730-553D-A5CF-EB4A-A10B4BFE1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891" y="1419225"/>
            <a:ext cx="11049000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MN requires retirement of GOB before “beneficial use” occurs.</a:t>
            </a:r>
          </a:p>
          <a:p>
            <a:r>
              <a:rPr lang="en-US" sz="2400" dirty="0"/>
              <a:t> Spent $4,294,062.52  in 2014, end date is 2054.5, assume 40 year straight line payoff</a:t>
            </a:r>
          </a:p>
          <a:p>
            <a:r>
              <a:rPr lang="en-US" sz="2400" dirty="0"/>
              <a:t> 2024 remaining obligation is 75%, $3,220,546.89</a:t>
            </a:r>
          </a:p>
          <a:p>
            <a:endParaRPr lang="en-US" sz="2400" dirty="0"/>
          </a:p>
          <a:p>
            <a:r>
              <a:rPr lang="en-US" sz="2400" dirty="0"/>
              <a:t>Mn/3M PFAS Settlement Priority 2 funding allotment is $20 M</a:t>
            </a:r>
          </a:p>
          <a:p>
            <a:r>
              <a:rPr lang="en-US" sz="2400" dirty="0"/>
              <a:t>Priority 2 Goal 1 is to restore habitat</a:t>
            </a:r>
          </a:p>
          <a:p>
            <a:r>
              <a:rPr lang="en-US" sz="2400" dirty="0"/>
              <a:t>RFP delayed from June 2024 to “late 2024”, process will require LOI (Letter of Intent” to get in the queue, does not create commitment to do a final proposal</a:t>
            </a:r>
          </a:p>
          <a:p>
            <a:r>
              <a:rPr lang="en-US" sz="2400" dirty="0"/>
              <a:t>Lake Elmo has suffered harm from PFAS (probably most of any locality on a per-capita basis) and can justify compensation</a:t>
            </a:r>
          </a:p>
          <a:p>
            <a:r>
              <a:rPr lang="en-US" sz="2400" dirty="0"/>
              <a:t>Lake Elmo EDA supports the submission of the LOI. 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553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1ED39-76D3-D7CE-C61C-E3751A876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Due Diligence So Far – by Tony Manzara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56A95-2DCC-D6E5-94C6-57F260875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Hans Neve – MN Closed Landfills Official – design reviewer</a:t>
            </a:r>
          </a:p>
          <a:p>
            <a:r>
              <a:rPr lang="en-US" dirty="0"/>
              <a:t>Jennifer </a:t>
            </a:r>
            <a:r>
              <a:rPr lang="en-US" dirty="0" err="1"/>
              <a:t>Hassemer</a:t>
            </a:r>
            <a:r>
              <a:rPr lang="en-US" dirty="0"/>
              <a:t> – MN Bonding Official – requested exact amount</a:t>
            </a:r>
          </a:p>
          <a:p>
            <a:r>
              <a:rPr lang="en-US" dirty="0"/>
              <a:t>Clark McWilliams – SCS Engineering – site review can be done </a:t>
            </a:r>
          </a:p>
          <a:p>
            <a:r>
              <a:rPr lang="en-US" dirty="0"/>
              <a:t>Timothy Bradley – Landfill Solar – offered conceptual design</a:t>
            </a:r>
          </a:p>
          <a:p>
            <a:r>
              <a:rPr lang="en-US" dirty="0"/>
              <a:t>Mary Kay Olson – Cooperative Energy Futures – business models</a:t>
            </a:r>
          </a:p>
          <a:p>
            <a:r>
              <a:rPr lang="en-US" dirty="0"/>
              <a:t>…..  Xcel Energy about availability / cost of connection to grid</a:t>
            </a:r>
          </a:p>
          <a:p>
            <a:r>
              <a:rPr lang="en-US" dirty="0"/>
              <a:t>No obvious Show Stoppers yet</a:t>
            </a:r>
          </a:p>
        </p:txBody>
      </p:sp>
    </p:spTree>
    <p:extLst>
      <p:ext uri="{BB962C8B-B14F-4D97-AF65-F5344CB8AC3E}">
        <p14:creationId xmlns:p14="http://schemas.microsoft.com/office/powerpoint/2010/main" val="847229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4D0B7-E7C4-29B6-9640-8CAF44578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EBA03-18A8-D067-5C10-5B011AEA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73509" cy="4351338"/>
          </a:xfrm>
        </p:spPr>
        <p:txBody>
          <a:bodyPr/>
          <a:lstStyle/>
          <a:p>
            <a:r>
              <a:rPr lang="en-US" dirty="0"/>
              <a:t>RFP published with format, Q&amp;A session, submission deadline</a:t>
            </a:r>
          </a:p>
          <a:p>
            <a:r>
              <a:rPr lang="en-US" dirty="0"/>
              <a:t>If LOI is accepted, write Proposal (Tony), Review by City Staff , Submit</a:t>
            </a:r>
          </a:p>
          <a:p>
            <a:pPr marL="0" indent="0">
              <a:buNone/>
            </a:pPr>
            <a:r>
              <a:rPr lang="en-US" dirty="0"/>
              <a:t>	List of steps needed – Gannt chart</a:t>
            </a:r>
          </a:p>
          <a:p>
            <a:pPr marL="0" indent="0">
              <a:buNone/>
            </a:pPr>
            <a:r>
              <a:rPr lang="en-US" dirty="0"/>
              <a:t>           Business Model Choices</a:t>
            </a:r>
          </a:p>
          <a:p>
            <a:pPr marL="0" indent="0">
              <a:buNone/>
            </a:pPr>
            <a:r>
              <a:rPr lang="en-US" dirty="0"/>
              <a:t>            – lease land to developer/operator who sells power to make profit</a:t>
            </a:r>
          </a:p>
          <a:p>
            <a:pPr marL="0" indent="0">
              <a:buNone/>
            </a:pPr>
            <a:r>
              <a:rPr lang="en-US" dirty="0"/>
              <a:t>            - EDA floats a bond to build it and City sells the power to Xcel</a:t>
            </a:r>
          </a:p>
          <a:p>
            <a:pPr marL="0" indent="0">
              <a:buNone/>
            </a:pPr>
            <a:r>
              <a:rPr lang="en-US"/>
              <a:t>Await Notice </a:t>
            </a:r>
            <a:r>
              <a:rPr lang="en-US" dirty="0"/>
              <a:t>of Award</a:t>
            </a:r>
          </a:p>
        </p:txBody>
      </p:sp>
    </p:spTree>
    <p:extLst>
      <p:ext uri="{BB962C8B-B14F-4D97-AF65-F5344CB8AC3E}">
        <p14:creationId xmlns:p14="http://schemas.microsoft.com/office/powerpoint/2010/main" val="3291551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562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Solar Power at Landfill Letter of Intent for RFP</vt:lpstr>
      <vt:lpstr>Washington County Landfill (WCL)</vt:lpstr>
      <vt:lpstr>PowerPoint Presentation</vt:lpstr>
      <vt:lpstr>WCL Condensed History - utilization</vt:lpstr>
      <vt:lpstr>WCL Condensed History – 1975-1996 </vt:lpstr>
      <vt:lpstr>WCL Condensed History 1997-2024</vt:lpstr>
      <vt:lpstr>PowerPoint Presentation</vt:lpstr>
      <vt:lpstr>Current status</vt:lpstr>
      <vt:lpstr>Due Diligence So Far – by Tony Manzara</vt:lpstr>
      <vt:lpstr>Looking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ANTHONY P MANZARA</dc:creator>
  <cp:lastModifiedBy>ANTHONY P MANZARA</cp:lastModifiedBy>
  <cp:revision>4</cp:revision>
  <dcterms:created xsi:type="dcterms:W3CDTF">2024-11-29T16:20:42Z</dcterms:created>
  <dcterms:modified xsi:type="dcterms:W3CDTF">2024-12-02T05:37:27Z</dcterms:modified>
</cp:coreProperties>
</file>