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Lst>
  <p:notesMasterIdLst>
    <p:notesMasterId r:id="rId29"/>
  </p:notesMasterIdLst>
  <p:sldIdLst>
    <p:sldId id="256" r:id="rId5"/>
    <p:sldId id="257" r:id="rId6"/>
    <p:sldId id="258" r:id="rId7"/>
    <p:sldId id="271" r:id="rId8"/>
    <p:sldId id="273" r:id="rId9"/>
    <p:sldId id="259" r:id="rId10"/>
    <p:sldId id="261" r:id="rId11"/>
    <p:sldId id="260" r:id="rId12"/>
    <p:sldId id="288" r:id="rId13"/>
    <p:sldId id="280" r:id="rId14"/>
    <p:sldId id="277" r:id="rId15"/>
    <p:sldId id="278" r:id="rId16"/>
    <p:sldId id="289" r:id="rId17"/>
    <p:sldId id="276" r:id="rId18"/>
    <p:sldId id="286" r:id="rId19"/>
    <p:sldId id="274" r:id="rId20"/>
    <p:sldId id="285" r:id="rId21"/>
    <p:sldId id="283" r:id="rId22"/>
    <p:sldId id="287" r:id="rId23"/>
    <p:sldId id="281" r:id="rId24"/>
    <p:sldId id="284" r:id="rId25"/>
    <p:sldId id="275" r:id="rId26"/>
    <p:sldId id="282" r:id="rId27"/>
    <p:sldId id="269" r:id="rId28"/>
  </p:sldIdLst>
  <p:sldSz cx="18288000" cy="10287000"/>
  <p:notesSz cx="6858000" cy="9144000"/>
  <p:embeddedFontLst>
    <p:embeddedFont>
      <p:font typeface="Codec Pro ExtraBold" panose="020B0604020202020204" charset="0"/>
      <p:regular r:id="rId30"/>
    </p:embeddedFont>
    <p:embeddedFont>
      <p:font typeface="Open Sauce" panose="020B0604020202020204" charset="0"/>
      <p:regular r:id="rId31"/>
    </p:embeddedFont>
    <p:embeddedFont>
      <p:font typeface="Open Sauce Bold" panose="020B0604020202020204" charset="0"/>
      <p:regular r:id="rId32"/>
    </p:embeddedFont>
    <p:embeddedFont>
      <p:font typeface="Poppins" panose="00000500000000000000" pitchFamily="2" charset="0"/>
      <p:regular r:id="rId33"/>
      <p:bold r:id="rId34"/>
      <p:italic r:id="rId35"/>
      <p:boldItalic r:id="rId36"/>
    </p:embeddedFont>
    <p:embeddedFont>
      <p:font typeface="Poppins Bold" panose="00000800000000000000" charset="0"/>
      <p:regular r:id="rId37"/>
    </p:embeddedFont>
    <p:embeddedFont>
      <p:font typeface="Segoe UI" panose="020B0502040204020203" pitchFamily="34" charset="0"/>
      <p:regular r:id="rId38"/>
      <p:bold r:id="rId39"/>
      <p:italic r:id="rId40"/>
      <p:boldItalic r:id="rId41"/>
    </p:embeddedFont>
    <p:embeddedFont>
      <p:font typeface="Source Sans Pro" panose="020B0503030403020204" pitchFamily="34" charset="0"/>
      <p:regular r:id="rId42"/>
      <p:bold r:id="rId43"/>
      <p:italic r:id="rId44"/>
      <p:boldItalic r:id="rId4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50" d="100"/>
          <a:sy n="50" d="100"/>
        </p:scale>
        <p:origin x="874" y="4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font" Target="fonts/font10.fntdata"/><Relationship Id="rId21" Type="http://schemas.openxmlformats.org/officeDocument/2006/relationships/slide" Target="slides/slide17.xml"/><Relationship Id="rId34" Type="http://schemas.openxmlformats.org/officeDocument/2006/relationships/font" Target="fonts/font5.fntdata"/><Relationship Id="rId42" Type="http://schemas.openxmlformats.org/officeDocument/2006/relationships/font" Target="fonts/font13.fntdata"/><Relationship Id="rId47"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notesMaster" Target="notesMasters/notesMaster1.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font" Target="fonts/font3.fntdata"/><Relationship Id="rId37" Type="http://schemas.openxmlformats.org/officeDocument/2006/relationships/font" Target="fonts/font8.fntdata"/><Relationship Id="rId40" Type="http://schemas.openxmlformats.org/officeDocument/2006/relationships/font" Target="fonts/font11.fntdata"/><Relationship Id="rId45" Type="http://schemas.openxmlformats.org/officeDocument/2006/relationships/font" Target="fonts/font16.fntdata"/><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font" Target="fonts/font7.fntdata"/><Relationship Id="rId49"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font" Target="fonts/font2.fntdata"/><Relationship Id="rId44" Type="http://schemas.openxmlformats.org/officeDocument/2006/relationships/font" Target="fonts/font15.fnt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font" Target="fonts/font1.fntdata"/><Relationship Id="rId35" Type="http://schemas.openxmlformats.org/officeDocument/2006/relationships/font" Target="fonts/font6.fntdata"/><Relationship Id="rId43" Type="http://schemas.openxmlformats.org/officeDocument/2006/relationships/font" Target="fonts/font14.fntdata"/><Relationship Id="rId48" Type="http://schemas.openxmlformats.org/officeDocument/2006/relationships/theme" Target="theme/theme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font" Target="fonts/font4.fntdata"/><Relationship Id="rId38" Type="http://schemas.openxmlformats.org/officeDocument/2006/relationships/font" Target="fonts/font9.fntdata"/><Relationship Id="rId46" Type="http://schemas.openxmlformats.org/officeDocument/2006/relationships/presProps" Target="presProps.xml"/><Relationship Id="rId20" Type="http://schemas.openxmlformats.org/officeDocument/2006/relationships/slide" Target="slides/slide16.xml"/><Relationship Id="rId41" Type="http://schemas.openxmlformats.org/officeDocument/2006/relationships/font" Target="fonts/font12.fntdata"/><Relationship Id="rId1" Type="http://schemas.openxmlformats.org/officeDocument/2006/relationships/customXml" Target="../customXml/item1.xml"/><Relationship Id="rId6"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44FCCFB-1789-4550-8506-DF25FC4B53A0}" type="datetimeFigureOut">
              <a:rPr lang="en-US" smtClean="0"/>
              <a:t>4/3/2025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4AAF9ED-DD1B-4E72-B768-7CA0DDFA1D76}" type="slidenum">
              <a:rPr lang="en-US" smtClean="0"/>
              <a:t>‹#›</a:t>
            </a:fld>
            <a:endParaRPr lang="en-US"/>
          </a:p>
        </p:txBody>
      </p:sp>
    </p:spTree>
    <p:extLst>
      <p:ext uri="{BB962C8B-B14F-4D97-AF65-F5344CB8AC3E}">
        <p14:creationId xmlns:p14="http://schemas.microsoft.com/office/powerpoint/2010/main" val="28095822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4AAF9ED-DD1B-4E72-B768-7CA0DDFA1D76}" type="slidenum">
              <a:rPr lang="en-US" smtClean="0"/>
              <a:t>13</a:t>
            </a:fld>
            <a:endParaRPr lang="en-US"/>
          </a:p>
        </p:txBody>
      </p:sp>
    </p:spTree>
    <p:extLst>
      <p:ext uri="{BB962C8B-B14F-4D97-AF65-F5344CB8AC3E}">
        <p14:creationId xmlns:p14="http://schemas.microsoft.com/office/powerpoint/2010/main" val="401049749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4/3/2025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4/3/2025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4/3/2025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4/3/2025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4/3/2025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4/3/2025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4/3/2025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hyperlink" Target="mailto:cschroeder@lakeelmo.gov" TargetMode="Externa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Layout" Target="../slideLayouts/slideLayout7.xml"/><Relationship Id="rId5" Type="http://schemas.openxmlformats.org/officeDocument/2006/relationships/image" Target="../media/image4.jpg"/><Relationship Id="rId4" Type="http://schemas.openxmlformats.org/officeDocument/2006/relationships/image" Target="../media/image2.svg"/></Relationships>
</file>

<file path=ppt/slides/_rels/slide3.xml.rels><?xml version="1.0" encoding="UTF-8" standalone="yes"?>
<Relationships xmlns="http://schemas.openxmlformats.org/package/2006/relationships"><Relationship Id="rId8" Type="http://schemas.openxmlformats.org/officeDocument/2006/relationships/hyperlink" Target="file:///\\metro-inet.us\LakeElmo\LEShared\City%20Council\City%20Council%20Packets\2025\04-08-25%20W\WBL%20TIMELINE%20PG2.docx" TargetMode="External"/><Relationship Id="rId3" Type="http://schemas.openxmlformats.org/officeDocument/2006/relationships/hyperlink" Target="https://www.dnr.state.mn.us/gwmp/wbl/index.html" TargetMode="External"/><Relationship Id="rId7" Type="http://schemas.openxmlformats.org/officeDocument/2006/relationships/hyperlink" Target="https://drive.google.com/file/d/1bxpB9472S2QFQM3PbF5b5sQTK4M-Wemz/view?usp=drive_link" TargetMode="External"/><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5.jpeg"/><Relationship Id="rId5" Type="http://schemas.openxmlformats.org/officeDocument/2006/relationships/image" Target="../media/image2.svg"/><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hyperlink" Target="https://drive.google.com/file/d/1rrG0hoGhGVb6aUEu6gKBDhqgyAFNueTm/view?usp=drive_link" TargetMode="External"/><Relationship Id="rId7" Type="http://schemas.openxmlformats.org/officeDocument/2006/relationships/image" Target="../media/image2.svg"/><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1.png"/><Relationship Id="rId5" Type="http://schemas.openxmlformats.org/officeDocument/2006/relationships/image" Target="../media/image3.png"/><Relationship Id="rId4" Type="http://schemas.openxmlformats.org/officeDocument/2006/relationships/hyperlink" Target="https://www.dnr.state.mn.us/waters/csg/site.html?id=82016700"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2.svg"/></Relationships>
</file>

<file path=ppt/slides/_rels/slide8.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hyperlink" Target="https://drive.google.com/file/d/1EI20Drgju7edB8tO2vPoJRW4IzjtrTaE/view?usp=drive_link" TargetMode="External"/><Relationship Id="rId7" Type="http://schemas.openxmlformats.org/officeDocument/2006/relationships/image" Target="../media/image2.svg"/><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1.png"/><Relationship Id="rId5" Type="http://schemas.openxmlformats.org/officeDocument/2006/relationships/image" Target="../media/image3.png"/><Relationship Id="rId4" Type="http://schemas.openxmlformats.org/officeDocument/2006/relationships/hyperlink" Target="file:///\\metro-inet.us\LakeElmo\LEShared\City%20Council\City%20Council%20Packets\2025\04-08-25%20W\NMLG-Model-ResultsWBL-work-group-20250326%20(1).pdf"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11.png"/><Relationship Id="rId5" Type="http://schemas.openxmlformats.org/officeDocument/2006/relationships/image" Target="../media/image2.svg"/><Relationship Id="rId4" Type="http://schemas.openxmlformats.org/officeDocument/2006/relationships/image" Target="../media/image1.png"/></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png"/><Relationship Id="rId1" Type="http://schemas.openxmlformats.org/officeDocument/2006/relationships/slideLayout" Target="../slideLayouts/slideLayout7.xml"/><Relationship Id="rId5" Type="http://schemas.openxmlformats.org/officeDocument/2006/relationships/image" Target="../media/image2.svg"/><Relationship Id="rId4" Type="http://schemas.openxmlformats.org/officeDocument/2006/relationships/image" Target="../media/image1.png"/></Relationships>
</file>

<file path=ppt/slides/_rels/slide11.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2.svg"/><Relationship Id="rId7" Type="http://schemas.openxmlformats.org/officeDocument/2006/relationships/image" Target="../media/image12.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hyperlink" Target="https://3msettlement.state.mn.us/sites/3msettlement/files/2024-10/2024%203M%20Settlement%20Annual%20Legislative%20Report%20and%20Spending%20Plan.pdf" TargetMode="External"/><Relationship Id="rId5" Type="http://schemas.openxmlformats.org/officeDocument/2006/relationships/hyperlink" Target="https://3msettlement.state.mn.us/sites/3msettlement/files/Government%20and%203M%20Work%20Group%20Charter.pdf" TargetMode="External"/><Relationship Id="rId4" Type="http://schemas.openxmlformats.org/officeDocument/2006/relationships/hyperlink" Target="https://3msettlement.state.mn.us/work-groups/priority-1-government-and-3m-working-group"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hyperlink" Target="https://3msettlement.state.mn.us/projects/investing-east-metro-drinking-water" TargetMode="External"/><Relationship Id="rId5" Type="http://schemas.openxmlformats.org/officeDocument/2006/relationships/image" Target="../media/image3.png"/><Relationship Id="rId4" Type="http://schemas.openxmlformats.org/officeDocument/2006/relationships/image" Target="../media/image13.png"/></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svg"/></Relationships>
</file>

<file path=ppt/slides/_rels/slide14.xml.rels><?xml version="1.0" encoding="UTF-8" standalone="yes"?>
<Relationships xmlns="http://schemas.openxmlformats.org/package/2006/relationships"><Relationship Id="rId3" Type="http://schemas.openxmlformats.org/officeDocument/2006/relationships/image" Target="../media/image2.svg"/><Relationship Id="rId7" Type="http://schemas.openxmlformats.org/officeDocument/2006/relationships/hyperlink" Target="https://www.ag.state.mn.us/Office/Cases/3M/StatesExhibits.asp" TargetMode="External"/><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hyperlink" Target="https://www.ag.state.mn.us/Office/Cases/3M/docs/PTX/PTX2158.pdf" TargetMode="External"/><Relationship Id="rId5" Type="http://schemas.openxmlformats.org/officeDocument/2006/relationships/image" Target="../media/image3.png"/><Relationship Id="rId4" Type="http://schemas.openxmlformats.org/officeDocument/2006/relationships/image" Target="../media/image14.jpeg"/></Relationships>
</file>

<file path=ppt/slides/_rels/slide1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15.png"/><Relationship Id="rId5" Type="http://schemas.openxmlformats.org/officeDocument/2006/relationships/image" Target="../media/image3.png"/><Relationship Id="rId4" Type="http://schemas.openxmlformats.org/officeDocument/2006/relationships/hyperlink" Target="https://metrocouncil.org/Council-Meetings/Work-Groups/White-Bear-Lake-Work-Group/2025/February-4,-2025/Project-1007-Pres.aspx"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Layout" Target="../slideLayouts/slideLayout7.xml"/><Relationship Id="rId5" Type="http://schemas.openxmlformats.org/officeDocument/2006/relationships/image" Target="../media/image16.png"/><Relationship Id="rId4" Type="http://schemas.openxmlformats.org/officeDocument/2006/relationships/image" Target="../media/image2.svg"/></Relationships>
</file>

<file path=ppt/slides/_rels/slide1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17.png"/></Relationships>
</file>

<file path=ppt/slides/_rels/slide18.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18.png"/></Relationships>
</file>

<file path=ppt/slides/_rels/slide19.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19.png"/><Relationship Id="rId4" Type="http://schemas.openxmlformats.org/officeDocument/2006/relationships/image" Target="../media/image3.png"/></Relationships>
</file>

<file path=ppt/slides/_rels/slide20.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0.jpeg"/></Relationships>
</file>

<file path=ppt/slides/_rels/slide21.xml.rels><?xml version="1.0" encoding="UTF-8" standalone="yes"?>
<Relationships xmlns="http://schemas.openxmlformats.org/package/2006/relationships"><Relationship Id="rId3" Type="http://schemas.openxmlformats.org/officeDocument/2006/relationships/image" Target="../media/image2.svg"/><Relationship Id="rId7"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22.png"/><Relationship Id="rId5" Type="http://schemas.openxmlformats.org/officeDocument/2006/relationships/image" Target="../media/image21.jpg"/><Relationship Id="rId4" Type="http://schemas.openxmlformats.org/officeDocument/2006/relationships/hyperlink" Target="https://drive.google.com/drive/folders/1lra_48DV2zGMlzNtGi1JzK_4pFNDoOzx"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image" Target="../media/image23.png"/><Relationship Id="rId4" Type="http://schemas.openxmlformats.org/officeDocument/2006/relationships/hyperlink" Target="https://mpca.maps.arcgis.com/apps/View/index.html?appid=4ab8c82e20c24182b56f6b608d42a602&amp;amp;extent=-93.1182,44.8076,-92.7378,44.9861"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image" Target="../media/image24.jpg"/><Relationship Id="rId4" Type="http://schemas.openxmlformats.org/officeDocument/2006/relationships/hyperlink" Target="https://webapp.pca.state.mn.us/cleanup/search/superfund?text=washington%20county%20landfill&amp;siteId=2273-AREA0000000003" TargetMode="External"/></Relationships>
</file>

<file path=ppt/slides/_rels/slide2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8.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EFEFE"/>
        </a:solidFill>
        <a:effectLst/>
      </p:bgPr>
    </p:bg>
    <p:spTree>
      <p:nvGrpSpPr>
        <p:cNvPr id="1" name=""/>
        <p:cNvGrpSpPr/>
        <p:nvPr/>
      </p:nvGrpSpPr>
      <p:grpSpPr>
        <a:xfrm>
          <a:off x="0" y="0"/>
          <a:ext cx="0" cy="0"/>
          <a:chOff x="0" y="0"/>
          <a:chExt cx="0" cy="0"/>
        </a:xfrm>
      </p:grpSpPr>
      <p:grpSp>
        <p:nvGrpSpPr>
          <p:cNvPr id="2" name="Group 2"/>
          <p:cNvGrpSpPr/>
          <p:nvPr/>
        </p:nvGrpSpPr>
        <p:grpSpPr>
          <a:xfrm>
            <a:off x="13098715" y="-207071"/>
            <a:ext cx="3086100" cy="11299900"/>
            <a:chOff x="0" y="0"/>
            <a:chExt cx="812800" cy="2976105"/>
          </a:xfrm>
        </p:grpSpPr>
        <p:sp>
          <p:nvSpPr>
            <p:cNvPr id="3" name="Freeform 3"/>
            <p:cNvSpPr/>
            <p:nvPr/>
          </p:nvSpPr>
          <p:spPr>
            <a:xfrm>
              <a:off x="0" y="0"/>
              <a:ext cx="812800" cy="2976105"/>
            </a:xfrm>
            <a:custGeom>
              <a:avLst/>
              <a:gdLst/>
              <a:ahLst/>
              <a:cxnLst/>
              <a:rect l="l" t="t" r="r" b="b"/>
              <a:pathLst>
                <a:path w="812800" h="2976105">
                  <a:moveTo>
                    <a:pt x="0" y="0"/>
                  </a:moveTo>
                  <a:lnTo>
                    <a:pt x="812800" y="0"/>
                  </a:lnTo>
                  <a:lnTo>
                    <a:pt x="812800" y="2976105"/>
                  </a:lnTo>
                  <a:lnTo>
                    <a:pt x="0" y="2976105"/>
                  </a:lnTo>
                  <a:close/>
                </a:path>
              </a:pathLst>
            </a:custGeom>
            <a:solidFill>
              <a:srgbClr val="879FBE"/>
            </a:solidFill>
          </p:spPr>
          <p:txBody>
            <a:bodyPr/>
            <a:lstStyle/>
            <a:p>
              <a:endParaRPr lang="en-US"/>
            </a:p>
          </p:txBody>
        </p:sp>
        <p:sp>
          <p:nvSpPr>
            <p:cNvPr id="4" name="TextBox 4"/>
            <p:cNvSpPr txBox="1"/>
            <p:nvPr/>
          </p:nvSpPr>
          <p:spPr>
            <a:xfrm>
              <a:off x="0" y="-19050"/>
              <a:ext cx="812800" cy="2995155"/>
            </a:xfrm>
            <a:prstGeom prst="rect">
              <a:avLst/>
            </a:prstGeom>
          </p:spPr>
          <p:txBody>
            <a:bodyPr lIns="50800" tIns="50800" rIns="50800" bIns="50800" rtlCol="0" anchor="ctr"/>
            <a:lstStyle/>
            <a:p>
              <a:pPr algn="ctr">
                <a:lnSpc>
                  <a:spcPts val="2859"/>
                </a:lnSpc>
              </a:pPr>
              <a:endParaRPr/>
            </a:p>
          </p:txBody>
        </p:sp>
      </p:grpSp>
      <p:sp>
        <p:nvSpPr>
          <p:cNvPr id="5" name="Freeform 5"/>
          <p:cNvSpPr/>
          <p:nvPr/>
        </p:nvSpPr>
        <p:spPr>
          <a:xfrm>
            <a:off x="16384715" y="8658450"/>
            <a:ext cx="3806571" cy="2083232"/>
          </a:xfrm>
          <a:custGeom>
            <a:avLst/>
            <a:gdLst/>
            <a:ahLst/>
            <a:cxnLst/>
            <a:rect l="l" t="t" r="r" b="b"/>
            <a:pathLst>
              <a:path w="3806571" h="2083232">
                <a:moveTo>
                  <a:pt x="0" y="0"/>
                </a:moveTo>
                <a:lnTo>
                  <a:pt x="3806570" y="0"/>
                </a:lnTo>
                <a:lnTo>
                  <a:pt x="3806570" y="2083232"/>
                </a:lnTo>
                <a:lnTo>
                  <a:pt x="0" y="2083232"/>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6" name="Group 6"/>
          <p:cNvGrpSpPr/>
          <p:nvPr/>
        </p:nvGrpSpPr>
        <p:grpSpPr>
          <a:xfrm>
            <a:off x="-2777871" y="-558218"/>
            <a:ext cx="4320921" cy="11299900"/>
            <a:chOff x="0" y="0"/>
            <a:chExt cx="5761227" cy="15066533"/>
          </a:xfrm>
        </p:grpSpPr>
        <p:grpSp>
          <p:nvGrpSpPr>
            <p:cNvPr id="7" name="Group 7"/>
            <p:cNvGrpSpPr/>
            <p:nvPr/>
          </p:nvGrpSpPr>
          <p:grpSpPr>
            <a:xfrm>
              <a:off x="1646427" y="0"/>
              <a:ext cx="4114800" cy="15066533"/>
              <a:chOff x="0" y="0"/>
              <a:chExt cx="812800" cy="2976105"/>
            </a:xfrm>
          </p:grpSpPr>
          <p:sp>
            <p:nvSpPr>
              <p:cNvPr id="8" name="Freeform 8"/>
              <p:cNvSpPr/>
              <p:nvPr/>
            </p:nvSpPr>
            <p:spPr>
              <a:xfrm>
                <a:off x="0" y="0"/>
                <a:ext cx="812800" cy="2976105"/>
              </a:xfrm>
              <a:custGeom>
                <a:avLst/>
                <a:gdLst/>
                <a:ahLst/>
                <a:cxnLst/>
                <a:rect l="l" t="t" r="r" b="b"/>
                <a:pathLst>
                  <a:path w="812800" h="2976105">
                    <a:moveTo>
                      <a:pt x="0" y="0"/>
                    </a:moveTo>
                    <a:lnTo>
                      <a:pt x="812800" y="0"/>
                    </a:lnTo>
                    <a:lnTo>
                      <a:pt x="812800" y="2976105"/>
                    </a:lnTo>
                    <a:lnTo>
                      <a:pt x="0" y="2976105"/>
                    </a:lnTo>
                    <a:close/>
                  </a:path>
                </a:pathLst>
              </a:custGeom>
              <a:solidFill>
                <a:srgbClr val="879FBE"/>
              </a:solidFill>
            </p:spPr>
            <p:txBody>
              <a:bodyPr/>
              <a:lstStyle/>
              <a:p>
                <a:endParaRPr lang="en-US"/>
              </a:p>
            </p:txBody>
          </p:sp>
          <p:sp>
            <p:nvSpPr>
              <p:cNvPr id="9" name="TextBox 9"/>
              <p:cNvSpPr txBox="1"/>
              <p:nvPr/>
            </p:nvSpPr>
            <p:spPr>
              <a:xfrm>
                <a:off x="0" y="-19050"/>
                <a:ext cx="812800" cy="2995155"/>
              </a:xfrm>
              <a:prstGeom prst="rect">
                <a:avLst/>
              </a:prstGeom>
            </p:spPr>
            <p:txBody>
              <a:bodyPr lIns="50800" tIns="50800" rIns="50800" bIns="50800" rtlCol="0" anchor="ctr"/>
              <a:lstStyle/>
              <a:p>
                <a:pPr algn="ctr">
                  <a:lnSpc>
                    <a:spcPts val="2859"/>
                  </a:lnSpc>
                </a:pPr>
                <a:endParaRPr/>
              </a:p>
            </p:txBody>
          </p:sp>
        </p:grpSp>
        <p:grpSp>
          <p:nvGrpSpPr>
            <p:cNvPr id="10" name="Group 10"/>
            <p:cNvGrpSpPr/>
            <p:nvPr/>
          </p:nvGrpSpPr>
          <p:grpSpPr>
            <a:xfrm>
              <a:off x="5340859" y="6295786"/>
              <a:ext cx="146982" cy="3758661"/>
              <a:chOff x="0" y="0"/>
              <a:chExt cx="26312" cy="672855"/>
            </a:xfrm>
          </p:grpSpPr>
          <p:sp>
            <p:nvSpPr>
              <p:cNvPr id="11" name="Freeform 11"/>
              <p:cNvSpPr/>
              <p:nvPr/>
            </p:nvSpPr>
            <p:spPr>
              <a:xfrm>
                <a:off x="0" y="0"/>
                <a:ext cx="26312" cy="672855"/>
              </a:xfrm>
              <a:custGeom>
                <a:avLst/>
                <a:gdLst/>
                <a:ahLst/>
                <a:cxnLst/>
                <a:rect l="l" t="t" r="r" b="b"/>
                <a:pathLst>
                  <a:path w="26312" h="672855">
                    <a:moveTo>
                      <a:pt x="0" y="0"/>
                    </a:moveTo>
                    <a:lnTo>
                      <a:pt x="26312" y="0"/>
                    </a:lnTo>
                    <a:lnTo>
                      <a:pt x="26312" y="672855"/>
                    </a:lnTo>
                    <a:lnTo>
                      <a:pt x="0" y="672855"/>
                    </a:lnTo>
                    <a:close/>
                  </a:path>
                </a:pathLst>
              </a:custGeom>
              <a:solidFill>
                <a:srgbClr val="3B418E"/>
              </a:solidFill>
            </p:spPr>
            <p:txBody>
              <a:bodyPr/>
              <a:lstStyle/>
              <a:p>
                <a:endParaRPr lang="en-US"/>
              </a:p>
            </p:txBody>
          </p:sp>
          <p:sp>
            <p:nvSpPr>
              <p:cNvPr id="12" name="TextBox 12"/>
              <p:cNvSpPr txBox="1"/>
              <p:nvPr/>
            </p:nvSpPr>
            <p:spPr>
              <a:xfrm>
                <a:off x="0" y="-19050"/>
                <a:ext cx="26312" cy="691905"/>
              </a:xfrm>
              <a:prstGeom prst="rect">
                <a:avLst/>
              </a:prstGeom>
            </p:spPr>
            <p:txBody>
              <a:bodyPr lIns="50800" tIns="50800" rIns="50800" bIns="50800" rtlCol="0" anchor="ctr"/>
              <a:lstStyle/>
              <a:p>
                <a:pPr algn="ctr">
                  <a:lnSpc>
                    <a:spcPts val="2859"/>
                  </a:lnSpc>
                </a:pPr>
                <a:endParaRPr/>
              </a:p>
            </p:txBody>
          </p:sp>
        </p:grpSp>
        <p:sp>
          <p:nvSpPr>
            <p:cNvPr id="13" name="Freeform 13"/>
            <p:cNvSpPr/>
            <p:nvPr/>
          </p:nvSpPr>
          <p:spPr>
            <a:xfrm>
              <a:off x="0" y="468196"/>
              <a:ext cx="5075427" cy="2777643"/>
            </a:xfrm>
            <a:custGeom>
              <a:avLst/>
              <a:gdLst/>
              <a:ahLst/>
              <a:cxnLst/>
              <a:rect l="l" t="t" r="r" b="b"/>
              <a:pathLst>
                <a:path w="5075427" h="2777643">
                  <a:moveTo>
                    <a:pt x="0" y="0"/>
                  </a:moveTo>
                  <a:lnTo>
                    <a:pt x="5075427" y="0"/>
                  </a:lnTo>
                  <a:lnTo>
                    <a:pt x="5075427" y="2777643"/>
                  </a:lnTo>
                  <a:lnTo>
                    <a:pt x="0" y="277764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grpSp>
      <p:sp>
        <p:nvSpPr>
          <p:cNvPr id="14" name="Freeform 14"/>
          <p:cNvSpPr/>
          <p:nvPr/>
        </p:nvSpPr>
        <p:spPr>
          <a:xfrm>
            <a:off x="7969546" y="8420100"/>
            <a:ext cx="4882912" cy="1531701"/>
          </a:xfrm>
          <a:custGeom>
            <a:avLst/>
            <a:gdLst/>
            <a:ahLst/>
            <a:cxnLst/>
            <a:rect l="l" t="t" r="r" b="b"/>
            <a:pathLst>
              <a:path w="5416312" h="1760301">
                <a:moveTo>
                  <a:pt x="0" y="0"/>
                </a:moveTo>
                <a:lnTo>
                  <a:pt x="5416312" y="0"/>
                </a:lnTo>
                <a:lnTo>
                  <a:pt x="5416312" y="1760301"/>
                </a:lnTo>
                <a:lnTo>
                  <a:pt x="0" y="1760301"/>
                </a:lnTo>
                <a:lnTo>
                  <a:pt x="0" y="0"/>
                </a:lnTo>
                <a:close/>
              </a:path>
            </a:pathLst>
          </a:custGeom>
          <a:blipFill>
            <a:blip r:embed="rId4"/>
            <a:stretch>
              <a:fillRect/>
            </a:stretch>
          </a:blipFill>
        </p:spPr>
        <p:txBody>
          <a:bodyPr/>
          <a:lstStyle/>
          <a:p>
            <a:endParaRPr lang="en-US"/>
          </a:p>
        </p:txBody>
      </p:sp>
      <p:sp>
        <p:nvSpPr>
          <p:cNvPr id="15" name="TextBox 15"/>
          <p:cNvSpPr txBox="1"/>
          <p:nvPr/>
        </p:nvSpPr>
        <p:spPr>
          <a:xfrm>
            <a:off x="2695575" y="4163622"/>
            <a:ext cx="9250615" cy="1128258"/>
          </a:xfrm>
          <a:prstGeom prst="rect">
            <a:avLst/>
          </a:prstGeom>
        </p:spPr>
        <p:txBody>
          <a:bodyPr wrap="square" lIns="0" tIns="0" rIns="0" bIns="0" rtlCol="0" anchor="t">
            <a:spAutoFit/>
          </a:bodyPr>
          <a:lstStyle/>
          <a:p>
            <a:pPr algn="l">
              <a:lnSpc>
                <a:spcPts val="8640"/>
              </a:lnSpc>
            </a:pPr>
            <a:r>
              <a:rPr lang="en-US" sz="9000" dirty="0">
                <a:solidFill>
                  <a:srgbClr val="373536"/>
                </a:solidFill>
                <a:latin typeface="Codec Pro ExtraBold"/>
                <a:ea typeface="Codec Pro ExtraBold"/>
                <a:cs typeface="Codec Pro ExtraBold"/>
                <a:sym typeface="Codec Pro ExtraBold"/>
              </a:rPr>
              <a:t>Lake Elmo Water</a:t>
            </a:r>
          </a:p>
        </p:txBody>
      </p:sp>
      <p:sp>
        <p:nvSpPr>
          <p:cNvPr id="16" name="TextBox 16"/>
          <p:cNvSpPr txBox="1"/>
          <p:nvPr/>
        </p:nvSpPr>
        <p:spPr>
          <a:xfrm>
            <a:off x="2791725" y="5406714"/>
            <a:ext cx="8697588" cy="1419428"/>
          </a:xfrm>
          <a:prstGeom prst="rect">
            <a:avLst/>
          </a:prstGeom>
        </p:spPr>
        <p:txBody>
          <a:bodyPr lIns="0" tIns="0" rIns="0" bIns="0" rtlCol="0" anchor="t">
            <a:spAutoFit/>
          </a:bodyPr>
          <a:lstStyle/>
          <a:p>
            <a:pPr algn="l">
              <a:lnSpc>
                <a:spcPts val="3765"/>
              </a:lnSpc>
            </a:pPr>
            <a:r>
              <a:rPr lang="en-US" sz="2689" b="1" spc="134" dirty="0">
                <a:solidFill>
                  <a:srgbClr val="373536"/>
                </a:solidFill>
                <a:latin typeface="Open Sauce Bold"/>
                <a:ea typeface="Open Sauce Bold"/>
                <a:cs typeface="Open Sauce Bold"/>
                <a:sym typeface="Open Sauce Bold"/>
              </a:rPr>
              <a:t>April 8</a:t>
            </a:r>
            <a:r>
              <a:rPr lang="en-US" sz="2689" b="1" spc="134" baseline="30000" dirty="0">
                <a:solidFill>
                  <a:srgbClr val="373536"/>
                </a:solidFill>
                <a:latin typeface="Open Sauce Bold"/>
                <a:ea typeface="Open Sauce Bold"/>
                <a:cs typeface="Open Sauce Bold"/>
                <a:sym typeface="Open Sauce Bold"/>
              </a:rPr>
              <a:t>th</a:t>
            </a:r>
            <a:r>
              <a:rPr lang="en-US" sz="2689" b="1" spc="134" dirty="0">
                <a:solidFill>
                  <a:srgbClr val="373536"/>
                </a:solidFill>
                <a:latin typeface="Open Sauce Bold"/>
                <a:ea typeface="Open Sauce Bold"/>
                <a:cs typeface="Open Sauce Bold"/>
                <a:sym typeface="Open Sauce Bold"/>
              </a:rPr>
              <a:t>, 2025</a:t>
            </a:r>
          </a:p>
          <a:p>
            <a:pPr algn="l">
              <a:lnSpc>
                <a:spcPts val="3765"/>
              </a:lnSpc>
            </a:pPr>
            <a:r>
              <a:rPr lang="en-US" sz="2689" b="1" spc="134" dirty="0">
                <a:solidFill>
                  <a:srgbClr val="373536"/>
                </a:solidFill>
                <a:latin typeface="Open Sauce Bold"/>
                <a:ea typeface="Open Sauce Bold"/>
                <a:cs typeface="Open Sauce Bold"/>
                <a:sym typeface="Open Sauce Bold"/>
              </a:rPr>
              <a:t>Clark Schroeder, Special Projects Manager</a:t>
            </a:r>
          </a:p>
          <a:p>
            <a:pPr algn="l">
              <a:lnSpc>
                <a:spcPts val="3765"/>
              </a:lnSpc>
            </a:pPr>
            <a:r>
              <a:rPr lang="en-US" sz="2689" b="1" spc="134" dirty="0">
                <a:solidFill>
                  <a:srgbClr val="373536"/>
                </a:solidFill>
                <a:latin typeface="Open Sauce Bold"/>
                <a:ea typeface="Open Sauce Bold"/>
                <a:cs typeface="Open Sauce Bold"/>
                <a:sym typeface="Open Sauce Bold"/>
                <a:hlinkClick r:id="rId5"/>
              </a:rPr>
              <a:t>cschroeder@lakeelmo.gov</a:t>
            </a:r>
            <a:endParaRPr lang="en-US" sz="2689" b="1" spc="134" dirty="0">
              <a:solidFill>
                <a:srgbClr val="373536"/>
              </a:solidFill>
              <a:latin typeface="Open Sauce Bold"/>
              <a:ea typeface="Open Sauce Bold"/>
              <a:cs typeface="Open Sauce Bold"/>
              <a:sym typeface="Open Sauce Bold"/>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EFEFE"/>
        </a:solidFill>
        <a:effectLst/>
      </p:bgPr>
    </p:bg>
    <p:spTree>
      <p:nvGrpSpPr>
        <p:cNvPr id="1" name=""/>
        <p:cNvGrpSpPr/>
        <p:nvPr/>
      </p:nvGrpSpPr>
      <p:grpSpPr>
        <a:xfrm>
          <a:off x="0" y="0"/>
          <a:ext cx="0" cy="0"/>
          <a:chOff x="0" y="0"/>
          <a:chExt cx="0" cy="0"/>
        </a:xfrm>
      </p:grpSpPr>
      <p:grpSp>
        <p:nvGrpSpPr>
          <p:cNvPr id="2" name="Group 2"/>
          <p:cNvGrpSpPr/>
          <p:nvPr/>
        </p:nvGrpSpPr>
        <p:grpSpPr>
          <a:xfrm>
            <a:off x="1930258" y="2975357"/>
            <a:ext cx="1096558" cy="5115714"/>
            <a:chOff x="0" y="-2449"/>
            <a:chExt cx="226314" cy="1214709"/>
          </a:xfrm>
        </p:grpSpPr>
        <p:sp>
          <p:nvSpPr>
            <p:cNvPr id="3" name="Freeform 3"/>
            <p:cNvSpPr/>
            <p:nvPr/>
          </p:nvSpPr>
          <p:spPr>
            <a:xfrm>
              <a:off x="1691" y="-2449"/>
              <a:ext cx="224623" cy="1137324"/>
            </a:xfrm>
            <a:custGeom>
              <a:avLst/>
              <a:gdLst/>
              <a:ahLst/>
              <a:cxnLst/>
              <a:rect l="l" t="t" r="r" b="b"/>
              <a:pathLst>
                <a:path w="224623" h="1137324">
                  <a:moveTo>
                    <a:pt x="112311" y="0"/>
                  </a:moveTo>
                  <a:lnTo>
                    <a:pt x="112311" y="0"/>
                  </a:lnTo>
                  <a:cubicBezTo>
                    <a:pt x="142098" y="0"/>
                    <a:pt x="170665" y="11833"/>
                    <a:pt x="191727" y="32895"/>
                  </a:cubicBezTo>
                  <a:cubicBezTo>
                    <a:pt x="212790" y="53958"/>
                    <a:pt x="224623" y="82525"/>
                    <a:pt x="224623" y="112311"/>
                  </a:cubicBezTo>
                  <a:lnTo>
                    <a:pt x="224623" y="1025013"/>
                  </a:lnTo>
                  <a:cubicBezTo>
                    <a:pt x="224623" y="1054800"/>
                    <a:pt x="212790" y="1083366"/>
                    <a:pt x="191727" y="1104429"/>
                  </a:cubicBezTo>
                  <a:cubicBezTo>
                    <a:pt x="170665" y="1125491"/>
                    <a:pt x="142098" y="1137324"/>
                    <a:pt x="112311" y="1137324"/>
                  </a:cubicBezTo>
                  <a:lnTo>
                    <a:pt x="112311" y="1137324"/>
                  </a:lnTo>
                  <a:cubicBezTo>
                    <a:pt x="50283" y="1137324"/>
                    <a:pt x="0" y="1087041"/>
                    <a:pt x="0" y="1025013"/>
                  </a:cubicBezTo>
                  <a:lnTo>
                    <a:pt x="0" y="112311"/>
                  </a:lnTo>
                  <a:cubicBezTo>
                    <a:pt x="0" y="50283"/>
                    <a:pt x="50283" y="0"/>
                    <a:pt x="112311" y="0"/>
                  </a:cubicBezTo>
                  <a:close/>
                </a:path>
              </a:pathLst>
            </a:custGeom>
            <a:solidFill>
              <a:srgbClr val="3B418E"/>
            </a:solidFill>
            <a:ln cap="rnd">
              <a:noFill/>
              <a:prstDash val="solid"/>
              <a:round/>
            </a:ln>
          </p:spPr>
          <p:txBody>
            <a:bodyPr/>
            <a:lstStyle/>
            <a:p>
              <a:endParaRPr lang="en-US"/>
            </a:p>
          </p:txBody>
        </p:sp>
        <p:sp>
          <p:nvSpPr>
            <p:cNvPr id="4" name="TextBox 4"/>
            <p:cNvSpPr txBox="1"/>
            <p:nvPr/>
          </p:nvSpPr>
          <p:spPr>
            <a:xfrm>
              <a:off x="0" y="151960"/>
              <a:ext cx="224623" cy="1060300"/>
            </a:xfrm>
            <a:prstGeom prst="rect">
              <a:avLst/>
            </a:prstGeom>
          </p:spPr>
          <p:txBody>
            <a:bodyPr lIns="0" tIns="0" rIns="0" bIns="0" rtlCol="0" anchor="ctr"/>
            <a:lstStyle/>
            <a:p>
              <a:pPr algn="ctr">
                <a:lnSpc>
                  <a:spcPts val="5248"/>
                </a:lnSpc>
              </a:pPr>
              <a:r>
                <a:rPr lang="en-US" sz="2899" b="1" spc="168" dirty="0">
                  <a:solidFill>
                    <a:srgbClr val="FEFEFE"/>
                  </a:solidFill>
                  <a:latin typeface="Open Sauce Bold"/>
                  <a:ea typeface="Open Sauce Bold"/>
                  <a:cs typeface="Open Sauce Bold"/>
                  <a:sym typeface="Open Sauce Bold"/>
                </a:rPr>
                <a:t>01</a:t>
              </a:r>
            </a:p>
            <a:p>
              <a:pPr algn="ctr">
                <a:lnSpc>
                  <a:spcPts val="5248"/>
                </a:lnSpc>
              </a:pPr>
              <a:endParaRPr lang="en-US" sz="2899" b="1" spc="168" dirty="0">
                <a:solidFill>
                  <a:srgbClr val="FEFEFE"/>
                </a:solidFill>
                <a:latin typeface="Open Sauce Bold"/>
                <a:ea typeface="Open Sauce Bold"/>
                <a:cs typeface="Open Sauce Bold"/>
                <a:sym typeface="Open Sauce Bold"/>
              </a:endParaRPr>
            </a:p>
            <a:p>
              <a:pPr algn="ctr">
                <a:lnSpc>
                  <a:spcPts val="5248"/>
                </a:lnSpc>
              </a:pPr>
              <a:r>
                <a:rPr lang="en-US" sz="2899" b="1" spc="168" dirty="0">
                  <a:solidFill>
                    <a:srgbClr val="FEFEFE"/>
                  </a:solidFill>
                  <a:latin typeface="Open Sauce Bold"/>
                  <a:ea typeface="Open Sauce Bold"/>
                  <a:cs typeface="Open Sauce Bold"/>
                  <a:sym typeface="Open Sauce Bold"/>
                </a:rPr>
                <a:t>02</a:t>
              </a:r>
            </a:p>
            <a:p>
              <a:pPr algn="ctr">
                <a:lnSpc>
                  <a:spcPts val="5248"/>
                </a:lnSpc>
              </a:pPr>
              <a:r>
                <a:rPr lang="en-US" sz="2899" b="1" spc="168" dirty="0">
                  <a:solidFill>
                    <a:srgbClr val="FEFEFE"/>
                  </a:solidFill>
                  <a:latin typeface="Open Sauce Bold"/>
                  <a:ea typeface="Open Sauce Bold"/>
                  <a:cs typeface="Open Sauce Bold"/>
                  <a:sym typeface="Open Sauce Bold"/>
                </a:rPr>
                <a:t>03</a:t>
              </a:r>
            </a:p>
            <a:p>
              <a:pPr algn="ctr">
                <a:lnSpc>
                  <a:spcPts val="5248"/>
                </a:lnSpc>
              </a:pPr>
              <a:r>
                <a:rPr lang="en-US" sz="2899" b="1" spc="168" dirty="0">
                  <a:solidFill>
                    <a:srgbClr val="FEFEFE"/>
                  </a:solidFill>
                  <a:latin typeface="Open Sauce Bold"/>
                  <a:ea typeface="Open Sauce Bold"/>
                  <a:cs typeface="Open Sauce Bold"/>
                  <a:sym typeface="Open Sauce Bold"/>
                </a:rPr>
                <a:t>04</a:t>
              </a:r>
            </a:p>
            <a:p>
              <a:pPr algn="ctr">
                <a:lnSpc>
                  <a:spcPts val="5248"/>
                </a:lnSpc>
              </a:pPr>
              <a:r>
                <a:rPr lang="en-US" sz="2899" b="1" spc="168" dirty="0">
                  <a:solidFill>
                    <a:srgbClr val="FEFEFE"/>
                  </a:solidFill>
                  <a:latin typeface="Open Sauce Bold"/>
                  <a:ea typeface="Open Sauce Bold"/>
                  <a:cs typeface="Open Sauce Bold"/>
                  <a:sym typeface="Open Sauce Bold"/>
                </a:rPr>
                <a:t>05</a:t>
              </a:r>
            </a:p>
            <a:p>
              <a:pPr algn="ctr">
                <a:lnSpc>
                  <a:spcPts val="5248"/>
                </a:lnSpc>
              </a:pPr>
              <a:endParaRPr lang="en-US" sz="2899" b="1" spc="168" dirty="0">
                <a:solidFill>
                  <a:srgbClr val="FEFEFE"/>
                </a:solidFill>
                <a:latin typeface="Open Sauce Bold"/>
                <a:ea typeface="Open Sauce Bold"/>
                <a:cs typeface="Open Sauce Bold"/>
                <a:sym typeface="Open Sauce Bold"/>
              </a:endParaRPr>
            </a:p>
            <a:p>
              <a:pPr algn="ctr">
                <a:lnSpc>
                  <a:spcPts val="5248"/>
                </a:lnSpc>
              </a:pPr>
              <a:endParaRPr lang="en-US" sz="2899" b="1" spc="168" dirty="0">
                <a:solidFill>
                  <a:srgbClr val="FEFEFE"/>
                </a:solidFill>
                <a:latin typeface="Open Sauce Bold"/>
                <a:ea typeface="Open Sauce Bold"/>
                <a:cs typeface="Open Sauce Bold"/>
                <a:sym typeface="Open Sauce Bold"/>
              </a:endParaRPr>
            </a:p>
          </p:txBody>
        </p:sp>
      </p:grpSp>
      <p:grpSp>
        <p:nvGrpSpPr>
          <p:cNvPr id="5" name="Group 5"/>
          <p:cNvGrpSpPr/>
          <p:nvPr/>
        </p:nvGrpSpPr>
        <p:grpSpPr>
          <a:xfrm>
            <a:off x="-1543050" y="-558218"/>
            <a:ext cx="3086100" cy="11299900"/>
            <a:chOff x="0" y="0"/>
            <a:chExt cx="812800" cy="2976105"/>
          </a:xfrm>
        </p:grpSpPr>
        <p:sp>
          <p:nvSpPr>
            <p:cNvPr id="6" name="Freeform 6"/>
            <p:cNvSpPr/>
            <p:nvPr/>
          </p:nvSpPr>
          <p:spPr>
            <a:xfrm>
              <a:off x="0" y="0"/>
              <a:ext cx="812800" cy="2976105"/>
            </a:xfrm>
            <a:custGeom>
              <a:avLst/>
              <a:gdLst/>
              <a:ahLst/>
              <a:cxnLst/>
              <a:rect l="l" t="t" r="r" b="b"/>
              <a:pathLst>
                <a:path w="812800" h="2976105">
                  <a:moveTo>
                    <a:pt x="0" y="0"/>
                  </a:moveTo>
                  <a:lnTo>
                    <a:pt x="812800" y="0"/>
                  </a:lnTo>
                  <a:lnTo>
                    <a:pt x="812800" y="2976105"/>
                  </a:lnTo>
                  <a:lnTo>
                    <a:pt x="0" y="2976105"/>
                  </a:lnTo>
                  <a:close/>
                </a:path>
              </a:pathLst>
            </a:custGeom>
            <a:solidFill>
              <a:srgbClr val="879FBE"/>
            </a:solidFill>
          </p:spPr>
          <p:txBody>
            <a:bodyPr/>
            <a:lstStyle/>
            <a:p>
              <a:endParaRPr lang="en-US"/>
            </a:p>
          </p:txBody>
        </p:sp>
        <p:sp>
          <p:nvSpPr>
            <p:cNvPr id="7" name="TextBox 7"/>
            <p:cNvSpPr txBox="1"/>
            <p:nvPr/>
          </p:nvSpPr>
          <p:spPr>
            <a:xfrm>
              <a:off x="0" y="-19050"/>
              <a:ext cx="812800" cy="2995155"/>
            </a:xfrm>
            <a:prstGeom prst="rect">
              <a:avLst/>
            </a:prstGeom>
          </p:spPr>
          <p:txBody>
            <a:bodyPr lIns="50800" tIns="50800" rIns="50800" bIns="50800" rtlCol="0" anchor="ctr"/>
            <a:lstStyle/>
            <a:p>
              <a:pPr algn="ctr">
                <a:lnSpc>
                  <a:spcPts val="2859"/>
                </a:lnSpc>
              </a:pPr>
              <a:endParaRPr/>
            </a:p>
          </p:txBody>
        </p:sp>
      </p:grpSp>
      <p:grpSp>
        <p:nvGrpSpPr>
          <p:cNvPr id="8" name="Group 8"/>
          <p:cNvGrpSpPr/>
          <p:nvPr/>
        </p:nvGrpSpPr>
        <p:grpSpPr>
          <a:xfrm>
            <a:off x="12275996" y="1285397"/>
            <a:ext cx="5219700" cy="7155794"/>
            <a:chOff x="0" y="0"/>
            <a:chExt cx="1643105" cy="2101578"/>
          </a:xfrm>
        </p:grpSpPr>
        <p:sp>
          <p:nvSpPr>
            <p:cNvPr id="9" name="Freeform 9"/>
            <p:cNvSpPr/>
            <p:nvPr/>
          </p:nvSpPr>
          <p:spPr>
            <a:xfrm>
              <a:off x="0" y="0"/>
              <a:ext cx="1643105" cy="2101578"/>
            </a:xfrm>
            <a:custGeom>
              <a:avLst/>
              <a:gdLst/>
              <a:ahLst/>
              <a:cxnLst/>
              <a:rect l="l" t="t" r="r" b="b"/>
              <a:pathLst>
                <a:path w="1643105" h="2101578">
                  <a:moveTo>
                    <a:pt x="0" y="0"/>
                  </a:moveTo>
                  <a:lnTo>
                    <a:pt x="1643105" y="0"/>
                  </a:lnTo>
                  <a:lnTo>
                    <a:pt x="1643105" y="2101578"/>
                  </a:lnTo>
                  <a:lnTo>
                    <a:pt x="0" y="2101578"/>
                  </a:lnTo>
                  <a:close/>
                </a:path>
              </a:pathLst>
            </a:custGeom>
            <a:solidFill>
              <a:srgbClr val="879FBE"/>
            </a:solidFill>
          </p:spPr>
          <p:txBody>
            <a:bodyPr/>
            <a:lstStyle/>
            <a:p>
              <a:endParaRPr lang="en-US"/>
            </a:p>
          </p:txBody>
        </p:sp>
        <p:sp>
          <p:nvSpPr>
            <p:cNvPr id="10" name="TextBox 10"/>
            <p:cNvSpPr txBox="1"/>
            <p:nvPr/>
          </p:nvSpPr>
          <p:spPr>
            <a:xfrm>
              <a:off x="0" y="-19050"/>
              <a:ext cx="1643105" cy="2120628"/>
            </a:xfrm>
            <a:prstGeom prst="rect">
              <a:avLst/>
            </a:prstGeom>
          </p:spPr>
          <p:txBody>
            <a:bodyPr lIns="50800" tIns="50800" rIns="50800" bIns="50800" rtlCol="0" anchor="ctr"/>
            <a:lstStyle/>
            <a:p>
              <a:pPr algn="ctr">
                <a:lnSpc>
                  <a:spcPts val="2859"/>
                </a:lnSpc>
              </a:pPr>
              <a:endParaRPr/>
            </a:p>
          </p:txBody>
        </p:sp>
      </p:grpSp>
      <p:sp>
        <p:nvSpPr>
          <p:cNvPr id="12" name="TextBox 12"/>
          <p:cNvSpPr txBox="1"/>
          <p:nvPr/>
        </p:nvSpPr>
        <p:spPr>
          <a:xfrm>
            <a:off x="2493962" y="834545"/>
            <a:ext cx="5661991" cy="1345240"/>
          </a:xfrm>
          <a:prstGeom prst="rect">
            <a:avLst/>
          </a:prstGeom>
        </p:spPr>
        <p:txBody>
          <a:bodyPr lIns="0" tIns="0" rIns="0" bIns="0" rtlCol="0" anchor="t">
            <a:spAutoFit/>
          </a:bodyPr>
          <a:lstStyle/>
          <a:p>
            <a:pPr algn="l">
              <a:lnSpc>
                <a:spcPts val="11040"/>
              </a:lnSpc>
            </a:pPr>
            <a:r>
              <a:rPr lang="en-US" sz="8000" b="1" spc="784" dirty="0">
                <a:solidFill>
                  <a:srgbClr val="373536"/>
                </a:solidFill>
                <a:latin typeface="Poppins Bold"/>
                <a:ea typeface="Poppins Bold"/>
                <a:cs typeface="Poppins Bold"/>
                <a:sym typeface="Poppins Bold"/>
              </a:rPr>
              <a:t>Topics</a:t>
            </a:r>
          </a:p>
        </p:txBody>
      </p:sp>
      <p:sp>
        <p:nvSpPr>
          <p:cNvPr id="13" name="TextBox 13"/>
          <p:cNvSpPr txBox="1"/>
          <p:nvPr/>
        </p:nvSpPr>
        <p:spPr>
          <a:xfrm>
            <a:off x="3200400" y="3238500"/>
            <a:ext cx="9087875" cy="3313984"/>
          </a:xfrm>
          <a:prstGeom prst="rect">
            <a:avLst/>
          </a:prstGeom>
        </p:spPr>
        <p:txBody>
          <a:bodyPr wrap="square" lIns="0" tIns="0" rIns="0" bIns="0" rtlCol="0" anchor="t">
            <a:spAutoFit/>
          </a:bodyPr>
          <a:lstStyle/>
          <a:p>
            <a:pPr>
              <a:lnSpc>
                <a:spcPts val="5252"/>
              </a:lnSpc>
            </a:pPr>
            <a:r>
              <a:rPr lang="en-US" sz="2901" spc="168" dirty="0">
                <a:solidFill>
                  <a:srgbClr val="373536"/>
                </a:solidFill>
                <a:latin typeface="Open Sauce"/>
                <a:ea typeface="Open Sauce"/>
                <a:cs typeface="Open Sauce"/>
                <a:sym typeface="Open Sauce"/>
              </a:rPr>
              <a:t>DNR/WBL Legal Update</a:t>
            </a:r>
          </a:p>
          <a:p>
            <a:pPr algn="l">
              <a:lnSpc>
                <a:spcPts val="5252"/>
              </a:lnSpc>
            </a:pPr>
            <a:r>
              <a:rPr lang="en-US" sz="2901" spc="168" dirty="0">
                <a:solidFill>
                  <a:srgbClr val="373536"/>
                </a:solidFill>
                <a:latin typeface="Open Sauce"/>
                <a:ea typeface="Open Sauce"/>
                <a:cs typeface="Open Sauce"/>
                <a:sym typeface="Open Sauce"/>
              </a:rPr>
              <a:t>White Bear Lake Comprehensive Workgroup </a:t>
            </a:r>
          </a:p>
          <a:p>
            <a:pPr algn="l">
              <a:lnSpc>
                <a:spcPts val="5252"/>
              </a:lnSpc>
            </a:pPr>
            <a:r>
              <a:rPr lang="en-US" sz="2901" spc="168" dirty="0">
                <a:solidFill>
                  <a:srgbClr val="373536"/>
                </a:solidFill>
                <a:latin typeface="Open Sauce"/>
                <a:ea typeface="Open Sauce"/>
                <a:cs typeface="Open Sauce"/>
                <a:sym typeface="Open Sauce"/>
              </a:rPr>
              <a:t>3M Settlement Priority 1 Workgroup</a:t>
            </a:r>
          </a:p>
          <a:p>
            <a:pPr algn="l">
              <a:lnSpc>
                <a:spcPts val="5252"/>
              </a:lnSpc>
            </a:pPr>
            <a:r>
              <a:rPr lang="en-US" sz="2901" spc="168" dirty="0">
                <a:solidFill>
                  <a:srgbClr val="373536"/>
                </a:solidFill>
                <a:latin typeface="Open Sauce"/>
                <a:ea typeface="Open Sauce"/>
                <a:cs typeface="Open Sauce"/>
                <a:sym typeface="Open Sauce"/>
              </a:rPr>
              <a:t>Long Term Funding</a:t>
            </a:r>
          </a:p>
          <a:p>
            <a:pPr algn="l">
              <a:lnSpc>
                <a:spcPts val="5252"/>
              </a:lnSpc>
            </a:pPr>
            <a:r>
              <a:rPr lang="en-US" sz="2901" spc="168" dirty="0">
                <a:solidFill>
                  <a:srgbClr val="373536"/>
                </a:solidFill>
                <a:latin typeface="Open Sauce"/>
                <a:ea typeface="Open Sauce"/>
                <a:cs typeface="Open Sauce"/>
                <a:sym typeface="Open Sauce"/>
              </a:rPr>
              <a:t>Washington County Landfill</a:t>
            </a:r>
          </a:p>
        </p:txBody>
      </p:sp>
      <p:sp>
        <p:nvSpPr>
          <p:cNvPr id="14" name="Freeform 14"/>
          <p:cNvSpPr/>
          <p:nvPr/>
        </p:nvSpPr>
        <p:spPr>
          <a:xfrm>
            <a:off x="14179047" y="8842166"/>
            <a:ext cx="3837055" cy="1247043"/>
          </a:xfrm>
          <a:custGeom>
            <a:avLst/>
            <a:gdLst/>
            <a:ahLst/>
            <a:cxnLst/>
            <a:rect l="l" t="t" r="r" b="b"/>
            <a:pathLst>
              <a:path w="3837055" h="1247043">
                <a:moveTo>
                  <a:pt x="0" y="0"/>
                </a:moveTo>
                <a:lnTo>
                  <a:pt x="3837055" y="0"/>
                </a:lnTo>
                <a:lnTo>
                  <a:pt x="3837055" y="1247043"/>
                </a:lnTo>
                <a:lnTo>
                  <a:pt x="0" y="1247043"/>
                </a:lnTo>
                <a:lnTo>
                  <a:pt x="0" y="0"/>
                </a:lnTo>
                <a:close/>
              </a:path>
            </a:pathLst>
          </a:custGeom>
          <a:blipFill>
            <a:blip r:embed="rId2"/>
            <a:stretch>
              <a:fillRect/>
            </a:stretch>
          </a:blipFill>
        </p:spPr>
        <p:txBody>
          <a:bodyPr/>
          <a:lstStyle/>
          <a:p>
            <a:endParaRPr lang="en-US"/>
          </a:p>
        </p:txBody>
      </p:sp>
      <p:grpSp>
        <p:nvGrpSpPr>
          <p:cNvPr id="15" name="Group 15"/>
          <p:cNvGrpSpPr/>
          <p:nvPr/>
        </p:nvGrpSpPr>
        <p:grpSpPr>
          <a:xfrm>
            <a:off x="-2777871" y="-558218"/>
            <a:ext cx="4320921" cy="11299900"/>
            <a:chOff x="0" y="0"/>
            <a:chExt cx="5761227" cy="15066533"/>
          </a:xfrm>
        </p:grpSpPr>
        <p:grpSp>
          <p:nvGrpSpPr>
            <p:cNvPr id="16" name="Group 16"/>
            <p:cNvGrpSpPr/>
            <p:nvPr/>
          </p:nvGrpSpPr>
          <p:grpSpPr>
            <a:xfrm>
              <a:off x="1646427" y="0"/>
              <a:ext cx="4114800" cy="15066533"/>
              <a:chOff x="0" y="0"/>
              <a:chExt cx="812800" cy="2976105"/>
            </a:xfrm>
          </p:grpSpPr>
          <p:sp>
            <p:nvSpPr>
              <p:cNvPr id="17" name="Freeform 17"/>
              <p:cNvSpPr/>
              <p:nvPr/>
            </p:nvSpPr>
            <p:spPr>
              <a:xfrm>
                <a:off x="0" y="0"/>
                <a:ext cx="812800" cy="2976105"/>
              </a:xfrm>
              <a:custGeom>
                <a:avLst/>
                <a:gdLst/>
                <a:ahLst/>
                <a:cxnLst/>
                <a:rect l="l" t="t" r="r" b="b"/>
                <a:pathLst>
                  <a:path w="812800" h="2976105">
                    <a:moveTo>
                      <a:pt x="0" y="0"/>
                    </a:moveTo>
                    <a:lnTo>
                      <a:pt x="812800" y="0"/>
                    </a:lnTo>
                    <a:lnTo>
                      <a:pt x="812800" y="2976105"/>
                    </a:lnTo>
                    <a:lnTo>
                      <a:pt x="0" y="2976105"/>
                    </a:lnTo>
                    <a:close/>
                  </a:path>
                </a:pathLst>
              </a:custGeom>
              <a:solidFill>
                <a:srgbClr val="879FBE"/>
              </a:solidFill>
            </p:spPr>
            <p:txBody>
              <a:bodyPr/>
              <a:lstStyle/>
              <a:p>
                <a:endParaRPr lang="en-US"/>
              </a:p>
            </p:txBody>
          </p:sp>
          <p:sp>
            <p:nvSpPr>
              <p:cNvPr id="18" name="TextBox 18"/>
              <p:cNvSpPr txBox="1"/>
              <p:nvPr/>
            </p:nvSpPr>
            <p:spPr>
              <a:xfrm>
                <a:off x="0" y="-19050"/>
                <a:ext cx="812800" cy="2995155"/>
              </a:xfrm>
              <a:prstGeom prst="rect">
                <a:avLst/>
              </a:prstGeom>
            </p:spPr>
            <p:txBody>
              <a:bodyPr lIns="50800" tIns="50800" rIns="50800" bIns="50800" rtlCol="0" anchor="ctr"/>
              <a:lstStyle/>
              <a:p>
                <a:pPr algn="ctr">
                  <a:lnSpc>
                    <a:spcPts val="2859"/>
                  </a:lnSpc>
                </a:pPr>
                <a:endParaRPr/>
              </a:p>
            </p:txBody>
          </p:sp>
        </p:grpSp>
        <p:grpSp>
          <p:nvGrpSpPr>
            <p:cNvPr id="19" name="Group 19"/>
            <p:cNvGrpSpPr/>
            <p:nvPr/>
          </p:nvGrpSpPr>
          <p:grpSpPr>
            <a:xfrm>
              <a:off x="5340859" y="6295786"/>
              <a:ext cx="146982" cy="3758661"/>
              <a:chOff x="0" y="0"/>
              <a:chExt cx="26312" cy="672855"/>
            </a:xfrm>
          </p:grpSpPr>
          <p:sp>
            <p:nvSpPr>
              <p:cNvPr id="20" name="Freeform 20"/>
              <p:cNvSpPr/>
              <p:nvPr/>
            </p:nvSpPr>
            <p:spPr>
              <a:xfrm>
                <a:off x="0" y="0"/>
                <a:ext cx="26312" cy="672855"/>
              </a:xfrm>
              <a:custGeom>
                <a:avLst/>
                <a:gdLst/>
                <a:ahLst/>
                <a:cxnLst/>
                <a:rect l="l" t="t" r="r" b="b"/>
                <a:pathLst>
                  <a:path w="26312" h="672855">
                    <a:moveTo>
                      <a:pt x="0" y="0"/>
                    </a:moveTo>
                    <a:lnTo>
                      <a:pt x="26312" y="0"/>
                    </a:lnTo>
                    <a:lnTo>
                      <a:pt x="26312" y="672855"/>
                    </a:lnTo>
                    <a:lnTo>
                      <a:pt x="0" y="672855"/>
                    </a:lnTo>
                    <a:close/>
                  </a:path>
                </a:pathLst>
              </a:custGeom>
              <a:solidFill>
                <a:srgbClr val="3B418E"/>
              </a:solidFill>
            </p:spPr>
            <p:txBody>
              <a:bodyPr/>
              <a:lstStyle/>
              <a:p>
                <a:endParaRPr lang="en-US"/>
              </a:p>
            </p:txBody>
          </p:sp>
          <p:sp>
            <p:nvSpPr>
              <p:cNvPr id="21" name="TextBox 21"/>
              <p:cNvSpPr txBox="1"/>
              <p:nvPr/>
            </p:nvSpPr>
            <p:spPr>
              <a:xfrm>
                <a:off x="0" y="-19050"/>
                <a:ext cx="26312" cy="691905"/>
              </a:xfrm>
              <a:prstGeom prst="rect">
                <a:avLst/>
              </a:prstGeom>
            </p:spPr>
            <p:txBody>
              <a:bodyPr lIns="50800" tIns="50800" rIns="50800" bIns="50800" rtlCol="0" anchor="ctr"/>
              <a:lstStyle/>
              <a:p>
                <a:pPr algn="ctr">
                  <a:lnSpc>
                    <a:spcPts val="2859"/>
                  </a:lnSpc>
                </a:pPr>
                <a:endParaRPr/>
              </a:p>
            </p:txBody>
          </p:sp>
        </p:grpSp>
        <p:sp>
          <p:nvSpPr>
            <p:cNvPr id="22" name="Freeform 22"/>
            <p:cNvSpPr/>
            <p:nvPr/>
          </p:nvSpPr>
          <p:spPr>
            <a:xfrm>
              <a:off x="0" y="468196"/>
              <a:ext cx="5075427" cy="2777643"/>
            </a:xfrm>
            <a:custGeom>
              <a:avLst/>
              <a:gdLst/>
              <a:ahLst/>
              <a:cxnLst/>
              <a:rect l="l" t="t" r="r" b="b"/>
              <a:pathLst>
                <a:path w="5075427" h="2777643">
                  <a:moveTo>
                    <a:pt x="0" y="0"/>
                  </a:moveTo>
                  <a:lnTo>
                    <a:pt x="5075427" y="0"/>
                  </a:lnTo>
                  <a:lnTo>
                    <a:pt x="5075427" y="2777643"/>
                  </a:lnTo>
                  <a:lnTo>
                    <a:pt x="0" y="2777643"/>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grpSp>
      <p:pic>
        <p:nvPicPr>
          <p:cNvPr id="24" name="Picture 23" descr="A lake surrounded by trees&#10;&#10;AI-generated content may be incorrect.">
            <a:extLst>
              <a:ext uri="{FF2B5EF4-FFF2-40B4-BE49-F238E27FC236}">
                <a16:creationId xmlns:a16="http://schemas.microsoft.com/office/drawing/2014/main" id="{199329FF-6090-D5CB-1C15-677BAA054C2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3009910" y="1876161"/>
            <a:ext cx="4753567" cy="5977494"/>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8"/>
          <p:cNvGrpSpPr/>
          <p:nvPr/>
        </p:nvGrpSpPr>
        <p:grpSpPr>
          <a:xfrm>
            <a:off x="-1543050" y="-558218"/>
            <a:ext cx="3086100" cy="11299900"/>
            <a:chOff x="0" y="0"/>
            <a:chExt cx="812800" cy="2976105"/>
          </a:xfrm>
        </p:grpSpPr>
        <p:sp>
          <p:nvSpPr>
            <p:cNvPr id="9" name="Freeform 9"/>
            <p:cNvSpPr/>
            <p:nvPr/>
          </p:nvSpPr>
          <p:spPr>
            <a:xfrm>
              <a:off x="0" y="0"/>
              <a:ext cx="812800" cy="2976105"/>
            </a:xfrm>
            <a:custGeom>
              <a:avLst/>
              <a:gdLst/>
              <a:ahLst/>
              <a:cxnLst/>
              <a:rect l="l" t="t" r="r" b="b"/>
              <a:pathLst>
                <a:path w="812800" h="2976105">
                  <a:moveTo>
                    <a:pt x="0" y="0"/>
                  </a:moveTo>
                  <a:lnTo>
                    <a:pt x="812800" y="0"/>
                  </a:lnTo>
                  <a:lnTo>
                    <a:pt x="812800" y="2976105"/>
                  </a:lnTo>
                  <a:lnTo>
                    <a:pt x="0" y="2976105"/>
                  </a:lnTo>
                  <a:close/>
                </a:path>
              </a:pathLst>
            </a:custGeom>
            <a:solidFill>
              <a:srgbClr val="879FBE"/>
            </a:solidFill>
          </p:spPr>
          <p:txBody>
            <a:bodyPr/>
            <a:lstStyle/>
            <a:p>
              <a:endParaRPr lang="en-US"/>
            </a:p>
          </p:txBody>
        </p:sp>
        <p:sp>
          <p:nvSpPr>
            <p:cNvPr id="10" name="TextBox 10"/>
            <p:cNvSpPr txBox="1"/>
            <p:nvPr/>
          </p:nvSpPr>
          <p:spPr>
            <a:xfrm>
              <a:off x="0" y="-19050"/>
              <a:ext cx="812800" cy="2995155"/>
            </a:xfrm>
            <a:prstGeom prst="rect">
              <a:avLst/>
            </a:prstGeom>
          </p:spPr>
          <p:txBody>
            <a:bodyPr lIns="50800" tIns="50800" rIns="50800" bIns="50800" rtlCol="0" anchor="ctr"/>
            <a:lstStyle/>
            <a:p>
              <a:pPr algn="ctr">
                <a:lnSpc>
                  <a:spcPts val="2859"/>
                </a:lnSpc>
              </a:pPr>
              <a:endParaRPr/>
            </a:p>
          </p:txBody>
        </p:sp>
      </p:grpSp>
      <p:sp>
        <p:nvSpPr>
          <p:cNvPr id="11" name="Freeform 11"/>
          <p:cNvSpPr/>
          <p:nvPr/>
        </p:nvSpPr>
        <p:spPr>
          <a:xfrm>
            <a:off x="14020800" y="8708458"/>
            <a:ext cx="3837055" cy="1247043"/>
          </a:xfrm>
          <a:custGeom>
            <a:avLst/>
            <a:gdLst/>
            <a:ahLst/>
            <a:cxnLst/>
            <a:rect l="l" t="t" r="r" b="b"/>
            <a:pathLst>
              <a:path w="3837055" h="1247043">
                <a:moveTo>
                  <a:pt x="0" y="0"/>
                </a:moveTo>
                <a:lnTo>
                  <a:pt x="3837055" y="0"/>
                </a:lnTo>
                <a:lnTo>
                  <a:pt x="3837055" y="1247042"/>
                </a:lnTo>
                <a:lnTo>
                  <a:pt x="0" y="1247042"/>
                </a:lnTo>
                <a:lnTo>
                  <a:pt x="0" y="0"/>
                </a:lnTo>
                <a:close/>
              </a:path>
            </a:pathLst>
          </a:custGeom>
          <a:blipFill>
            <a:blip r:embed="rId2"/>
            <a:stretch>
              <a:fillRect/>
            </a:stretch>
          </a:blipFill>
        </p:spPr>
        <p:txBody>
          <a:bodyPr/>
          <a:lstStyle/>
          <a:p>
            <a:endParaRPr lang="en-US"/>
          </a:p>
        </p:txBody>
      </p:sp>
      <p:sp>
        <p:nvSpPr>
          <p:cNvPr id="12" name="TextBox 12"/>
          <p:cNvSpPr txBox="1"/>
          <p:nvPr/>
        </p:nvSpPr>
        <p:spPr>
          <a:xfrm>
            <a:off x="2305618" y="955020"/>
            <a:ext cx="15097794" cy="889090"/>
          </a:xfrm>
          <a:prstGeom prst="rect">
            <a:avLst/>
          </a:prstGeom>
        </p:spPr>
        <p:txBody>
          <a:bodyPr wrap="square" lIns="0" tIns="0" rIns="0" bIns="0" rtlCol="0" anchor="t">
            <a:spAutoFit/>
          </a:bodyPr>
          <a:lstStyle/>
          <a:p>
            <a:pPr marL="0" lvl="0" indent="0" algn="l">
              <a:lnSpc>
                <a:spcPts val="7920"/>
              </a:lnSpc>
              <a:spcBef>
                <a:spcPct val="0"/>
              </a:spcBef>
            </a:pPr>
            <a:r>
              <a:rPr lang="en-US" sz="3600" b="1" spc="280" dirty="0">
                <a:solidFill>
                  <a:srgbClr val="000000"/>
                </a:solidFill>
                <a:latin typeface="Poppins"/>
                <a:ea typeface="Poppins"/>
                <a:cs typeface="Poppins"/>
                <a:sym typeface="Poppins"/>
              </a:rPr>
              <a:t>DNR / White Bear Lake Legal Update/Lawsuits </a:t>
            </a:r>
          </a:p>
        </p:txBody>
      </p:sp>
      <p:sp>
        <p:nvSpPr>
          <p:cNvPr id="14" name="TextBox 14"/>
          <p:cNvSpPr txBox="1"/>
          <p:nvPr/>
        </p:nvSpPr>
        <p:spPr>
          <a:xfrm>
            <a:off x="2057400" y="3426271"/>
            <a:ext cx="562045" cy="391197"/>
          </a:xfrm>
          <a:prstGeom prst="rect">
            <a:avLst/>
          </a:prstGeom>
        </p:spPr>
        <p:txBody>
          <a:bodyPr lIns="0" tIns="0" rIns="0" bIns="0" rtlCol="0" anchor="t">
            <a:spAutoFit/>
          </a:bodyPr>
          <a:lstStyle/>
          <a:p>
            <a:pPr marL="0" lvl="0" indent="0" algn="l">
              <a:lnSpc>
                <a:spcPts val="2828"/>
              </a:lnSpc>
            </a:pPr>
            <a:r>
              <a:rPr lang="en-US" sz="3600" spc="55" dirty="0">
                <a:solidFill>
                  <a:srgbClr val="373536"/>
                </a:solidFill>
                <a:ea typeface="Open Sauce Bold"/>
                <a:cs typeface="Open Sauce Bold"/>
                <a:sym typeface="Open Sauce Bold"/>
              </a:rPr>
              <a:t>01</a:t>
            </a:r>
          </a:p>
        </p:txBody>
      </p:sp>
      <p:sp>
        <p:nvSpPr>
          <p:cNvPr id="15" name="TextBox 15"/>
          <p:cNvSpPr txBox="1"/>
          <p:nvPr/>
        </p:nvSpPr>
        <p:spPr>
          <a:xfrm>
            <a:off x="3008422" y="5950714"/>
            <a:ext cx="7354749" cy="795154"/>
          </a:xfrm>
          <a:prstGeom prst="rect">
            <a:avLst/>
          </a:prstGeom>
        </p:spPr>
        <p:txBody>
          <a:bodyPr wrap="square" lIns="0" tIns="0" rIns="0" bIns="0" rtlCol="0" anchor="t">
            <a:spAutoFit/>
          </a:bodyPr>
          <a:lstStyle/>
          <a:p>
            <a:pPr marL="0" lvl="0" indent="0" algn="l">
              <a:lnSpc>
                <a:spcPts val="3036"/>
              </a:lnSpc>
            </a:pPr>
            <a:r>
              <a:rPr lang="en-US" sz="3600" spc="59" dirty="0">
                <a:solidFill>
                  <a:srgbClr val="373536"/>
                </a:solidFill>
                <a:ea typeface="Open Sauce"/>
                <a:cs typeface="Open Sauce"/>
                <a:sym typeface="Open Sauce"/>
              </a:rPr>
              <a:t>Timeline of court cases that have been going on since 2012 </a:t>
            </a:r>
            <a:r>
              <a:rPr lang="en-US" sz="3600" spc="59" dirty="0">
                <a:solidFill>
                  <a:srgbClr val="373536"/>
                </a:solidFill>
                <a:ea typeface="Open Sauce"/>
                <a:cs typeface="Open Sauce"/>
                <a:sym typeface="Open Sauce"/>
                <a:hlinkClick r:id="rId3"/>
              </a:rPr>
              <a:t>HERE</a:t>
            </a:r>
            <a:r>
              <a:rPr lang="en-US" sz="3600" spc="59" dirty="0">
                <a:solidFill>
                  <a:srgbClr val="373536"/>
                </a:solidFill>
                <a:ea typeface="Open Sauce"/>
                <a:cs typeface="Open Sauce"/>
                <a:sym typeface="Open Sauce"/>
              </a:rPr>
              <a:t>.</a:t>
            </a:r>
          </a:p>
        </p:txBody>
      </p:sp>
      <p:sp>
        <p:nvSpPr>
          <p:cNvPr id="16" name="TextBox 16"/>
          <p:cNvSpPr txBox="1"/>
          <p:nvPr/>
        </p:nvSpPr>
        <p:spPr>
          <a:xfrm>
            <a:off x="2133600" y="5885311"/>
            <a:ext cx="963964" cy="391197"/>
          </a:xfrm>
          <a:prstGeom prst="rect">
            <a:avLst/>
          </a:prstGeom>
        </p:spPr>
        <p:txBody>
          <a:bodyPr wrap="square" lIns="0" tIns="0" rIns="0" bIns="0" rtlCol="0" anchor="t">
            <a:spAutoFit/>
          </a:bodyPr>
          <a:lstStyle/>
          <a:p>
            <a:pPr marL="0" lvl="0" indent="0" algn="l">
              <a:lnSpc>
                <a:spcPts val="2828"/>
              </a:lnSpc>
            </a:pPr>
            <a:r>
              <a:rPr lang="en-US" sz="3600" spc="55" dirty="0">
                <a:solidFill>
                  <a:srgbClr val="373536"/>
                </a:solidFill>
                <a:ea typeface="Open Sauce Bold"/>
                <a:cs typeface="Open Sauce Bold"/>
                <a:sym typeface="Open Sauce Bold"/>
              </a:rPr>
              <a:t>02</a:t>
            </a:r>
          </a:p>
        </p:txBody>
      </p:sp>
      <p:grpSp>
        <p:nvGrpSpPr>
          <p:cNvPr id="21" name="Group 21"/>
          <p:cNvGrpSpPr/>
          <p:nvPr/>
        </p:nvGrpSpPr>
        <p:grpSpPr>
          <a:xfrm>
            <a:off x="-2777871" y="-558218"/>
            <a:ext cx="4320921" cy="11299900"/>
            <a:chOff x="0" y="0"/>
            <a:chExt cx="5761227" cy="15066533"/>
          </a:xfrm>
        </p:grpSpPr>
        <p:grpSp>
          <p:nvGrpSpPr>
            <p:cNvPr id="22" name="Group 22"/>
            <p:cNvGrpSpPr/>
            <p:nvPr/>
          </p:nvGrpSpPr>
          <p:grpSpPr>
            <a:xfrm>
              <a:off x="1646427" y="0"/>
              <a:ext cx="4114800" cy="15066533"/>
              <a:chOff x="0" y="0"/>
              <a:chExt cx="812800" cy="2976105"/>
            </a:xfrm>
          </p:grpSpPr>
          <p:sp>
            <p:nvSpPr>
              <p:cNvPr id="23" name="Freeform 23"/>
              <p:cNvSpPr/>
              <p:nvPr/>
            </p:nvSpPr>
            <p:spPr>
              <a:xfrm>
                <a:off x="0" y="0"/>
                <a:ext cx="812800" cy="2976105"/>
              </a:xfrm>
              <a:custGeom>
                <a:avLst/>
                <a:gdLst/>
                <a:ahLst/>
                <a:cxnLst/>
                <a:rect l="l" t="t" r="r" b="b"/>
                <a:pathLst>
                  <a:path w="812800" h="2976105">
                    <a:moveTo>
                      <a:pt x="0" y="0"/>
                    </a:moveTo>
                    <a:lnTo>
                      <a:pt x="812800" y="0"/>
                    </a:lnTo>
                    <a:lnTo>
                      <a:pt x="812800" y="2976105"/>
                    </a:lnTo>
                    <a:lnTo>
                      <a:pt x="0" y="2976105"/>
                    </a:lnTo>
                    <a:close/>
                  </a:path>
                </a:pathLst>
              </a:custGeom>
              <a:solidFill>
                <a:srgbClr val="879FBE"/>
              </a:solidFill>
            </p:spPr>
            <p:txBody>
              <a:bodyPr/>
              <a:lstStyle/>
              <a:p>
                <a:endParaRPr lang="en-US"/>
              </a:p>
            </p:txBody>
          </p:sp>
          <p:sp>
            <p:nvSpPr>
              <p:cNvPr id="24" name="TextBox 24"/>
              <p:cNvSpPr txBox="1"/>
              <p:nvPr/>
            </p:nvSpPr>
            <p:spPr>
              <a:xfrm>
                <a:off x="0" y="-19050"/>
                <a:ext cx="812800" cy="2995155"/>
              </a:xfrm>
              <a:prstGeom prst="rect">
                <a:avLst/>
              </a:prstGeom>
            </p:spPr>
            <p:txBody>
              <a:bodyPr lIns="50800" tIns="50800" rIns="50800" bIns="50800" rtlCol="0" anchor="ctr"/>
              <a:lstStyle/>
              <a:p>
                <a:pPr algn="ctr">
                  <a:lnSpc>
                    <a:spcPts val="2859"/>
                  </a:lnSpc>
                </a:pPr>
                <a:endParaRPr/>
              </a:p>
            </p:txBody>
          </p:sp>
        </p:grpSp>
        <p:grpSp>
          <p:nvGrpSpPr>
            <p:cNvPr id="25" name="Group 25"/>
            <p:cNvGrpSpPr/>
            <p:nvPr/>
          </p:nvGrpSpPr>
          <p:grpSpPr>
            <a:xfrm>
              <a:off x="5340859" y="6295786"/>
              <a:ext cx="146982" cy="3758661"/>
              <a:chOff x="0" y="0"/>
              <a:chExt cx="26312" cy="672855"/>
            </a:xfrm>
          </p:grpSpPr>
          <p:sp>
            <p:nvSpPr>
              <p:cNvPr id="26" name="Freeform 26"/>
              <p:cNvSpPr/>
              <p:nvPr/>
            </p:nvSpPr>
            <p:spPr>
              <a:xfrm>
                <a:off x="0" y="0"/>
                <a:ext cx="26312" cy="672855"/>
              </a:xfrm>
              <a:custGeom>
                <a:avLst/>
                <a:gdLst/>
                <a:ahLst/>
                <a:cxnLst/>
                <a:rect l="l" t="t" r="r" b="b"/>
                <a:pathLst>
                  <a:path w="26312" h="672855">
                    <a:moveTo>
                      <a:pt x="0" y="0"/>
                    </a:moveTo>
                    <a:lnTo>
                      <a:pt x="26312" y="0"/>
                    </a:lnTo>
                    <a:lnTo>
                      <a:pt x="26312" y="672855"/>
                    </a:lnTo>
                    <a:lnTo>
                      <a:pt x="0" y="672855"/>
                    </a:lnTo>
                    <a:close/>
                  </a:path>
                </a:pathLst>
              </a:custGeom>
              <a:solidFill>
                <a:srgbClr val="3B418E"/>
              </a:solidFill>
            </p:spPr>
            <p:txBody>
              <a:bodyPr/>
              <a:lstStyle/>
              <a:p>
                <a:endParaRPr lang="en-US"/>
              </a:p>
            </p:txBody>
          </p:sp>
          <p:sp>
            <p:nvSpPr>
              <p:cNvPr id="27" name="TextBox 27"/>
              <p:cNvSpPr txBox="1"/>
              <p:nvPr/>
            </p:nvSpPr>
            <p:spPr>
              <a:xfrm>
                <a:off x="0" y="-19050"/>
                <a:ext cx="26312" cy="691905"/>
              </a:xfrm>
              <a:prstGeom prst="rect">
                <a:avLst/>
              </a:prstGeom>
            </p:spPr>
            <p:txBody>
              <a:bodyPr lIns="50800" tIns="50800" rIns="50800" bIns="50800" rtlCol="0" anchor="ctr"/>
              <a:lstStyle/>
              <a:p>
                <a:pPr algn="ctr">
                  <a:lnSpc>
                    <a:spcPts val="2859"/>
                  </a:lnSpc>
                </a:pPr>
                <a:endParaRPr/>
              </a:p>
            </p:txBody>
          </p:sp>
        </p:grpSp>
        <p:sp>
          <p:nvSpPr>
            <p:cNvPr id="28" name="Freeform 28"/>
            <p:cNvSpPr/>
            <p:nvPr/>
          </p:nvSpPr>
          <p:spPr>
            <a:xfrm>
              <a:off x="0" y="468196"/>
              <a:ext cx="5075427" cy="2777643"/>
            </a:xfrm>
            <a:custGeom>
              <a:avLst/>
              <a:gdLst/>
              <a:ahLst/>
              <a:cxnLst/>
              <a:rect l="l" t="t" r="r" b="b"/>
              <a:pathLst>
                <a:path w="5075427" h="2777643">
                  <a:moveTo>
                    <a:pt x="0" y="0"/>
                  </a:moveTo>
                  <a:lnTo>
                    <a:pt x="5075427" y="0"/>
                  </a:lnTo>
                  <a:lnTo>
                    <a:pt x="5075427" y="2777643"/>
                  </a:lnTo>
                  <a:lnTo>
                    <a:pt x="0" y="277764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grpSp>
      <p:pic>
        <p:nvPicPr>
          <p:cNvPr id="1026" name="Picture 2">
            <a:extLst>
              <a:ext uri="{FF2B5EF4-FFF2-40B4-BE49-F238E27FC236}">
                <a16:creationId xmlns:a16="http://schemas.microsoft.com/office/drawing/2014/main" id="{2A5E2A60-7FF5-5365-384D-481D814AC2D5}"/>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p:blipFill>
        <p:spPr bwMode="auto">
          <a:xfrm>
            <a:off x="12289127" y="2618370"/>
            <a:ext cx="5114285" cy="5829687"/>
          </a:xfrm>
          <a:prstGeom prst="rect">
            <a:avLst/>
          </a:prstGeom>
          <a:noFill/>
          <a:extLst>
            <a:ext uri="{909E8E84-426E-40DD-AFC4-6F175D3DCCD1}">
              <a14:hiddenFill xmlns:a14="http://schemas.microsoft.com/office/drawing/2010/main">
                <a:solidFill>
                  <a:srgbClr val="FFFFFF"/>
                </a:solidFill>
              </a14:hiddenFill>
            </a:ext>
          </a:extLst>
        </p:spPr>
      </p:pic>
      <p:sp>
        <p:nvSpPr>
          <p:cNvPr id="29" name="TextBox 15">
            <a:extLst>
              <a:ext uri="{FF2B5EF4-FFF2-40B4-BE49-F238E27FC236}">
                <a16:creationId xmlns:a16="http://schemas.microsoft.com/office/drawing/2014/main" id="{68D52D8E-6951-DC0E-204D-B7A666D53FBA}"/>
              </a:ext>
            </a:extLst>
          </p:cNvPr>
          <p:cNvSpPr txBox="1"/>
          <p:nvPr/>
        </p:nvSpPr>
        <p:spPr>
          <a:xfrm>
            <a:off x="3036539" y="3426271"/>
            <a:ext cx="7185872" cy="1949316"/>
          </a:xfrm>
          <a:prstGeom prst="rect">
            <a:avLst/>
          </a:prstGeom>
        </p:spPr>
        <p:txBody>
          <a:bodyPr lIns="0" tIns="0" rIns="0" bIns="0" rtlCol="0" anchor="t">
            <a:spAutoFit/>
          </a:bodyPr>
          <a:lstStyle/>
          <a:p>
            <a:pPr marL="0" lvl="0" indent="0" algn="l">
              <a:lnSpc>
                <a:spcPts val="3036"/>
              </a:lnSpc>
            </a:pPr>
            <a:r>
              <a:rPr lang="en-US" sz="3600" spc="59" dirty="0">
                <a:solidFill>
                  <a:srgbClr val="373536"/>
                </a:solidFill>
                <a:ea typeface="Open Sauce"/>
                <a:cs typeface="Open Sauce"/>
                <a:sym typeface="Open Sauce"/>
              </a:rPr>
              <a:t>In 2012, a lawsuit was filed against the DNR claiming that excess groundwater permits in the east metro led to unacceptably low lake levels. </a:t>
            </a:r>
          </a:p>
        </p:txBody>
      </p:sp>
      <p:sp>
        <p:nvSpPr>
          <p:cNvPr id="30" name="TextBox 29">
            <a:extLst>
              <a:ext uri="{FF2B5EF4-FFF2-40B4-BE49-F238E27FC236}">
                <a16:creationId xmlns:a16="http://schemas.microsoft.com/office/drawing/2014/main" id="{6D26E727-5904-65CA-22B8-D804AEE83123}"/>
              </a:ext>
            </a:extLst>
          </p:cNvPr>
          <p:cNvSpPr txBox="1"/>
          <p:nvPr/>
        </p:nvSpPr>
        <p:spPr>
          <a:xfrm>
            <a:off x="2133600" y="7255227"/>
            <a:ext cx="823528" cy="646331"/>
          </a:xfrm>
          <a:prstGeom prst="rect">
            <a:avLst/>
          </a:prstGeom>
          <a:noFill/>
        </p:spPr>
        <p:txBody>
          <a:bodyPr wrap="square" rtlCol="0">
            <a:spAutoFit/>
          </a:bodyPr>
          <a:lstStyle/>
          <a:p>
            <a:r>
              <a:rPr lang="en-US" sz="3600" dirty="0"/>
              <a:t>03</a:t>
            </a:r>
          </a:p>
        </p:txBody>
      </p:sp>
      <p:sp>
        <p:nvSpPr>
          <p:cNvPr id="31" name="TextBox 30">
            <a:extLst>
              <a:ext uri="{FF2B5EF4-FFF2-40B4-BE49-F238E27FC236}">
                <a16:creationId xmlns:a16="http://schemas.microsoft.com/office/drawing/2014/main" id="{ED482D1E-8285-392B-1FE9-D2193E80A164}"/>
              </a:ext>
            </a:extLst>
          </p:cNvPr>
          <p:cNvSpPr txBox="1"/>
          <p:nvPr/>
        </p:nvSpPr>
        <p:spPr>
          <a:xfrm>
            <a:off x="2988023" y="7189824"/>
            <a:ext cx="4957159" cy="646331"/>
          </a:xfrm>
          <a:prstGeom prst="rect">
            <a:avLst/>
          </a:prstGeom>
          <a:noFill/>
        </p:spPr>
        <p:txBody>
          <a:bodyPr wrap="square" rtlCol="0">
            <a:spAutoFit/>
          </a:bodyPr>
          <a:lstStyle/>
          <a:p>
            <a:r>
              <a:rPr lang="en-US" sz="3600" dirty="0"/>
              <a:t>Short summary </a:t>
            </a:r>
            <a:r>
              <a:rPr lang="en-US" sz="3600" dirty="0">
                <a:hlinkClick r:id="rId7"/>
              </a:rPr>
              <a:t>HERE</a:t>
            </a:r>
            <a:r>
              <a:rPr lang="en-US" sz="3600" dirty="0">
                <a:hlinkClick r:id="rId8" action="ppaction://hlinkfile"/>
              </a:rPr>
              <a:t>. </a:t>
            </a:r>
            <a:endParaRPr lang="en-US" sz="3600" dirty="0"/>
          </a:p>
        </p:txBody>
      </p:sp>
      <p:sp>
        <p:nvSpPr>
          <p:cNvPr id="2" name="TextBox 1">
            <a:extLst>
              <a:ext uri="{FF2B5EF4-FFF2-40B4-BE49-F238E27FC236}">
                <a16:creationId xmlns:a16="http://schemas.microsoft.com/office/drawing/2014/main" id="{D9E7DE30-201A-C004-7425-9F29BDF5DE77}"/>
              </a:ext>
            </a:extLst>
          </p:cNvPr>
          <p:cNvSpPr txBox="1"/>
          <p:nvPr/>
        </p:nvSpPr>
        <p:spPr>
          <a:xfrm>
            <a:off x="2158688" y="8221104"/>
            <a:ext cx="652743" cy="646331"/>
          </a:xfrm>
          <a:prstGeom prst="rect">
            <a:avLst/>
          </a:prstGeom>
          <a:noFill/>
        </p:spPr>
        <p:txBody>
          <a:bodyPr wrap="none" rtlCol="0">
            <a:spAutoFit/>
          </a:bodyPr>
          <a:lstStyle/>
          <a:p>
            <a:r>
              <a:rPr lang="en-US" sz="3600" dirty="0"/>
              <a:t>04</a:t>
            </a:r>
          </a:p>
        </p:txBody>
      </p:sp>
      <p:sp>
        <p:nvSpPr>
          <p:cNvPr id="3" name="TextBox 2">
            <a:extLst>
              <a:ext uri="{FF2B5EF4-FFF2-40B4-BE49-F238E27FC236}">
                <a16:creationId xmlns:a16="http://schemas.microsoft.com/office/drawing/2014/main" id="{9D21997D-5DA9-9B1F-B283-D754ADE573D7}"/>
              </a:ext>
            </a:extLst>
          </p:cNvPr>
          <p:cNvSpPr txBox="1"/>
          <p:nvPr/>
        </p:nvSpPr>
        <p:spPr>
          <a:xfrm>
            <a:off x="3008422" y="8280111"/>
            <a:ext cx="7822873" cy="1200329"/>
          </a:xfrm>
          <a:prstGeom prst="rect">
            <a:avLst/>
          </a:prstGeom>
          <a:noFill/>
        </p:spPr>
        <p:txBody>
          <a:bodyPr wrap="square" rtlCol="0">
            <a:spAutoFit/>
          </a:bodyPr>
          <a:lstStyle/>
          <a:p>
            <a:r>
              <a:rPr lang="en-US" sz="3600" dirty="0"/>
              <a:t>This led to the White Bear Lake Comprehensive workgroup</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6EF0A8-165B-FD97-385A-804D9E828E01}"/>
            </a:ext>
          </a:extLst>
        </p:cNvPr>
        <p:cNvGrpSpPr/>
        <p:nvPr/>
      </p:nvGrpSpPr>
      <p:grpSpPr>
        <a:xfrm>
          <a:off x="0" y="0"/>
          <a:ext cx="0" cy="0"/>
          <a:chOff x="0" y="0"/>
          <a:chExt cx="0" cy="0"/>
        </a:xfrm>
      </p:grpSpPr>
      <p:grpSp>
        <p:nvGrpSpPr>
          <p:cNvPr id="8" name="Group 8">
            <a:extLst>
              <a:ext uri="{FF2B5EF4-FFF2-40B4-BE49-F238E27FC236}">
                <a16:creationId xmlns:a16="http://schemas.microsoft.com/office/drawing/2014/main" id="{E88CC2BD-7171-2546-CF15-A41E63C17C94}"/>
              </a:ext>
            </a:extLst>
          </p:cNvPr>
          <p:cNvGrpSpPr/>
          <p:nvPr/>
        </p:nvGrpSpPr>
        <p:grpSpPr>
          <a:xfrm>
            <a:off x="-1543050" y="-558218"/>
            <a:ext cx="3086100" cy="11299900"/>
            <a:chOff x="0" y="0"/>
            <a:chExt cx="812800" cy="2976105"/>
          </a:xfrm>
        </p:grpSpPr>
        <p:sp>
          <p:nvSpPr>
            <p:cNvPr id="9" name="Freeform 9">
              <a:extLst>
                <a:ext uri="{FF2B5EF4-FFF2-40B4-BE49-F238E27FC236}">
                  <a16:creationId xmlns:a16="http://schemas.microsoft.com/office/drawing/2014/main" id="{D9A7B9E9-844C-FDE7-7091-9BA8171050C2}"/>
                </a:ext>
              </a:extLst>
            </p:cNvPr>
            <p:cNvSpPr/>
            <p:nvPr/>
          </p:nvSpPr>
          <p:spPr>
            <a:xfrm>
              <a:off x="0" y="0"/>
              <a:ext cx="812800" cy="2976105"/>
            </a:xfrm>
            <a:custGeom>
              <a:avLst/>
              <a:gdLst/>
              <a:ahLst/>
              <a:cxnLst/>
              <a:rect l="l" t="t" r="r" b="b"/>
              <a:pathLst>
                <a:path w="812800" h="2976105">
                  <a:moveTo>
                    <a:pt x="0" y="0"/>
                  </a:moveTo>
                  <a:lnTo>
                    <a:pt x="812800" y="0"/>
                  </a:lnTo>
                  <a:lnTo>
                    <a:pt x="812800" y="2976105"/>
                  </a:lnTo>
                  <a:lnTo>
                    <a:pt x="0" y="2976105"/>
                  </a:lnTo>
                  <a:close/>
                </a:path>
              </a:pathLst>
            </a:custGeom>
            <a:solidFill>
              <a:srgbClr val="879FBE"/>
            </a:solidFill>
          </p:spPr>
          <p:txBody>
            <a:bodyPr/>
            <a:lstStyle/>
            <a:p>
              <a:endParaRPr lang="en-US"/>
            </a:p>
          </p:txBody>
        </p:sp>
        <p:sp>
          <p:nvSpPr>
            <p:cNvPr id="10" name="TextBox 10">
              <a:extLst>
                <a:ext uri="{FF2B5EF4-FFF2-40B4-BE49-F238E27FC236}">
                  <a16:creationId xmlns:a16="http://schemas.microsoft.com/office/drawing/2014/main" id="{583B642D-2FC7-B867-E606-30A9427561CC}"/>
                </a:ext>
              </a:extLst>
            </p:cNvPr>
            <p:cNvSpPr txBox="1"/>
            <p:nvPr/>
          </p:nvSpPr>
          <p:spPr>
            <a:xfrm>
              <a:off x="0" y="-19050"/>
              <a:ext cx="812800" cy="2995155"/>
            </a:xfrm>
            <a:prstGeom prst="rect">
              <a:avLst/>
            </a:prstGeom>
          </p:spPr>
          <p:txBody>
            <a:bodyPr lIns="50800" tIns="50800" rIns="50800" bIns="50800" rtlCol="0" anchor="ctr"/>
            <a:lstStyle/>
            <a:p>
              <a:pPr algn="ctr">
                <a:lnSpc>
                  <a:spcPts val="2859"/>
                </a:lnSpc>
              </a:pPr>
              <a:endParaRPr/>
            </a:p>
          </p:txBody>
        </p:sp>
      </p:grpSp>
      <p:sp>
        <p:nvSpPr>
          <p:cNvPr id="12" name="TextBox 12">
            <a:extLst>
              <a:ext uri="{FF2B5EF4-FFF2-40B4-BE49-F238E27FC236}">
                <a16:creationId xmlns:a16="http://schemas.microsoft.com/office/drawing/2014/main" id="{B9918C7D-1BF4-41B3-B456-FD348EA6C7D2}"/>
              </a:ext>
            </a:extLst>
          </p:cNvPr>
          <p:cNvSpPr txBox="1"/>
          <p:nvPr/>
        </p:nvSpPr>
        <p:spPr>
          <a:xfrm>
            <a:off x="2056091" y="73003"/>
            <a:ext cx="15097794" cy="889090"/>
          </a:xfrm>
          <a:prstGeom prst="rect">
            <a:avLst/>
          </a:prstGeom>
        </p:spPr>
        <p:txBody>
          <a:bodyPr wrap="square" lIns="0" tIns="0" rIns="0" bIns="0" rtlCol="0" anchor="t">
            <a:spAutoFit/>
          </a:bodyPr>
          <a:lstStyle/>
          <a:p>
            <a:pPr marL="0" lvl="0" indent="0" algn="l">
              <a:lnSpc>
                <a:spcPts val="7920"/>
              </a:lnSpc>
              <a:spcBef>
                <a:spcPct val="0"/>
              </a:spcBef>
            </a:pPr>
            <a:r>
              <a:rPr lang="en-US" sz="3600" spc="280" dirty="0">
                <a:solidFill>
                  <a:srgbClr val="000000"/>
                </a:solidFill>
                <a:latin typeface="Poppins"/>
                <a:ea typeface="Poppins"/>
                <a:cs typeface="Poppins"/>
                <a:sym typeface="Poppins"/>
              </a:rPr>
              <a:t>White Bear Lake Lawsuit Timeline</a:t>
            </a:r>
          </a:p>
        </p:txBody>
      </p:sp>
      <p:grpSp>
        <p:nvGrpSpPr>
          <p:cNvPr id="21" name="Group 21">
            <a:extLst>
              <a:ext uri="{FF2B5EF4-FFF2-40B4-BE49-F238E27FC236}">
                <a16:creationId xmlns:a16="http://schemas.microsoft.com/office/drawing/2014/main" id="{0669CC3F-45F8-F84B-A248-54B0DEF0FF5B}"/>
              </a:ext>
            </a:extLst>
          </p:cNvPr>
          <p:cNvGrpSpPr/>
          <p:nvPr/>
        </p:nvGrpSpPr>
        <p:grpSpPr>
          <a:xfrm>
            <a:off x="-2777871" y="-558218"/>
            <a:ext cx="4320921" cy="11299900"/>
            <a:chOff x="0" y="0"/>
            <a:chExt cx="5761227" cy="15066533"/>
          </a:xfrm>
        </p:grpSpPr>
        <p:grpSp>
          <p:nvGrpSpPr>
            <p:cNvPr id="22" name="Group 22">
              <a:extLst>
                <a:ext uri="{FF2B5EF4-FFF2-40B4-BE49-F238E27FC236}">
                  <a16:creationId xmlns:a16="http://schemas.microsoft.com/office/drawing/2014/main" id="{6047F5D3-AC6B-99C0-209E-5C295B27290C}"/>
                </a:ext>
              </a:extLst>
            </p:cNvPr>
            <p:cNvGrpSpPr/>
            <p:nvPr/>
          </p:nvGrpSpPr>
          <p:grpSpPr>
            <a:xfrm>
              <a:off x="1646427" y="0"/>
              <a:ext cx="4114800" cy="15066533"/>
              <a:chOff x="0" y="0"/>
              <a:chExt cx="812800" cy="2976105"/>
            </a:xfrm>
          </p:grpSpPr>
          <p:sp>
            <p:nvSpPr>
              <p:cNvPr id="23" name="Freeform 23">
                <a:extLst>
                  <a:ext uri="{FF2B5EF4-FFF2-40B4-BE49-F238E27FC236}">
                    <a16:creationId xmlns:a16="http://schemas.microsoft.com/office/drawing/2014/main" id="{4D144829-612E-E217-6AA8-718327C10A58}"/>
                  </a:ext>
                </a:extLst>
              </p:cNvPr>
              <p:cNvSpPr/>
              <p:nvPr/>
            </p:nvSpPr>
            <p:spPr>
              <a:xfrm>
                <a:off x="0" y="0"/>
                <a:ext cx="812800" cy="2976105"/>
              </a:xfrm>
              <a:custGeom>
                <a:avLst/>
                <a:gdLst/>
                <a:ahLst/>
                <a:cxnLst/>
                <a:rect l="l" t="t" r="r" b="b"/>
                <a:pathLst>
                  <a:path w="812800" h="2976105">
                    <a:moveTo>
                      <a:pt x="0" y="0"/>
                    </a:moveTo>
                    <a:lnTo>
                      <a:pt x="812800" y="0"/>
                    </a:lnTo>
                    <a:lnTo>
                      <a:pt x="812800" y="2976105"/>
                    </a:lnTo>
                    <a:lnTo>
                      <a:pt x="0" y="2976105"/>
                    </a:lnTo>
                    <a:close/>
                  </a:path>
                </a:pathLst>
              </a:custGeom>
              <a:solidFill>
                <a:srgbClr val="879FBE"/>
              </a:solidFill>
            </p:spPr>
            <p:txBody>
              <a:bodyPr/>
              <a:lstStyle/>
              <a:p>
                <a:endParaRPr lang="en-US"/>
              </a:p>
            </p:txBody>
          </p:sp>
          <p:sp>
            <p:nvSpPr>
              <p:cNvPr id="24" name="TextBox 24">
                <a:extLst>
                  <a:ext uri="{FF2B5EF4-FFF2-40B4-BE49-F238E27FC236}">
                    <a16:creationId xmlns:a16="http://schemas.microsoft.com/office/drawing/2014/main" id="{E0FFE480-7C61-778A-D1DC-29061E49BF24}"/>
                  </a:ext>
                </a:extLst>
              </p:cNvPr>
              <p:cNvSpPr txBox="1"/>
              <p:nvPr/>
            </p:nvSpPr>
            <p:spPr>
              <a:xfrm>
                <a:off x="0" y="-19050"/>
                <a:ext cx="812800" cy="2995155"/>
              </a:xfrm>
              <a:prstGeom prst="rect">
                <a:avLst/>
              </a:prstGeom>
            </p:spPr>
            <p:txBody>
              <a:bodyPr lIns="50800" tIns="50800" rIns="50800" bIns="50800" rtlCol="0" anchor="ctr"/>
              <a:lstStyle/>
              <a:p>
                <a:pPr algn="ctr">
                  <a:lnSpc>
                    <a:spcPts val="2859"/>
                  </a:lnSpc>
                </a:pPr>
                <a:endParaRPr/>
              </a:p>
            </p:txBody>
          </p:sp>
        </p:grpSp>
        <p:grpSp>
          <p:nvGrpSpPr>
            <p:cNvPr id="25" name="Group 25">
              <a:extLst>
                <a:ext uri="{FF2B5EF4-FFF2-40B4-BE49-F238E27FC236}">
                  <a16:creationId xmlns:a16="http://schemas.microsoft.com/office/drawing/2014/main" id="{20D55565-8DC5-8189-6630-84A57E3E9D5B}"/>
                </a:ext>
              </a:extLst>
            </p:cNvPr>
            <p:cNvGrpSpPr/>
            <p:nvPr/>
          </p:nvGrpSpPr>
          <p:grpSpPr>
            <a:xfrm>
              <a:off x="5340859" y="6295786"/>
              <a:ext cx="146982" cy="3758661"/>
              <a:chOff x="0" y="0"/>
              <a:chExt cx="26312" cy="672855"/>
            </a:xfrm>
          </p:grpSpPr>
          <p:sp>
            <p:nvSpPr>
              <p:cNvPr id="26" name="Freeform 26">
                <a:extLst>
                  <a:ext uri="{FF2B5EF4-FFF2-40B4-BE49-F238E27FC236}">
                    <a16:creationId xmlns:a16="http://schemas.microsoft.com/office/drawing/2014/main" id="{9C60268B-31A4-7DA1-7256-927889E5D453}"/>
                  </a:ext>
                </a:extLst>
              </p:cNvPr>
              <p:cNvSpPr/>
              <p:nvPr/>
            </p:nvSpPr>
            <p:spPr>
              <a:xfrm>
                <a:off x="0" y="0"/>
                <a:ext cx="26312" cy="672855"/>
              </a:xfrm>
              <a:custGeom>
                <a:avLst/>
                <a:gdLst/>
                <a:ahLst/>
                <a:cxnLst/>
                <a:rect l="l" t="t" r="r" b="b"/>
                <a:pathLst>
                  <a:path w="26312" h="672855">
                    <a:moveTo>
                      <a:pt x="0" y="0"/>
                    </a:moveTo>
                    <a:lnTo>
                      <a:pt x="26312" y="0"/>
                    </a:lnTo>
                    <a:lnTo>
                      <a:pt x="26312" y="672855"/>
                    </a:lnTo>
                    <a:lnTo>
                      <a:pt x="0" y="672855"/>
                    </a:lnTo>
                    <a:close/>
                  </a:path>
                </a:pathLst>
              </a:custGeom>
              <a:solidFill>
                <a:srgbClr val="3B418E"/>
              </a:solidFill>
            </p:spPr>
            <p:txBody>
              <a:bodyPr/>
              <a:lstStyle/>
              <a:p>
                <a:endParaRPr lang="en-US"/>
              </a:p>
            </p:txBody>
          </p:sp>
          <p:sp>
            <p:nvSpPr>
              <p:cNvPr id="27" name="TextBox 27">
                <a:extLst>
                  <a:ext uri="{FF2B5EF4-FFF2-40B4-BE49-F238E27FC236}">
                    <a16:creationId xmlns:a16="http://schemas.microsoft.com/office/drawing/2014/main" id="{7EBD30E0-D837-1E38-CA1A-B917F6736F52}"/>
                  </a:ext>
                </a:extLst>
              </p:cNvPr>
              <p:cNvSpPr txBox="1"/>
              <p:nvPr/>
            </p:nvSpPr>
            <p:spPr>
              <a:xfrm>
                <a:off x="0" y="-19050"/>
                <a:ext cx="26312" cy="691905"/>
              </a:xfrm>
              <a:prstGeom prst="rect">
                <a:avLst/>
              </a:prstGeom>
            </p:spPr>
            <p:txBody>
              <a:bodyPr lIns="50800" tIns="50800" rIns="50800" bIns="50800" rtlCol="0" anchor="ctr"/>
              <a:lstStyle/>
              <a:p>
                <a:pPr algn="ctr">
                  <a:lnSpc>
                    <a:spcPts val="2859"/>
                  </a:lnSpc>
                </a:pPr>
                <a:endParaRPr/>
              </a:p>
            </p:txBody>
          </p:sp>
        </p:grpSp>
        <p:sp>
          <p:nvSpPr>
            <p:cNvPr id="28" name="Freeform 28">
              <a:extLst>
                <a:ext uri="{FF2B5EF4-FFF2-40B4-BE49-F238E27FC236}">
                  <a16:creationId xmlns:a16="http://schemas.microsoft.com/office/drawing/2014/main" id="{5752BFC7-F1E5-4F26-64AD-60A4F450B70B}"/>
                </a:ext>
              </a:extLst>
            </p:cNvPr>
            <p:cNvSpPr/>
            <p:nvPr/>
          </p:nvSpPr>
          <p:spPr>
            <a:xfrm>
              <a:off x="0" y="468196"/>
              <a:ext cx="5075427" cy="2777643"/>
            </a:xfrm>
            <a:custGeom>
              <a:avLst/>
              <a:gdLst/>
              <a:ahLst/>
              <a:cxnLst/>
              <a:rect l="l" t="t" r="r" b="b"/>
              <a:pathLst>
                <a:path w="5075427" h="2777643">
                  <a:moveTo>
                    <a:pt x="0" y="0"/>
                  </a:moveTo>
                  <a:lnTo>
                    <a:pt x="5075427" y="0"/>
                  </a:lnTo>
                  <a:lnTo>
                    <a:pt x="5075427" y="2777643"/>
                  </a:lnTo>
                  <a:lnTo>
                    <a:pt x="0" y="277764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grpSp>
      <p:sp>
        <p:nvSpPr>
          <p:cNvPr id="31" name="TextBox 30">
            <a:extLst>
              <a:ext uri="{FF2B5EF4-FFF2-40B4-BE49-F238E27FC236}">
                <a16:creationId xmlns:a16="http://schemas.microsoft.com/office/drawing/2014/main" id="{F29326B0-35BE-98E5-F7CE-DCCA1069A30D}"/>
              </a:ext>
            </a:extLst>
          </p:cNvPr>
          <p:cNvSpPr txBox="1"/>
          <p:nvPr/>
        </p:nvSpPr>
        <p:spPr>
          <a:xfrm>
            <a:off x="2976357" y="4812413"/>
            <a:ext cx="7691643" cy="830997"/>
          </a:xfrm>
          <a:prstGeom prst="rect">
            <a:avLst/>
          </a:prstGeom>
          <a:noFill/>
        </p:spPr>
        <p:txBody>
          <a:bodyPr wrap="square" rtlCol="0">
            <a:spAutoFit/>
          </a:bodyPr>
          <a:lstStyle/>
          <a:p>
            <a:r>
              <a:rPr lang="en-US" sz="2400" dirty="0">
                <a:latin typeface="Open Sauce" panose="020B0604020202020204" charset="0"/>
              </a:rPr>
              <a:t>.</a:t>
            </a:r>
          </a:p>
          <a:p>
            <a:r>
              <a:rPr lang="en-US" sz="2400" dirty="0">
                <a:latin typeface="Open Sauce" panose="020B0604020202020204" charset="0"/>
              </a:rPr>
              <a:t> </a:t>
            </a:r>
          </a:p>
        </p:txBody>
      </p:sp>
      <p:pic>
        <p:nvPicPr>
          <p:cNvPr id="4" name="Picture 3" descr="Waterfall chart&#10;&#10;AI-generated content may be incorrect.">
            <a:extLst>
              <a:ext uri="{FF2B5EF4-FFF2-40B4-BE49-F238E27FC236}">
                <a16:creationId xmlns:a16="http://schemas.microsoft.com/office/drawing/2014/main" id="{2B44CED6-F343-6BCC-497E-CBDD3B1AE89D}"/>
              </a:ext>
            </a:extLst>
          </p:cNvPr>
          <p:cNvPicPr>
            <a:picLocks noChangeAspect="1"/>
          </p:cNvPicPr>
          <p:nvPr/>
        </p:nvPicPr>
        <p:blipFill rotWithShape="1">
          <a:blip r:embed="rId4">
            <a:extLst>
              <a:ext uri="{28A0092B-C50C-407E-A947-70E740481C1C}">
                <a14:useLocalDpi xmlns:a14="http://schemas.microsoft.com/office/drawing/2010/main" val="0"/>
              </a:ext>
            </a:extLst>
          </a:blip>
          <a:srcRect t="9205" b="36992"/>
          <a:stretch/>
        </p:blipFill>
        <p:spPr bwMode="auto">
          <a:xfrm>
            <a:off x="1828800" y="962093"/>
            <a:ext cx="16306800" cy="8324714"/>
          </a:xfrm>
          <a:prstGeom prst="rect">
            <a:avLst/>
          </a:prstGeom>
          <a:ln>
            <a:noFill/>
          </a:ln>
          <a:extLst>
            <a:ext uri="{53640926-AAD7-44D8-BBD7-CCE9431645EC}">
              <a14:shadowObscured xmlns:a14="http://schemas.microsoft.com/office/drawing/2010/main"/>
            </a:ext>
          </a:extLst>
        </p:spPr>
      </p:pic>
      <p:sp>
        <p:nvSpPr>
          <p:cNvPr id="3" name="Freeform 15">
            <a:extLst>
              <a:ext uri="{FF2B5EF4-FFF2-40B4-BE49-F238E27FC236}">
                <a16:creationId xmlns:a16="http://schemas.microsoft.com/office/drawing/2014/main" id="{2F24A8E3-E6A8-7E74-B97F-21C429F9DD07}"/>
              </a:ext>
            </a:extLst>
          </p:cNvPr>
          <p:cNvSpPr/>
          <p:nvPr/>
        </p:nvSpPr>
        <p:spPr>
          <a:xfrm>
            <a:off x="14097000" y="8966954"/>
            <a:ext cx="3837055" cy="1247043"/>
          </a:xfrm>
          <a:custGeom>
            <a:avLst/>
            <a:gdLst/>
            <a:ahLst/>
            <a:cxnLst/>
            <a:rect l="l" t="t" r="r" b="b"/>
            <a:pathLst>
              <a:path w="3837055" h="1247043">
                <a:moveTo>
                  <a:pt x="0" y="0"/>
                </a:moveTo>
                <a:lnTo>
                  <a:pt x="3837055" y="0"/>
                </a:lnTo>
                <a:lnTo>
                  <a:pt x="3837055" y="1247043"/>
                </a:lnTo>
                <a:lnTo>
                  <a:pt x="0" y="1247043"/>
                </a:lnTo>
                <a:lnTo>
                  <a:pt x="0" y="0"/>
                </a:lnTo>
                <a:close/>
              </a:path>
            </a:pathLst>
          </a:custGeom>
          <a:blipFill>
            <a:blip r:embed="rId5"/>
            <a:stretch>
              <a:fillRect/>
            </a:stretch>
          </a:blipFill>
        </p:spPr>
        <p:txBody>
          <a:bodyPr/>
          <a:lstStyle/>
          <a:p>
            <a:endParaRPr lang="en-US" dirty="0"/>
          </a:p>
        </p:txBody>
      </p:sp>
    </p:spTree>
    <p:extLst>
      <p:ext uri="{BB962C8B-B14F-4D97-AF65-F5344CB8AC3E}">
        <p14:creationId xmlns:p14="http://schemas.microsoft.com/office/powerpoint/2010/main" val="18577386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2D54E1-7581-55F7-52BD-44AE9B85AF20}"/>
            </a:ext>
          </a:extLst>
        </p:cNvPr>
        <p:cNvGrpSpPr/>
        <p:nvPr/>
      </p:nvGrpSpPr>
      <p:grpSpPr>
        <a:xfrm>
          <a:off x="0" y="0"/>
          <a:ext cx="0" cy="0"/>
          <a:chOff x="0" y="0"/>
          <a:chExt cx="0" cy="0"/>
        </a:xfrm>
      </p:grpSpPr>
      <p:grpSp>
        <p:nvGrpSpPr>
          <p:cNvPr id="8" name="Group 8">
            <a:extLst>
              <a:ext uri="{FF2B5EF4-FFF2-40B4-BE49-F238E27FC236}">
                <a16:creationId xmlns:a16="http://schemas.microsoft.com/office/drawing/2014/main" id="{E86B39A1-5F58-A934-2FA8-35927E3C29B9}"/>
              </a:ext>
            </a:extLst>
          </p:cNvPr>
          <p:cNvGrpSpPr/>
          <p:nvPr/>
        </p:nvGrpSpPr>
        <p:grpSpPr>
          <a:xfrm>
            <a:off x="-1543050" y="-558218"/>
            <a:ext cx="3086100" cy="11299900"/>
            <a:chOff x="0" y="0"/>
            <a:chExt cx="812800" cy="2976105"/>
          </a:xfrm>
        </p:grpSpPr>
        <p:sp>
          <p:nvSpPr>
            <p:cNvPr id="9" name="Freeform 9">
              <a:extLst>
                <a:ext uri="{FF2B5EF4-FFF2-40B4-BE49-F238E27FC236}">
                  <a16:creationId xmlns:a16="http://schemas.microsoft.com/office/drawing/2014/main" id="{73FAF28A-E6B9-6CE7-B188-4B5B0A7D4DCA}"/>
                </a:ext>
              </a:extLst>
            </p:cNvPr>
            <p:cNvSpPr/>
            <p:nvPr/>
          </p:nvSpPr>
          <p:spPr>
            <a:xfrm>
              <a:off x="0" y="0"/>
              <a:ext cx="812800" cy="2976105"/>
            </a:xfrm>
            <a:custGeom>
              <a:avLst/>
              <a:gdLst/>
              <a:ahLst/>
              <a:cxnLst/>
              <a:rect l="l" t="t" r="r" b="b"/>
              <a:pathLst>
                <a:path w="812800" h="2976105">
                  <a:moveTo>
                    <a:pt x="0" y="0"/>
                  </a:moveTo>
                  <a:lnTo>
                    <a:pt x="812800" y="0"/>
                  </a:lnTo>
                  <a:lnTo>
                    <a:pt x="812800" y="2976105"/>
                  </a:lnTo>
                  <a:lnTo>
                    <a:pt x="0" y="2976105"/>
                  </a:lnTo>
                  <a:close/>
                </a:path>
              </a:pathLst>
            </a:custGeom>
            <a:solidFill>
              <a:srgbClr val="879FBE"/>
            </a:solidFill>
          </p:spPr>
          <p:txBody>
            <a:bodyPr/>
            <a:lstStyle/>
            <a:p>
              <a:endParaRPr lang="en-US"/>
            </a:p>
          </p:txBody>
        </p:sp>
        <p:sp>
          <p:nvSpPr>
            <p:cNvPr id="10" name="TextBox 10">
              <a:extLst>
                <a:ext uri="{FF2B5EF4-FFF2-40B4-BE49-F238E27FC236}">
                  <a16:creationId xmlns:a16="http://schemas.microsoft.com/office/drawing/2014/main" id="{62F2301B-89F5-F1A2-6700-8D623739305A}"/>
                </a:ext>
              </a:extLst>
            </p:cNvPr>
            <p:cNvSpPr txBox="1"/>
            <p:nvPr/>
          </p:nvSpPr>
          <p:spPr>
            <a:xfrm>
              <a:off x="0" y="-19050"/>
              <a:ext cx="812800" cy="2995155"/>
            </a:xfrm>
            <a:prstGeom prst="rect">
              <a:avLst/>
            </a:prstGeom>
          </p:spPr>
          <p:txBody>
            <a:bodyPr lIns="50800" tIns="50800" rIns="50800" bIns="50800" rtlCol="0" anchor="ctr"/>
            <a:lstStyle/>
            <a:p>
              <a:pPr algn="ctr">
                <a:lnSpc>
                  <a:spcPts val="2859"/>
                </a:lnSpc>
              </a:pPr>
              <a:endParaRPr/>
            </a:p>
          </p:txBody>
        </p:sp>
      </p:grpSp>
      <p:sp>
        <p:nvSpPr>
          <p:cNvPr id="12" name="TextBox 12">
            <a:extLst>
              <a:ext uri="{FF2B5EF4-FFF2-40B4-BE49-F238E27FC236}">
                <a16:creationId xmlns:a16="http://schemas.microsoft.com/office/drawing/2014/main" id="{2FA38D78-DA57-A822-3325-CF29E51F6665}"/>
              </a:ext>
            </a:extLst>
          </p:cNvPr>
          <p:cNvSpPr txBox="1"/>
          <p:nvPr/>
        </p:nvSpPr>
        <p:spPr>
          <a:xfrm>
            <a:off x="2195426" y="940053"/>
            <a:ext cx="9691774" cy="889090"/>
          </a:xfrm>
          <a:prstGeom prst="rect">
            <a:avLst/>
          </a:prstGeom>
        </p:spPr>
        <p:txBody>
          <a:bodyPr wrap="square" lIns="0" tIns="0" rIns="0" bIns="0" rtlCol="0" anchor="t">
            <a:spAutoFit/>
          </a:bodyPr>
          <a:lstStyle/>
          <a:p>
            <a:pPr marL="0" lvl="0" indent="0" algn="l">
              <a:lnSpc>
                <a:spcPts val="7920"/>
              </a:lnSpc>
              <a:spcBef>
                <a:spcPct val="0"/>
              </a:spcBef>
            </a:pPr>
            <a:r>
              <a:rPr lang="en-US" sz="3600" spc="280" dirty="0">
                <a:solidFill>
                  <a:srgbClr val="000000"/>
                </a:solidFill>
                <a:latin typeface="Poppins"/>
                <a:ea typeface="Poppins"/>
                <a:cs typeface="Poppins"/>
                <a:sym typeface="Poppins"/>
              </a:rPr>
              <a:t>White Bear Lake Lawsuit Next Steps</a:t>
            </a:r>
          </a:p>
        </p:txBody>
      </p:sp>
      <p:grpSp>
        <p:nvGrpSpPr>
          <p:cNvPr id="21" name="Group 21">
            <a:extLst>
              <a:ext uri="{FF2B5EF4-FFF2-40B4-BE49-F238E27FC236}">
                <a16:creationId xmlns:a16="http://schemas.microsoft.com/office/drawing/2014/main" id="{5EAE4356-EBEF-0915-A27F-18FAF4ED3970}"/>
              </a:ext>
            </a:extLst>
          </p:cNvPr>
          <p:cNvGrpSpPr/>
          <p:nvPr/>
        </p:nvGrpSpPr>
        <p:grpSpPr>
          <a:xfrm>
            <a:off x="-2777871" y="-558218"/>
            <a:ext cx="4320921" cy="11299900"/>
            <a:chOff x="0" y="0"/>
            <a:chExt cx="5761227" cy="15066533"/>
          </a:xfrm>
        </p:grpSpPr>
        <p:grpSp>
          <p:nvGrpSpPr>
            <p:cNvPr id="22" name="Group 22">
              <a:extLst>
                <a:ext uri="{FF2B5EF4-FFF2-40B4-BE49-F238E27FC236}">
                  <a16:creationId xmlns:a16="http://schemas.microsoft.com/office/drawing/2014/main" id="{928CE45D-02B3-B377-D1FB-07C4BE5F29D9}"/>
                </a:ext>
              </a:extLst>
            </p:cNvPr>
            <p:cNvGrpSpPr/>
            <p:nvPr/>
          </p:nvGrpSpPr>
          <p:grpSpPr>
            <a:xfrm>
              <a:off x="1646427" y="0"/>
              <a:ext cx="4114800" cy="15066533"/>
              <a:chOff x="0" y="0"/>
              <a:chExt cx="812800" cy="2976105"/>
            </a:xfrm>
          </p:grpSpPr>
          <p:sp>
            <p:nvSpPr>
              <p:cNvPr id="23" name="Freeform 23">
                <a:extLst>
                  <a:ext uri="{FF2B5EF4-FFF2-40B4-BE49-F238E27FC236}">
                    <a16:creationId xmlns:a16="http://schemas.microsoft.com/office/drawing/2014/main" id="{AF455E1B-4432-9F1C-C942-7C1CDB6EB8F5}"/>
                  </a:ext>
                </a:extLst>
              </p:cNvPr>
              <p:cNvSpPr/>
              <p:nvPr/>
            </p:nvSpPr>
            <p:spPr>
              <a:xfrm>
                <a:off x="0" y="0"/>
                <a:ext cx="812800" cy="2976105"/>
              </a:xfrm>
              <a:custGeom>
                <a:avLst/>
                <a:gdLst/>
                <a:ahLst/>
                <a:cxnLst/>
                <a:rect l="l" t="t" r="r" b="b"/>
                <a:pathLst>
                  <a:path w="812800" h="2976105">
                    <a:moveTo>
                      <a:pt x="0" y="0"/>
                    </a:moveTo>
                    <a:lnTo>
                      <a:pt x="812800" y="0"/>
                    </a:lnTo>
                    <a:lnTo>
                      <a:pt x="812800" y="2976105"/>
                    </a:lnTo>
                    <a:lnTo>
                      <a:pt x="0" y="2976105"/>
                    </a:lnTo>
                    <a:close/>
                  </a:path>
                </a:pathLst>
              </a:custGeom>
              <a:solidFill>
                <a:srgbClr val="879FBE"/>
              </a:solidFill>
            </p:spPr>
            <p:txBody>
              <a:bodyPr/>
              <a:lstStyle/>
              <a:p>
                <a:endParaRPr lang="en-US"/>
              </a:p>
            </p:txBody>
          </p:sp>
          <p:sp>
            <p:nvSpPr>
              <p:cNvPr id="24" name="TextBox 24">
                <a:extLst>
                  <a:ext uri="{FF2B5EF4-FFF2-40B4-BE49-F238E27FC236}">
                    <a16:creationId xmlns:a16="http://schemas.microsoft.com/office/drawing/2014/main" id="{01747520-10DE-D044-4EB1-C247B7D338BE}"/>
                  </a:ext>
                </a:extLst>
              </p:cNvPr>
              <p:cNvSpPr txBox="1"/>
              <p:nvPr/>
            </p:nvSpPr>
            <p:spPr>
              <a:xfrm>
                <a:off x="0" y="-19050"/>
                <a:ext cx="812800" cy="2995155"/>
              </a:xfrm>
              <a:prstGeom prst="rect">
                <a:avLst/>
              </a:prstGeom>
            </p:spPr>
            <p:txBody>
              <a:bodyPr lIns="50800" tIns="50800" rIns="50800" bIns="50800" rtlCol="0" anchor="ctr"/>
              <a:lstStyle/>
              <a:p>
                <a:pPr algn="ctr">
                  <a:lnSpc>
                    <a:spcPts val="2859"/>
                  </a:lnSpc>
                </a:pPr>
                <a:endParaRPr/>
              </a:p>
            </p:txBody>
          </p:sp>
        </p:grpSp>
        <p:grpSp>
          <p:nvGrpSpPr>
            <p:cNvPr id="25" name="Group 25">
              <a:extLst>
                <a:ext uri="{FF2B5EF4-FFF2-40B4-BE49-F238E27FC236}">
                  <a16:creationId xmlns:a16="http://schemas.microsoft.com/office/drawing/2014/main" id="{153535BD-9674-01F9-15AC-8A47326BDF52}"/>
                </a:ext>
              </a:extLst>
            </p:cNvPr>
            <p:cNvGrpSpPr/>
            <p:nvPr/>
          </p:nvGrpSpPr>
          <p:grpSpPr>
            <a:xfrm>
              <a:off x="5340859" y="6295786"/>
              <a:ext cx="146982" cy="3758661"/>
              <a:chOff x="0" y="0"/>
              <a:chExt cx="26312" cy="672855"/>
            </a:xfrm>
          </p:grpSpPr>
          <p:sp>
            <p:nvSpPr>
              <p:cNvPr id="26" name="Freeform 26">
                <a:extLst>
                  <a:ext uri="{FF2B5EF4-FFF2-40B4-BE49-F238E27FC236}">
                    <a16:creationId xmlns:a16="http://schemas.microsoft.com/office/drawing/2014/main" id="{46FC7AD8-7FE1-5C7F-64EA-AD36ABDFFE9C}"/>
                  </a:ext>
                </a:extLst>
              </p:cNvPr>
              <p:cNvSpPr/>
              <p:nvPr/>
            </p:nvSpPr>
            <p:spPr>
              <a:xfrm>
                <a:off x="0" y="0"/>
                <a:ext cx="26312" cy="672855"/>
              </a:xfrm>
              <a:custGeom>
                <a:avLst/>
                <a:gdLst/>
                <a:ahLst/>
                <a:cxnLst/>
                <a:rect l="l" t="t" r="r" b="b"/>
                <a:pathLst>
                  <a:path w="26312" h="672855">
                    <a:moveTo>
                      <a:pt x="0" y="0"/>
                    </a:moveTo>
                    <a:lnTo>
                      <a:pt x="26312" y="0"/>
                    </a:lnTo>
                    <a:lnTo>
                      <a:pt x="26312" y="672855"/>
                    </a:lnTo>
                    <a:lnTo>
                      <a:pt x="0" y="672855"/>
                    </a:lnTo>
                    <a:close/>
                  </a:path>
                </a:pathLst>
              </a:custGeom>
              <a:solidFill>
                <a:srgbClr val="3B418E"/>
              </a:solidFill>
            </p:spPr>
            <p:txBody>
              <a:bodyPr/>
              <a:lstStyle/>
              <a:p>
                <a:endParaRPr lang="en-US"/>
              </a:p>
            </p:txBody>
          </p:sp>
          <p:sp>
            <p:nvSpPr>
              <p:cNvPr id="27" name="TextBox 27">
                <a:extLst>
                  <a:ext uri="{FF2B5EF4-FFF2-40B4-BE49-F238E27FC236}">
                    <a16:creationId xmlns:a16="http://schemas.microsoft.com/office/drawing/2014/main" id="{E68A2224-011B-E461-FE3E-304DCDFF3E3A}"/>
                  </a:ext>
                </a:extLst>
              </p:cNvPr>
              <p:cNvSpPr txBox="1"/>
              <p:nvPr/>
            </p:nvSpPr>
            <p:spPr>
              <a:xfrm>
                <a:off x="0" y="-19050"/>
                <a:ext cx="26312" cy="691905"/>
              </a:xfrm>
              <a:prstGeom prst="rect">
                <a:avLst/>
              </a:prstGeom>
            </p:spPr>
            <p:txBody>
              <a:bodyPr lIns="50800" tIns="50800" rIns="50800" bIns="50800" rtlCol="0" anchor="ctr"/>
              <a:lstStyle/>
              <a:p>
                <a:pPr algn="ctr">
                  <a:lnSpc>
                    <a:spcPts val="2859"/>
                  </a:lnSpc>
                </a:pPr>
                <a:endParaRPr/>
              </a:p>
            </p:txBody>
          </p:sp>
        </p:grpSp>
        <p:sp>
          <p:nvSpPr>
            <p:cNvPr id="28" name="Freeform 28">
              <a:extLst>
                <a:ext uri="{FF2B5EF4-FFF2-40B4-BE49-F238E27FC236}">
                  <a16:creationId xmlns:a16="http://schemas.microsoft.com/office/drawing/2014/main" id="{A5777019-C13C-C39E-9548-04DF7C78BE70}"/>
                </a:ext>
              </a:extLst>
            </p:cNvPr>
            <p:cNvSpPr/>
            <p:nvPr/>
          </p:nvSpPr>
          <p:spPr>
            <a:xfrm>
              <a:off x="0" y="468196"/>
              <a:ext cx="5075427" cy="2777643"/>
            </a:xfrm>
            <a:custGeom>
              <a:avLst/>
              <a:gdLst/>
              <a:ahLst/>
              <a:cxnLst/>
              <a:rect l="l" t="t" r="r" b="b"/>
              <a:pathLst>
                <a:path w="5075427" h="2777643">
                  <a:moveTo>
                    <a:pt x="0" y="0"/>
                  </a:moveTo>
                  <a:lnTo>
                    <a:pt x="5075427" y="0"/>
                  </a:lnTo>
                  <a:lnTo>
                    <a:pt x="5075427" y="2777643"/>
                  </a:lnTo>
                  <a:lnTo>
                    <a:pt x="0" y="277764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grpSp>
      <p:sp>
        <p:nvSpPr>
          <p:cNvPr id="2" name="TextBox 1">
            <a:extLst>
              <a:ext uri="{FF2B5EF4-FFF2-40B4-BE49-F238E27FC236}">
                <a16:creationId xmlns:a16="http://schemas.microsoft.com/office/drawing/2014/main" id="{8805F85C-57DD-85AD-95EB-2DDC95425ADA}"/>
              </a:ext>
            </a:extLst>
          </p:cNvPr>
          <p:cNvSpPr txBox="1"/>
          <p:nvPr/>
        </p:nvSpPr>
        <p:spPr>
          <a:xfrm>
            <a:off x="2195426" y="2945019"/>
            <a:ext cx="652743" cy="646331"/>
          </a:xfrm>
          <a:prstGeom prst="rect">
            <a:avLst/>
          </a:prstGeom>
          <a:noFill/>
        </p:spPr>
        <p:txBody>
          <a:bodyPr wrap="none" rtlCol="0">
            <a:spAutoFit/>
          </a:bodyPr>
          <a:lstStyle/>
          <a:p>
            <a:r>
              <a:rPr lang="en-US" sz="3600" b="1" dirty="0"/>
              <a:t>01</a:t>
            </a:r>
          </a:p>
        </p:txBody>
      </p:sp>
      <p:sp>
        <p:nvSpPr>
          <p:cNvPr id="3" name="TextBox 2">
            <a:extLst>
              <a:ext uri="{FF2B5EF4-FFF2-40B4-BE49-F238E27FC236}">
                <a16:creationId xmlns:a16="http://schemas.microsoft.com/office/drawing/2014/main" id="{A247E194-56F7-BE4A-61B3-789CD4B6E404}"/>
              </a:ext>
            </a:extLst>
          </p:cNvPr>
          <p:cNvSpPr txBox="1"/>
          <p:nvPr/>
        </p:nvSpPr>
        <p:spPr>
          <a:xfrm>
            <a:off x="2999425" y="2945019"/>
            <a:ext cx="14185576" cy="2437206"/>
          </a:xfrm>
          <a:prstGeom prst="rect">
            <a:avLst/>
          </a:prstGeom>
          <a:noFill/>
        </p:spPr>
        <p:txBody>
          <a:bodyPr wrap="square" rtlCol="0">
            <a:spAutoFit/>
          </a:bodyPr>
          <a:lstStyle/>
          <a:p>
            <a:pPr marL="0" marR="0">
              <a:lnSpc>
                <a:spcPct val="107000"/>
              </a:lnSpc>
              <a:spcAft>
                <a:spcPts val="800"/>
              </a:spcAft>
            </a:pPr>
            <a:r>
              <a:rPr lang="en-US" sz="3600" kern="100" dirty="0">
                <a:effectLst/>
                <a:ea typeface="Aptos" panose="020B0004020202020204" pitchFamily="34" charset="0"/>
                <a:cs typeface="Times New Roman" panose="02020603050405020304" pitchFamily="18" charset="0"/>
              </a:rPr>
              <a:t>On April 16th at 11:15, there will be an oral argument at the Minnesota Court of Appeals regarding a water appropriation permit appeal. We are appealing the Administrative law judge’s decision that requires us to implement and enforce a plan to phase down to 75/90 (condition No. 3).</a:t>
            </a:r>
          </a:p>
        </p:txBody>
      </p:sp>
      <p:sp>
        <p:nvSpPr>
          <p:cNvPr id="5" name="TextBox 4">
            <a:extLst>
              <a:ext uri="{FF2B5EF4-FFF2-40B4-BE49-F238E27FC236}">
                <a16:creationId xmlns:a16="http://schemas.microsoft.com/office/drawing/2014/main" id="{4768D61F-3DD0-C86E-CC28-868EFB275F4D}"/>
              </a:ext>
            </a:extLst>
          </p:cNvPr>
          <p:cNvSpPr txBox="1"/>
          <p:nvPr/>
        </p:nvSpPr>
        <p:spPr>
          <a:xfrm>
            <a:off x="2141643" y="5834856"/>
            <a:ext cx="652743" cy="646331"/>
          </a:xfrm>
          <a:prstGeom prst="rect">
            <a:avLst/>
          </a:prstGeom>
          <a:noFill/>
        </p:spPr>
        <p:txBody>
          <a:bodyPr wrap="square" rtlCol="0">
            <a:spAutoFit/>
          </a:bodyPr>
          <a:lstStyle/>
          <a:p>
            <a:r>
              <a:rPr lang="en-US" sz="3600" b="1" dirty="0"/>
              <a:t>02</a:t>
            </a:r>
          </a:p>
        </p:txBody>
      </p:sp>
      <p:sp>
        <p:nvSpPr>
          <p:cNvPr id="6" name="TextBox 5">
            <a:extLst>
              <a:ext uri="{FF2B5EF4-FFF2-40B4-BE49-F238E27FC236}">
                <a16:creationId xmlns:a16="http://schemas.microsoft.com/office/drawing/2014/main" id="{241DE25B-69CA-E638-7D23-E8EF99949FBC}"/>
              </a:ext>
            </a:extLst>
          </p:cNvPr>
          <p:cNvSpPr txBox="1"/>
          <p:nvPr/>
        </p:nvSpPr>
        <p:spPr>
          <a:xfrm>
            <a:off x="2999425" y="5811541"/>
            <a:ext cx="13936026" cy="1200329"/>
          </a:xfrm>
          <a:prstGeom prst="rect">
            <a:avLst/>
          </a:prstGeom>
          <a:noFill/>
        </p:spPr>
        <p:txBody>
          <a:bodyPr wrap="square" rtlCol="0">
            <a:spAutoFit/>
          </a:bodyPr>
          <a:lstStyle/>
          <a:p>
            <a:r>
              <a:rPr lang="en-US" sz="3600" kern="100" dirty="0">
                <a:effectLst/>
                <a:ea typeface="Aptos" panose="020B0004020202020204" pitchFamily="34" charset="0"/>
                <a:cs typeface="Times New Roman" panose="02020603050405020304" pitchFamily="18" charset="0"/>
              </a:rPr>
              <a:t>December 16-19, 2025, the trial addresses the City’s objection to the DNR’s September 10, 2024, amendment to our water permit.</a:t>
            </a:r>
            <a:endParaRPr lang="en-US" dirty="0"/>
          </a:p>
        </p:txBody>
      </p:sp>
      <p:pic>
        <p:nvPicPr>
          <p:cNvPr id="15" name="Picture 14" descr="Logo&#10;&#10;AI-generated content may be incorrect.">
            <a:extLst>
              <a:ext uri="{FF2B5EF4-FFF2-40B4-BE49-F238E27FC236}">
                <a16:creationId xmlns:a16="http://schemas.microsoft.com/office/drawing/2014/main" id="{8046DADD-437D-23CD-8B3F-0C5018CF744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4453427" y="416949"/>
            <a:ext cx="2482024" cy="2482024"/>
          </a:xfrm>
          <a:prstGeom prst="rect">
            <a:avLst/>
          </a:prstGeom>
        </p:spPr>
      </p:pic>
      <p:sp>
        <p:nvSpPr>
          <p:cNvPr id="4" name="Freeform 15">
            <a:extLst>
              <a:ext uri="{FF2B5EF4-FFF2-40B4-BE49-F238E27FC236}">
                <a16:creationId xmlns:a16="http://schemas.microsoft.com/office/drawing/2014/main" id="{2EAEA38A-24B5-BC30-01E4-842AA43FB0F8}"/>
              </a:ext>
            </a:extLst>
          </p:cNvPr>
          <p:cNvSpPr/>
          <p:nvPr/>
        </p:nvSpPr>
        <p:spPr>
          <a:xfrm>
            <a:off x="14153689" y="8819577"/>
            <a:ext cx="3837055" cy="1247043"/>
          </a:xfrm>
          <a:custGeom>
            <a:avLst/>
            <a:gdLst/>
            <a:ahLst/>
            <a:cxnLst/>
            <a:rect l="l" t="t" r="r" b="b"/>
            <a:pathLst>
              <a:path w="3837055" h="1247043">
                <a:moveTo>
                  <a:pt x="0" y="0"/>
                </a:moveTo>
                <a:lnTo>
                  <a:pt x="3837055" y="0"/>
                </a:lnTo>
                <a:lnTo>
                  <a:pt x="3837055" y="1247043"/>
                </a:lnTo>
                <a:lnTo>
                  <a:pt x="0" y="1247043"/>
                </a:lnTo>
                <a:lnTo>
                  <a:pt x="0" y="0"/>
                </a:lnTo>
                <a:close/>
              </a:path>
            </a:pathLst>
          </a:custGeom>
          <a:blipFill>
            <a:blip r:embed="rId5"/>
            <a:stretch>
              <a:fillRect/>
            </a:stretch>
          </a:blipFill>
        </p:spPr>
        <p:txBody>
          <a:bodyPr/>
          <a:lstStyle/>
          <a:p>
            <a:endParaRPr lang="en-US"/>
          </a:p>
        </p:txBody>
      </p:sp>
    </p:spTree>
    <p:extLst>
      <p:ext uri="{BB962C8B-B14F-4D97-AF65-F5344CB8AC3E}">
        <p14:creationId xmlns:p14="http://schemas.microsoft.com/office/powerpoint/2010/main" val="12296981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flipH="1" flipV="1">
            <a:off x="-3070" y="-2421625"/>
            <a:ext cx="18288000" cy="10287000"/>
          </a:xfrm>
          <a:custGeom>
            <a:avLst/>
            <a:gdLst/>
            <a:ahLst/>
            <a:cxnLst/>
            <a:rect l="l" t="t" r="r" b="b"/>
            <a:pathLst>
              <a:path w="18288000" h="10287000">
                <a:moveTo>
                  <a:pt x="18288000" y="10287000"/>
                </a:moveTo>
                <a:lnTo>
                  <a:pt x="0" y="10287000"/>
                </a:lnTo>
                <a:lnTo>
                  <a:pt x="0" y="0"/>
                </a:lnTo>
                <a:lnTo>
                  <a:pt x="18288000" y="0"/>
                </a:lnTo>
                <a:lnTo>
                  <a:pt x="18288000" y="10287000"/>
                </a:lnTo>
                <a:close/>
              </a:path>
            </a:pathLst>
          </a:custGeom>
          <a:blipFill>
            <a:blip r:embed="rId2"/>
            <a:stretch>
              <a:fillRect t="-38888" b="-38888"/>
            </a:stretch>
          </a:blipFill>
        </p:spPr>
        <p:txBody>
          <a:bodyPr/>
          <a:lstStyle/>
          <a:p>
            <a:endParaRPr lang="en-US" dirty="0"/>
          </a:p>
        </p:txBody>
      </p:sp>
      <p:sp>
        <p:nvSpPr>
          <p:cNvPr id="8" name="TextBox 8"/>
          <p:cNvSpPr txBox="1"/>
          <p:nvPr/>
        </p:nvSpPr>
        <p:spPr>
          <a:xfrm>
            <a:off x="1828800" y="103030"/>
            <a:ext cx="14028378" cy="2060179"/>
          </a:xfrm>
          <a:prstGeom prst="rect">
            <a:avLst/>
          </a:prstGeom>
        </p:spPr>
        <p:txBody>
          <a:bodyPr wrap="square" lIns="0" tIns="0" rIns="0" bIns="0" rtlCol="0" anchor="t">
            <a:spAutoFit/>
          </a:bodyPr>
          <a:lstStyle/>
          <a:p>
            <a:pPr>
              <a:lnSpc>
                <a:spcPts val="7920"/>
              </a:lnSpc>
              <a:spcBef>
                <a:spcPct val="0"/>
              </a:spcBef>
            </a:pPr>
            <a:r>
              <a:rPr lang="en-US" sz="3600" b="1" spc="280" dirty="0">
                <a:solidFill>
                  <a:srgbClr val="000000"/>
                </a:solidFill>
                <a:latin typeface="Poppins"/>
                <a:ea typeface="Poppins"/>
                <a:cs typeface="Poppins"/>
                <a:sym typeface="Poppins"/>
              </a:rPr>
              <a:t>White Bear Lake Comprehensive Workgroup</a:t>
            </a:r>
          </a:p>
          <a:p>
            <a:pPr marL="0" lvl="0" indent="0" algn="l">
              <a:lnSpc>
                <a:spcPts val="7920"/>
              </a:lnSpc>
              <a:spcBef>
                <a:spcPct val="0"/>
              </a:spcBef>
            </a:pPr>
            <a:endParaRPr lang="en-US" sz="8000" spc="280" dirty="0">
              <a:solidFill>
                <a:srgbClr val="373536"/>
              </a:solidFill>
              <a:latin typeface="Poppins"/>
              <a:ea typeface="Poppins"/>
              <a:cs typeface="Poppins"/>
              <a:sym typeface="Poppins"/>
            </a:endParaRPr>
          </a:p>
        </p:txBody>
      </p:sp>
      <p:grpSp>
        <p:nvGrpSpPr>
          <p:cNvPr id="9" name="Group 9"/>
          <p:cNvGrpSpPr/>
          <p:nvPr/>
        </p:nvGrpSpPr>
        <p:grpSpPr>
          <a:xfrm>
            <a:off x="-1543050" y="-558218"/>
            <a:ext cx="3086100" cy="11299900"/>
            <a:chOff x="0" y="0"/>
            <a:chExt cx="812800" cy="2976105"/>
          </a:xfrm>
        </p:grpSpPr>
        <p:sp>
          <p:nvSpPr>
            <p:cNvPr id="10" name="Freeform 10"/>
            <p:cNvSpPr/>
            <p:nvPr/>
          </p:nvSpPr>
          <p:spPr>
            <a:xfrm>
              <a:off x="0" y="0"/>
              <a:ext cx="812800" cy="2976105"/>
            </a:xfrm>
            <a:custGeom>
              <a:avLst/>
              <a:gdLst/>
              <a:ahLst/>
              <a:cxnLst/>
              <a:rect l="l" t="t" r="r" b="b"/>
              <a:pathLst>
                <a:path w="812800" h="2976105">
                  <a:moveTo>
                    <a:pt x="0" y="0"/>
                  </a:moveTo>
                  <a:lnTo>
                    <a:pt x="812800" y="0"/>
                  </a:lnTo>
                  <a:lnTo>
                    <a:pt x="812800" y="2976105"/>
                  </a:lnTo>
                  <a:lnTo>
                    <a:pt x="0" y="2976105"/>
                  </a:lnTo>
                  <a:close/>
                </a:path>
              </a:pathLst>
            </a:custGeom>
            <a:solidFill>
              <a:srgbClr val="879FBE"/>
            </a:solidFill>
          </p:spPr>
          <p:txBody>
            <a:bodyPr/>
            <a:lstStyle/>
            <a:p>
              <a:endParaRPr lang="en-US"/>
            </a:p>
          </p:txBody>
        </p:sp>
        <p:sp>
          <p:nvSpPr>
            <p:cNvPr id="11" name="TextBox 11"/>
            <p:cNvSpPr txBox="1"/>
            <p:nvPr/>
          </p:nvSpPr>
          <p:spPr>
            <a:xfrm>
              <a:off x="0" y="-19050"/>
              <a:ext cx="812800" cy="2995155"/>
            </a:xfrm>
            <a:prstGeom prst="rect">
              <a:avLst/>
            </a:prstGeom>
          </p:spPr>
          <p:txBody>
            <a:bodyPr lIns="50800" tIns="50800" rIns="50800" bIns="50800" rtlCol="0" anchor="ctr"/>
            <a:lstStyle/>
            <a:p>
              <a:pPr algn="ctr">
                <a:lnSpc>
                  <a:spcPts val="2859"/>
                </a:lnSpc>
              </a:pPr>
              <a:endParaRPr/>
            </a:p>
          </p:txBody>
        </p:sp>
      </p:grpSp>
      <p:sp>
        <p:nvSpPr>
          <p:cNvPr id="12" name="TextBox 12"/>
          <p:cNvSpPr txBox="1"/>
          <p:nvPr/>
        </p:nvSpPr>
        <p:spPr>
          <a:xfrm>
            <a:off x="2964986" y="1374142"/>
            <a:ext cx="8015071" cy="3439724"/>
          </a:xfrm>
          <a:prstGeom prst="rect">
            <a:avLst/>
          </a:prstGeom>
        </p:spPr>
        <p:txBody>
          <a:bodyPr wrap="square" lIns="0" tIns="0" rIns="0" bIns="0" rtlCol="0" anchor="t">
            <a:spAutoFit/>
          </a:bodyPr>
          <a:lstStyle/>
          <a:p>
            <a:pPr marL="0" lvl="0" indent="0" algn="l">
              <a:lnSpc>
                <a:spcPts val="3036"/>
              </a:lnSpc>
            </a:pPr>
            <a:r>
              <a:rPr lang="en-US" sz="3200" spc="59" dirty="0">
                <a:solidFill>
                  <a:srgbClr val="373536"/>
                </a:solidFill>
                <a:latin typeface="Open Sauce"/>
                <a:ea typeface="Open Sauce"/>
                <a:cs typeface="Open Sauce"/>
                <a:sym typeface="Open Sauce"/>
              </a:rPr>
              <a:t>A workgroup has been established to create a comprehensive plan that ensures communities in the White Bear Lake area have access to sufficient safe drinking water. This plan aims to support municipal growth while also ensuring the sustainability of surface water and groundwater resources to meet the community's needs.</a:t>
            </a:r>
          </a:p>
        </p:txBody>
      </p:sp>
      <p:sp>
        <p:nvSpPr>
          <p:cNvPr id="13" name="TextBox 13"/>
          <p:cNvSpPr txBox="1"/>
          <p:nvPr/>
        </p:nvSpPr>
        <p:spPr>
          <a:xfrm>
            <a:off x="1970618" y="1374142"/>
            <a:ext cx="562045" cy="346537"/>
          </a:xfrm>
          <a:prstGeom prst="rect">
            <a:avLst/>
          </a:prstGeom>
        </p:spPr>
        <p:txBody>
          <a:bodyPr lIns="0" tIns="0" rIns="0" bIns="0" rtlCol="0" anchor="t">
            <a:spAutoFit/>
          </a:bodyPr>
          <a:lstStyle/>
          <a:p>
            <a:pPr marL="0" lvl="0" indent="0" algn="l">
              <a:lnSpc>
                <a:spcPts val="2828"/>
              </a:lnSpc>
            </a:pPr>
            <a:r>
              <a:rPr lang="en-US" sz="2318" b="1" spc="55" dirty="0">
                <a:solidFill>
                  <a:srgbClr val="373536"/>
                </a:solidFill>
                <a:latin typeface="Open Sauce Bold"/>
                <a:ea typeface="Open Sauce Bold"/>
                <a:cs typeface="Open Sauce Bold"/>
                <a:sym typeface="Open Sauce Bold"/>
              </a:rPr>
              <a:t>01</a:t>
            </a:r>
          </a:p>
        </p:txBody>
      </p:sp>
      <p:sp>
        <p:nvSpPr>
          <p:cNvPr id="16" name="TextBox 16"/>
          <p:cNvSpPr txBox="1"/>
          <p:nvPr/>
        </p:nvSpPr>
        <p:spPr>
          <a:xfrm>
            <a:off x="2952428" y="5143500"/>
            <a:ext cx="7185872" cy="2670283"/>
          </a:xfrm>
          <a:prstGeom prst="rect">
            <a:avLst/>
          </a:prstGeom>
        </p:spPr>
        <p:txBody>
          <a:bodyPr lIns="0" tIns="0" rIns="0" bIns="0" rtlCol="0" anchor="t">
            <a:spAutoFit/>
          </a:bodyPr>
          <a:lstStyle/>
          <a:p>
            <a:pPr marL="0" lvl="0" indent="0" algn="l">
              <a:lnSpc>
                <a:spcPts val="3036"/>
              </a:lnSpc>
            </a:pPr>
            <a:r>
              <a:rPr lang="en-US" sz="3200" spc="59" dirty="0">
                <a:solidFill>
                  <a:srgbClr val="373536"/>
                </a:solidFill>
                <a:latin typeface="Open Sauce"/>
                <a:ea typeface="Open Sauce"/>
                <a:cs typeface="Open Sauce"/>
                <a:sym typeface="Open Sauce"/>
              </a:rPr>
              <a:t>15 different studies being done or considered by the group</a:t>
            </a:r>
          </a:p>
          <a:p>
            <a:pPr>
              <a:lnSpc>
                <a:spcPts val="3036"/>
              </a:lnSpc>
            </a:pPr>
            <a:r>
              <a:rPr lang="en-US" sz="3200" spc="59" dirty="0">
                <a:solidFill>
                  <a:srgbClr val="373536"/>
                </a:solidFill>
                <a:latin typeface="Open Sauce"/>
                <a:ea typeface="Open Sauce"/>
                <a:cs typeface="Open Sauce"/>
                <a:sym typeface="Open Sauce"/>
                <a:hlinkClick r:id="rId3"/>
              </a:rPr>
              <a:t>HERE</a:t>
            </a:r>
            <a:r>
              <a:rPr lang="en-US" sz="3200" spc="59" dirty="0">
                <a:solidFill>
                  <a:srgbClr val="373536"/>
                </a:solidFill>
                <a:latin typeface="Open Sauce"/>
                <a:ea typeface="Open Sauce"/>
                <a:cs typeface="Open Sauce"/>
                <a:sym typeface="Open Sauce"/>
              </a:rPr>
              <a:t> is a listing of the studies. </a:t>
            </a:r>
          </a:p>
          <a:p>
            <a:pPr>
              <a:lnSpc>
                <a:spcPts val="3036"/>
              </a:lnSpc>
            </a:pPr>
            <a:endParaRPr lang="en-US" sz="3200" spc="59" dirty="0">
              <a:solidFill>
                <a:srgbClr val="373536"/>
              </a:solidFill>
              <a:latin typeface="Open Sauce"/>
              <a:ea typeface="Open Sauce"/>
              <a:cs typeface="Open Sauce"/>
              <a:sym typeface="Open Sauce"/>
            </a:endParaRPr>
          </a:p>
          <a:p>
            <a:pPr>
              <a:lnSpc>
                <a:spcPts val="3036"/>
              </a:lnSpc>
            </a:pPr>
            <a:r>
              <a:rPr lang="en-US" sz="3200" spc="59" dirty="0">
                <a:solidFill>
                  <a:srgbClr val="373536"/>
                </a:solidFill>
                <a:latin typeface="Open Sauce"/>
                <a:ea typeface="Open Sauce"/>
                <a:cs typeface="Open Sauce"/>
                <a:sym typeface="Open Sauce"/>
              </a:rPr>
              <a:t>This is the current Lake level. </a:t>
            </a:r>
            <a:r>
              <a:rPr lang="en-US" sz="3200" spc="59" dirty="0">
                <a:solidFill>
                  <a:srgbClr val="373536"/>
                </a:solidFill>
                <a:latin typeface="Open Sauce"/>
                <a:ea typeface="Open Sauce"/>
                <a:cs typeface="Open Sauce"/>
                <a:sym typeface="Open Sauce"/>
                <a:hlinkClick r:id="rId4"/>
              </a:rPr>
              <a:t>HERE</a:t>
            </a:r>
            <a:r>
              <a:rPr lang="en-US" sz="3200" spc="59" dirty="0">
                <a:solidFill>
                  <a:srgbClr val="373536"/>
                </a:solidFill>
                <a:latin typeface="Open Sauce"/>
                <a:ea typeface="Open Sauce"/>
                <a:cs typeface="Open Sauce"/>
                <a:sym typeface="Open Sauce"/>
              </a:rPr>
              <a:t> Protective level of 922</a:t>
            </a:r>
          </a:p>
          <a:p>
            <a:pPr marL="0" lvl="0" indent="0" algn="l">
              <a:lnSpc>
                <a:spcPts val="3036"/>
              </a:lnSpc>
            </a:pPr>
            <a:endParaRPr lang="en-US" sz="2489" spc="59" dirty="0">
              <a:solidFill>
                <a:srgbClr val="373536"/>
              </a:solidFill>
              <a:latin typeface="Open Sauce"/>
              <a:ea typeface="Open Sauce"/>
              <a:cs typeface="Open Sauce"/>
              <a:sym typeface="Open Sauce"/>
            </a:endParaRPr>
          </a:p>
        </p:txBody>
      </p:sp>
      <p:sp>
        <p:nvSpPr>
          <p:cNvPr id="17" name="TextBox 17"/>
          <p:cNvSpPr txBox="1"/>
          <p:nvPr/>
        </p:nvSpPr>
        <p:spPr>
          <a:xfrm>
            <a:off x="2039304" y="5206669"/>
            <a:ext cx="550542" cy="346537"/>
          </a:xfrm>
          <a:prstGeom prst="rect">
            <a:avLst/>
          </a:prstGeom>
        </p:spPr>
        <p:txBody>
          <a:bodyPr wrap="square" lIns="0" tIns="0" rIns="0" bIns="0" rtlCol="0" anchor="t">
            <a:spAutoFit/>
          </a:bodyPr>
          <a:lstStyle/>
          <a:p>
            <a:pPr marL="0" lvl="0" indent="0" algn="l">
              <a:lnSpc>
                <a:spcPts val="2828"/>
              </a:lnSpc>
            </a:pPr>
            <a:r>
              <a:rPr lang="en-US" sz="2318" b="1" spc="55" dirty="0">
                <a:solidFill>
                  <a:srgbClr val="373536"/>
                </a:solidFill>
                <a:latin typeface="Open Sauce Bold"/>
                <a:ea typeface="Open Sauce Bold"/>
                <a:cs typeface="Open Sauce Bold"/>
                <a:sym typeface="Open Sauce Bold"/>
              </a:rPr>
              <a:t>02</a:t>
            </a:r>
          </a:p>
        </p:txBody>
      </p:sp>
      <p:sp>
        <p:nvSpPr>
          <p:cNvPr id="18" name="TextBox 18"/>
          <p:cNvSpPr txBox="1"/>
          <p:nvPr/>
        </p:nvSpPr>
        <p:spPr>
          <a:xfrm>
            <a:off x="2938940" y="7748474"/>
            <a:ext cx="7185872" cy="1154162"/>
          </a:xfrm>
          <a:prstGeom prst="rect">
            <a:avLst/>
          </a:prstGeom>
        </p:spPr>
        <p:txBody>
          <a:bodyPr lIns="0" tIns="0" rIns="0" bIns="0" rtlCol="0" anchor="t">
            <a:spAutoFit/>
          </a:bodyPr>
          <a:lstStyle/>
          <a:p>
            <a:pPr marL="0" lvl="0" indent="0" algn="l">
              <a:lnSpc>
                <a:spcPts val="3036"/>
              </a:lnSpc>
            </a:pPr>
            <a:r>
              <a:rPr lang="en-US" sz="3200" spc="59" dirty="0">
                <a:solidFill>
                  <a:srgbClr val="373536"/>
                </a:solidFill>
                <a:latin typeface="Open Sauce"/>
                <a:ea typeface="Open Sauce"/>
                <a:cs typeface="Open Sauce"/>
                <a:sym typeface="Open Sauce"/>
              </a:rPr>
              <a:t>Legislative allocation of $2 million; will most likely need more to finish all studies.</a:t>
            </a:r>
          </a:p>
        </p:txBody>
      </p:sp>
      <p:sp>
        <p:nvSpPr>
          <p:cNvPr id="19" name="TextBox 19"/>
          <p:cNvSpPr txBox="1"/>
          <p:nvPr/>
        </p:nvSpPr>
        <p:spPr>
          <a:xfrm>
            <a:off x="2314575" y="7759860"/>
            <a:ext cx="3465904" cy="346537"/>
          </a:xfrm>
          <a:prstGeom prst="rect">
            <a:avLst/>
          </a:prstGeom>
        </p:spPr>
        <p:txBody>
          <a:bodyPr lIns="0" tIns="0" rIns="0" bIns="0" rtlCol="0" anchor="t">
            <a:spAutoFit/>
          </a:bodyPr>
          <a:lstStyle/>
          <a:p>
            <a:pPr marL="0" lvl="0" indent="0" algn="l">
              <a:lnSpc>
                <a:spcPts val="2828"/>
              </a:lnSpc>
            </a:pPr>
            <a:r>
              <a:rPr lang="en-US" sz="2318" b="1" spc="55" dirty="0">
                <a:solidFill>
                  <a:srgbClr val="373536"/>
                </a:solidFill>
                <a:latin typeface="Open Sauce Bold"/>
                <a:ea typeface="Open Sauce Bold"/>
                <a:cs typeface="Open Sauce Bold"/>
                <a:sym typeface="Open Sauce Bold"/>
              </a:rPr>
              <a:t>03</a:t>
            </a:r>
          </a:p>
        </p:txBody>
      </p:sp>
      <p:sp>
        <p:nvSpPr>
          <p:cNvPr id="20" name="Freeform 20"/>
          <p:cNvSpPr/>
          <p:nvPr/>
        </p:nvSpPr>
        <p:spPr>
          <a:xfrm>
            <a:off x="14112623" y="8634779"/>
            <a:ext cx="3837055" cy="1247043"/>
          </a:xfrm>
          <a:custGeom>
            <a:avLst/>
            <a:gdLst/>
            <a:ahLst/>
            <a:cxnLst/>
            <a:rect l="l" t="t" r="r" b="b"/>
            <a:pathLst>
              <a:path w="3837055" h="1247043">
                <a:moveTo>
                  <a:pt x="0" y="0"/>
                </a:moveTo>
                <a:lnTo>
                  <a:pt x="3837055" y="0"/>
                </a:lnTo>
                <a:lnTo>
                  <a:pt x="3837055" y="1247042"/>
                </a:lnTo>
                <a:lnTo>
                  <a:pt x="0" y="1247042"/>
                </a:lnTo>
                <a:lnTo>
                  <a:pt x="0" y="0"/>
                </a:lnTo>
                <a:close/>
              </a:path>
            </a:pathLst>
          </a:custGeom>
          <a:blipFill>
            <a:blip r:embed="rId5"/>
            <a:stretch>
              <a:fillRect/>
            </a:stretch>
          </a:blipFill>
        </p:spPr>
        <p:txBody>
          <a:bodyPr/>
          <a:lstStyle/>
          <a:p>
            <a:endParaRPr lang="en-US"/>
          </a:p>
        </p:txBody>
      </p:sp>
      <p:grpSp>
        <p:nvGrpSpPr>
          <p:cNvPr id="21" name="Group 21"/>
          <p:cNvGrpSpPr/>
          <p:nvPr/>
        </p:nvGrpSpPr>
        <p:grpSpPr>
          <a:xfrm>
            <a:off x="-2777871" y="-558218"/>
            <a:ext cx="4320921" cy="11299900"/>
            <a:chOff x="0" y="0"/>
            <a:chExt cx="5761227" cy="15066533"/>
          </a:xfrm>
        </p:grpSpPr>
        <p:grpSp>
          <p:nvGrpSpPr>
            <p:cNvPr id="22" name="Group 22"/>
            <p:cNvGrpSpPr/>
            <p:nvPr/>
          </p:nvGrpSpPr>
          <p:grpSpPr>
            <a:xfrm>
              <a:off x="1646427" y="0"/>
              <a:ext cx="4114800" cy="15066533"/>
              <a:chOff x="0" y="0"/>
              <a:chExt cx="812800" cy="2976105"/>
            </a:xfrm>
          </p:grpSpPr>
          <p:sp>
            <p:nvSpPr>
              <p:cNvPr id="23" name="Freeform 23"/>
              <p:cNvSpPr/>
              <p:nvPr/>
            </p:nvSpPr>
            <p:spPr>
              <a:xfrm>
                <a:off x="0" y="0"/>
                <a:ext cx="812800" cy="2976105"/>
              </a:xfrm>
              <a:custGeom>
                <a:avLst/>
                <a:gdLst/>
                <a:ahLst/>
                <a:cxnLst/>
                <a:rect l="l" t="t" r="r" b="b"/>
                <a:pathLst>
                  <a:path w="812800" h="2976105">
                    <a:moveTo>
                      <a:pt x="0" y="0"/>
                    </a:moveTo>
                    <a:lnTo>
                      <a:pt x="812800" y="0"/>
                    </a:lnTo>
                    <a:lnTo>
                      <a:pt x="812800" y="2976105"/>
                    </a:lnTo>
                    <a:lnTo>
                      <a:pt x="0" y="2976105"/>
                    </a:lnTo>
                    <a:close/>
                  </a:path>
                </a:pathLst>
              </a:custGeom>
              <a:solidFill>
                <a:srgbClr val="879FBE"/>
              </a:solidFill>
            </p:spPr>
            <p:txBody>
              <a:bodyPr/>
              <a:lstStyle/>
              <a:p>
                <a:endParaRPr lang="en-US"/>
              </a:p>
            </p:txBody>
          </p:sp>
          <p:sp>
            <p:nvSpPr>
              <p:cNvPr id="24" name="TextBox 24"/>
              <p:cNvSpPr txBox="1"/>
              <p:nvPr/>
            </p:nvSpPr>
            <p:spPr>
              <a:xfrm>
                <a:off x="0" y="-19050"/>
                <a:ext cx="812800" cy="2995155"/>
              </a:xfrm>
              <a:prstGeom prst="rect">
                <a:avLst/>
              </a:prstGeom>
            </p:spPr>
            <p:txBody>
              <a:bodyPr lIns="50800" tIns="50800" rIns="50800" bIns="50800" rtlCol="0" anchor="ctr"/>
              <a:lstStyle/>
              <a:p>
                <a:pPr algn="ctr">
                  <a:lnSpc>
                    <a:spcPts val="2859"/>
                  </a:lnSpc>
                </a:pPr>
                <a:endParaRPr/>
              </a:p>
            </p:txBody>
          </p:sp>
        </p:grpSp>
        <p:grpSp>
          <p:nvGrpSpPr>
            <p:cNvPr id="25" name="Group 25"/>
            <p:cNvGrpSpPr/>
            <p:nvPr/>
          </p:nvGrpSpPr>
          <p:grpSpPr>
            <a:xfrm>
              <a:off x="5340859" y="6295786"/>
              <a:ext cx="146982" cy="3758661"/>
              <a:chOff x="0" y="0"/>
              <a:chExt cx="26312" cy="672855"/>
            </a:xfrm>
          </p:grpSpPr>
          <p:sp>
            <p:nvSpPr>
              <p:cNvPr id="26" name="Freeform 26"/>
              <p:cNvSpPr/>
              <p:nvPr/>
            </p:nvSpPr>
            <p:spPr>
              <a:xfrm>
                <a:off x="0" y="0"/>
                <a:ext cx="26312" cy="672855"/>
              </a:xfrm>
              <a:custGeom>
                <a:avLst/>
                <a:gdLst/>
                <a:ahLst/>
                <a:cxnLst/>
                <a:rect l="l" t="t" r="r" b="b"/>
                <a:pathLst>
                  <a:path w="26312" h="672855">
                    <a:moveTo>
                      <a:pt x="0" y="0"/>
                    </a:moveTo>
                    <a:lnTo>
                      <a:pt x="26312" y="0"/>
                    </a:lnTo>
                    <a:lnTo>
                      <a:pt x="26312" y="672855"/>
                    </a:lnTo>
                    <a:lnTo>
                      <a:pt x="0" y="672855"/>
                    </a:lnTo>
                    <a:close/>
                  </a:path>
                </a:pathLst>
              </a:custGeom>
              <a:solidFill>
                <a:srgbClr val="3B418E"/>
              </a:solidFill>
            </p:spPr>
            <p:txBody>
              <a:bodyPr/>
              <a:lstStyle/>
              <a:p>
                <a:endParaRPr lang="en-US"/>
              </a:p>
            </p:txBody>
          </p:sp>
          <p:sp>
            <p:nvSpPr>
              <p:cNvPr id="27" name="TextBox 27"/>
              <p:cNvSpPr txBox="1"/>
              <p:nvPr/>
            </p:nvSpPr>
            <p:spPr>
              <a:xfrm>
                <a:off x="0" y="-19050"/>
                <a:ext cx="26312" cy="691905"/>
              </a:xfrm>
              <a:prstGeom prst="rect">
                <a:avLst/>
              </a:prstGeom>
            </p:spPr>
            <p:txBody>
              <a:bodyPr lIns="50800" tIns="50800" rIns="50800" bIns="50800" rtlCol="0" anchor="ctr"/>
              <a:lstStyle/>
              <a:p>
                <a:pPr algn="ctr">
                  <a:lnSpc>
                    <a:spcPts val="2859"/>
                  </a:lnSpc>
                </a:pPr>
                <a:endParaRPr/>
              </a:p>
            </p:txBody>
          </p:sp>
        </p:grpSp>
        <p:sp>
          <p:nvSpPr>
            <p:cNvPr id="28" name="Freeform 28"/>
            <p:cNvSpPr/>
            <p:nvPr/>
          </p:nvSpPr>
          <p:spPr>
            <a:xfrm>
              <a:off x="0" y="468196"/>
              <a:ext cx="5075427" cy="2777643"/>
            </a:xfrm>
            <a:custGeom>
              <a:avLst/>
              <a:gdLst/>
              <a:ahLst/>
              <a:cxnLst/>
              <a:rect l="l" t="t" r="r" b="b"/>
              <a:pathLst>
                <a:path w="5075427" h="2777643">
                  <a:moveTo>
                    <a:pt x="0" y="0"/>
                  </a:moveTo>
                  <a:lnTo>
                    <a:pt x="5075427" y="0"/>
                  </a:lnTo>
                  <a:lnTo>
                    <a:pt x="5075427" y="2777643"/>
                  </a:lnTo>
                  <a:lnTo>
                    <a:pt x="0" y="2777643"/>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grpSp>
      <p:pic>
        <p:nvPicPr>
          <p:cNvPr id="30" name="Picture 29" descr="Map&#10;&#10;AI-generated content may be incorrect.">
            <a:extLst>
              <a:ext uri="{FF2B5EF4-FFF2-40B4-BE49-F238E27FC236}">
                <a16:creationId xmlns:a16="http://schemas.microsoft.com/office/drawing/2014/main" id="{B77CB331-54BA-7644-825C-AE035F2B66ED}"/>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1185096" y="1192742"/>
            <a:ext cx="6751094" cy="7501215"/>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7"/>
          <p:cNvSpPr txBox="1"/>
          <p:nvPr/>
        </p:nvSpPr>
        <p:spPr>
          <a:xfrm>
            <a:off x="2285769" y="694829"/>
            <a:ext cx="15791137" cy="889090"/>
          </a:xfrm>
          <a:prstGeom prst="rect">
            <a:avLst/>
          </a:prstGeom>
        </p:spPr>
        <p:txBody>
          <a:bodyPr wrap="square" lIns="0" tIns="0" rIns="0" bIns="0" rtlCol="0" anchor="t">
            <a:spAutoFit/>
          </a:bodyPr>
          <a:lstStyle/>
          <a:p>
            <a:pPr>
              <a:lnSpc>
                <a:spcPts val="7920"/>
              </a:lnSpc>
              <a:spcBef>
                <a:spcPct val="0"/>
              </a:spcBef>
            </a:pPr>
            <a:r>
              <a:rPr lang="en-US" sz="3600" spc="280" dirty="0">
                <a:solidFill>
                  <a:srgbClr val="000000"/>
                </a:solidFill>
                <a:latin typeface="Poppins"/>
                <a:ea typeface="Poppins"/>
                <a:cs typeface="Poppins"/>
                <a:sym typeface="Poppins"/>
              </a:rPr>
              <a:t>White Bear Lake Comprehensive Workgroup</a:t>
            </a:r>
          </a:p>
        </p:txBody>
      </p:sp>
      <p:grpSp>
        <p:nvGrpSpPr>
          <p:cNvPr id="8" name="Group 8"/>
          <p:cNvGrpSpPr/>
          <p:nvPr/>
        </p:nvGrpSpPr>
        <p:grpSpPr>
          <a:xfrm>
            <a:off x="-1543050" y="-558218"/>
            <a:ext cx="3086100" cy="11299900"/>
            <a:chOff x="0" y="0"/>
            <a:chExt cx="812800" cy="2976105"/>
          </a:xfrm>
        </p:grpSpPr>
        <p:sp>
          <p:nvSpPr>
            <p:cNvPr id="9" name="Freeform 9"/>
            <p:cNvSpPr/>
            <p:nvPr/>
          </p:nvSpPr>
          <p:spPr>
            <a:xfrm>
              <a:off x="0" y="0"/>
              <a:ext cx="812800" cy="2976105"/>
            </a:xfrm>
            <a:custGeom>
              <a:avLst/>
              <a:gdLst/>
              <a:ahLst/>
              <a:cxnLst/>
              <a:rect l="l" t="t" r="r" b="b"/>
              <a:pathLst>
                <a:path w="812800" h="2976105">
                  <a:moveTo>
                    <a:pt x="0" y="0"/>
                  </a:moveTo>
                  <a:lnTo>
                    <a:pt x="812800" y="0"/>
                  </a:lnTo>
                  <a:lnTo>
                    <a:pt x="812800" y="2976105"/>
                  </a:lnTo>
                  <a:lnTo>
                    <a:pt x="0" y="2976105"/>
                  </a:lnTo>
                  <a:close/>
                </a:path>
              </a:pathLst>
            </a:custGeom>
            <a:solidFill>
              <a:srgbClr val="879FBE"/>
            </a:solidFill>
          </p:spPr>
          <p:txBody>
            <a:bodyPr/>
            <a:lstStyle/>
            <a:p>
              <a:endParaRPr lang="en-US"/>
            </a:p>
          </p:txBody>
        </p:sp>
        <p:sp>
          <p:nvSpPr>
            <p:cNvPr id="10" name="TextBox 10"/>
            <p:cNvSpPr txBox="1"/>
            <p:nvPr/>
          </p:nvSpPr>
          <p:spPr>
            <a:xfrm>
              <a:off x="0" y="-19050"/>
              <a:ext cx="812800" cy="2995155"/>
            </a:xfrm>
            <a:prstGeom prst="rect">
              <a:avLst/>
            </a:prstGeom>
          </p:spPr>
          <p:txBody>
            <a:bodyPr lIns="50800" tIns="50800" rIns="50800" bIns="50800" rtlCol="0" anchor="ctr"/>
            <a:lstStyle/>
            <a:p>
              <a:pPr algn="ctr">
                <a:lnSpc>
                  <a:spcPts val="2859"/>
                </a:lnSpc>
              </a:pPr>
              <a:endParaRPr/>
            </a:p>
          </p:txBody>
        </p:sp>
      </p:grpSp>
      <p:sp>
        <p:nvSpPr>
          <p:cNvPr id="15" name="Freeform 15"/>
          <p:cNvSpPr/>
          <p:nvPr/>
        </p:nvSpPr>
        <p:spPr>
          <a:xfrm>
            <a:off x="14153689" y="8819577"/>
            <a:ext cx="3837055" cy="1247043"/>
          </a:xfrm>
          <a:custGeom>
            <a:avLst/>
            <a:gdLst/>
            <a:ahLst/>
            <a:cxnLst/>
            <a:rect l="l" t="t" r="r" b="b"/>
            <a:pathLst>
              <a:path w="3837055" h="1247043">
                <a:moveTo>
                  <a:pt x="0" y="0"/>
                </a:moveTo>
                <a:lnTo>
                  <a:pt x="3837055" y="0"/>
                </a:lnTo>
                <a:lnTo>
                  <a:pt x="3837055" y="1247043"/>
                </a:lnTo>
                <a:lnTo>
                  <a:pt x="0" y="1247043"/>
                </a:lnTo>
                <a:lnTo>
                  <a:pt x="0" y="0"/>
                </a:lnTo>
                <a:close/>
              </a:path>
            </a:pathLst>
          </a:custGeom>
          <a:blipFill>
            <a:blip r:embed="rId2"/>
            <a:stretch>
              <a:fillRect/>
            </a:stretch>
          </a:blipFill>
        </p:spPr>
        <p:txBody>
          <a:bodyPr/>
          <a:lstStyle/>
          <a:p>
            <a:endParaRPr lang="en-US"/>
          </a:p>
        </p:txBody>
      </p:sp>
      <p:grpSp>
        <p:nvGrpSpPr>
          <p:cNvPr id="16" name="Group 16"/>
          <p:cNvGrpSpPr/>
          <p:nvPr/>
        </p:nvGrpSpPr>
        <p:grpSpPr>
          <a:xfrm>
            <a:off x="-2777871" y="-558218"/>
            <a:ext cx="4320921" cy="11299900"/>
            <a:chOff x="0" y="0"/>
            <a:chExt cx="5761227" cy="15066533"/>
          </a:xfrm>
        </p:grpSpPr>
        <p:grpSp>
          <p:nvGrpSpPr>
            <p:cNvPr id="17" name="Group 17"/>
            <p:cNvGrpSpPr/>
            <p:nvPr/>
          </p:nvGrpSpPr>
          <p:grpSpPr>
            <a:xfrm>
              <a:off x="1646427" y="0"/>
              <a:ext cx="4114800" cy="15066533"/>
              <a:chOff x="0" y="0"/>
              <a:chExt cx="812800" cy="2976105"/>
            </a:xfrm>
          </p:grpSpPr>
          <p:sp>
            <p:nvSpPr>
              <p:cNvPr id="18" name="Freeform 18"/>
              <p:cNvSpPr/>
              <p:nvPr/>
            </p:nvSpPr>
            <p:spPr>
              <a:xfrm>
                <a:off x="0" y="0"/>
                <a:ext cx="812800" cy="2976105"/>
              </a:xfrm>
              <a:custGeom>
                <a:avLst/>
                <a:gdLst/>
                <a:ahLst/>
                <a:cxnLst/>
                <a:rect l="l" t="t" r="r" b="b"/>
                <a:pathLst>
                  <a:path w="812800" h="2976105">
                    <a:moveTo>
                      <a:pt x="0" y="0"/>
                    </a:moveTo>
                    <a:lnTo>
                      <a:pt x="812800" y="0"/>
                    </a:lnTo>
                    <a:lnTo>
                      <a:pt x="812800" y="2976105"/>
                    </a:lnTo>
                    <a:lnTo>
                      <a:pt x="0" y="2976105"/>
                    </a:lnTo>
                    <a:close/>
                  </a:path>
                </a:pathLst>
              </a:custGeom>
              <a:solidFill>
                <a:srgbClr val="879FBE"/>
              </a:solidFill>
            </p:spPr>
            <p:txBody>
              <a:bodyPr/>
              <a:lstStyle/>
              <a:p>
                <a:endParaRPr lang="en-US"/>
              </a:p>
            </p:txBody>
          </p:sp>
          <p:sp>
            <p:nvSpPr>
              <p:cNvPr id="19" name="TextBox 19"/>
              <p:cNvSpPr txBox="1"/>
              <p:nvPr/>
            </p:nvSpPr>
            <p:spPr>
              <a:xfrm>
                <a:off x="0" y="-19050"/>
                <a:ext cx="812800" cy="2995155"/>
              </a:xfrm>
              <a:prstGeom prst="rect">
                <a:avLst/>
              </a:prstGeom>
            </p:spPr>
            <p:txBody>
              <a:bodyPr lIns="50800" tIns="50800" rIns="50800" bIns="50800" rtlCol="0" anchor="ctr"/>
              <a:lstStyle/>
              <a:p>
                <a:pPr algn="ctr">
                  <a:lnSpc>
                    <a:spcPts val="2859"/>
                  </a:lnSpc>
                </a:pPr>
                <a:endParaRPr/>
              </a:p>
            </p:txBody>
          </p:sp>
        </p:grpSp>
        <p:grpSp>
          <p:nvGrpSpPr>
            <p:cNvPr id="20" name="Group 20"/>
            <p:cNvGrpSpPr/>
            <p:nvPr/>
          </p:nvGrpSpPr>
          <p:grpSpPr>
            <a:xfrm>
              <a:off x="5340859" y="6295786"/>
              <a:ext cx="146982" cy="3758661"/>
              <a:chOff x="0" y="0"/>
              <a:chExt cx="26312" cy="672855"/>
            </a:xfrm>
          </p:grpSpPr>
          <p:sp>
            <p:nvSpPr>
              <p:cNvPr id="21" name="Freeform 21"/>
              <p:cNvSpPr/>
              <p:nvPr/>
            </p:nvSpPr>
            <p:spPr>
              <a:xfrm>
                <a:off x="0" y="0"/>
                <a:ext cx="26312" cy="672855"/>
              </a:xfrm>
              <a:custGeom>
                <a:avLst/>
                <a:gdLst/>
                <a:ahLst/>
                <a:cxnLst/>
                <a:rect l="l" t="t" r="r" b="b"/>
                <a:pathLst>
                  <a:path w="26312" h="672855">
                    <a:moveTo>
                      <a:pt x="0" y="0"/>
                    </a:moveTo>
                    <a:lnTo>
                      <a:pt x="26312" y="0"/>
                    </a:lnTo>
                    <a:lnTo>
                      <a:pt x="26312" y="672855"/>
                    </a:lnTo>
                    <a:lnTo>
                      <a:pt x="0" y="672855"/>
                    </a:lnTo>
                    <a:close/>
                  </a:path>
                </a:pathLst>
              </a:custGeom>
              <a:solidFill>
                <a:srgbClr val="3B418E"/>
              </a:solidFill>
            </p:spPr>
            <p:txBody>
              <a:bodyPr/>
              <a:lstStyle/>
              <a:p>
                <a:endParaRPr lang="en-US"/>
              </a:p>
            </p:txBody>
          </p:sp>
          <p:sp>
            <p:nvSpPr>
              <p:cNvPr id="22" name="TextBox 22"/>
              <p:cNvSpPr txBox="1"/>
              <p:nvPr/>
            </p:nvSpPr>
            <p:spPr>
              <a:xfrm>
                <a:off x="0" y="-19050"/>
                <a:ext cx="26312" cy="691905"/>
              </a:xfrm>
              <a:prstGeom prst="rect">
                <a:avLst/>
              </a:prstGeom>
            </p:spPr>
            <p:txBody>
              <a:bodyPr lIns="50800" tIns="50800" rIns="50800" bIns="50800" rtlCol="0" anchor="ctr"/>
              <a:lstStyle/>
              <a:p>
                <a:pPr algn="ctr">
                  <a:lnSpc>
                    <a:spcPts val="2859"/>
                  </a:lnSpc>
                </a:pPr>
                <a:endParaRPr/>
              </a:p>
            </p:txBody>
          </p:sp>
        </p:grpSp>
        <p:sp>
          <p:nvSpPr>
            <p:cNvPr id="23" name="Freeform 23"/>
            <p:cNvSpPr/>
            <p:nvPr/>
          </p:nvSpPr>
          <p:spPr>
            <a:xfrm>
              <a:off x="0" y="468196"/>
              <a:ext cx="5075427" cy="2777643"/>
            </a:xfrm>
            <a:custGeom>
              <a:avLst/>
              <a:gdLst/>
              <a:ahLst/>
              <a:cxnLst/>
              <a:rect l="l" t="t" r="r" b="b"/>
              <a:pathLst>
                <a:path w="5075427" h="2777643">
                  <a:moveTo>
                    <a:pt x="0" y="0"/>
                  </a:moveTo>
                  <a:lnTo>
                    <a:pt x="5075427" y="0"/>
                  </a:lnTo>
                  <a:lnTo>
                    <a:pt x="5075427" y="2777643"/>
                  </a:lnTo>
                  <a:lnTo>
                    <a:pt x="0" y="2777643"/>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grpSp>
      <p:sp>
        <p:nvSpPr>
          <p:cNvPr id="3" name="TextBox 2">
            <a:extLst>
              <a:ext uri="{FF2B5EF4-FFF2-40B4-BE49-F238E27FC236}">
                <a16:creationId xmlns:a16="http://schemas.microsoft.com/office/drawing/2014/main" id="{E4195191-F819-5B96-EC5F-BE60FEBA3D25}"/>
              </a:ext>
            </a:extLst>
          </p:cNvPr>
          <p:cNvSpPr txBox="1"/>
          <p:nvPr/>
        </p:nvSpPr>
        <p:spPr>
          <a:xfrm>
            <a:off x="1905000" y="2171700"/>
            <a:ext cx="14401800" cy="8638262"/>
          </a:xfrm>
          <a:prstGeom prst="rect">
            <a:avLst/>
          </a:prstGeom>
          <a:noFill/>
        </p:spPr>
        <p:txBody>
          <a:bodyPr wrap="square" rtlCol="0">
            <a:spAutoFit/>
          </a:bodyPr>
          <a:lstStyle/>
          <a:p>
            <a:pPr marL="808038" indent="-350838">
              <a:spcAft>
                <a:spcPts val="825"/>
              </a:spcAft>
              <a:buFont typeface="Arial" panose="020B0604020202020204" pitchFamily="34" charset="0"/>
              <a:buChar char="•"/>
            </a:pPr>
            <a:r>
              <a:rPr lang="en-US" sz="3600" b="0" i="0" dirty="0">
                <a:solidFill>
                  <a:srgbClr val="333333"/>
                </a:solidFill>
                <a:effectLst/>
              </a:rPr>
              <a:t>The court ordered the DNR to amend existing groundwater permits within a five-mile radius of White Bear Lake with the following stipulations:</a:t>
            </a:r>
          </a:p>
          <a:p>
            <a:pPr marL="742950" lvl="1" indent="-285750">
              <a:spcAft>
                <a:spcPts val="825"/>
              </a:spcAft>
              <a:buFont typeface="Arial" panose="020B0604020202020204" pitchFamily="34" charset="0"/>
              <a:buChar char="•"/>
            </a:pPr>
            <a:r>
              <a:rPr lang="en-US" sz="3600" b="0" i="0" dirty="0">
                <a:solidFill>
                  <a:srgbClr val="333333"/>
                </a:solidFill>
                <a:effectLst/>
              </a:rPr>
              <a:t>Require a residential irrigation ban when the water level of White Bear Lake drops below 923.5 feet. The ban remains in effect until the water level reaches 924 feet.</a:t>
            </a:r>
          </a:p>
          <a:p>
            <a:pPr marL="742950" lvl="1" indent="-285750">
              <a:spcAft>
                <a:spcPts val="825"/>
              </a:spcAft>
              <a:buFont typeface="Arial" panose="020B0604020202020204" pitchFamily="34" charset="0"/>
              <a:buChar char="•"/>
            </a:pPr>
            <a:r>
              <a:rPr lang="en-US" sz="3600" b="0" i="0" dirty="0">
                <a:solidFill>
                  <a:srgbClr val="333333"/>
                </a:solidFill>
                <a:effectLst/>
              </a:rPr>
              <a:t>Require all permittees to develop a per capita water use plan to reduce residential per capita water use to 75 gallons per day and total per capita water use to 90 gallons per day.</a:t>
            </a:r>
          </a:p>
          <a:p>
            <a:pPr marL="742950" lvl="1" indent="-285750">
              <a:spcAft>
                <a:spcPts val="825"/>
              </a:spcAft>
              <a:buFont typeface="Arial" panose="020B0604020202020204" pitchFamily="34" charset="0"/>
              <a:buChar char="•"/>
            </a:pPr>
            <a:r>
              <a:rPr lang="en-US" sz="3600" b="0" i="0" dirty="0">
                <a:solidFill>
                  <a:srgbClr val="333333"/>
                </a:solidFill>
                <a:effectLst/>
              </a:rPr>
              <a:t>Require public water suppliers to develop a contingency plan to shift their source of water from groundwater to surface water.</a:t>
            </a:r>
          </a:p>
          <a:p>
            <a:pPr marL="742950" lvl="1" indent="-285750">
              <a:spcAft>
                <a:spcPts val="825"/>
              </a:spcAft>
              <a:buFont typeface="Arial" panose="020B0604020202020204" pitchFamily="34" charset="0"/>
              <a:buChar char="•"/>
            </a:pPr>
            <a:r>
              <a:rPr lang="en-US" sz="3600" b="0" i="0" dirty="0">
                <a:solidFill>
                  <a:srgbClr val="333333"/>
                </a:solidFill>
                <a:effectLst/>
              </a:rPr>
              <a:t>Require all permittees to report to the DNR annually on collaborative efforts with other north and east metro communities to develop per capita water use plans.</a:t>
            </a:r>
          </a:p>
          <a:p>
            <a:r>
              <a:rPr lang="en-US" dirty="0"/>
              <a:t>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flipH="1" flipV="1">
            <a:off x="0" y="-336627"/>
            <a:ext cx="18288000" cy="10287000"/>
          </a:xfrm>
          <a:custGeom>
            <a:avLst/>
            <a:gdLst/>
            <a:ahLst/>
            <a:cxnLst/>
            <a:rect l="l" t="t" r="r" b="b"/>
            <a:pathLst>
              <a:path w="18288000" h="10287000">
                <a:moveTo>
                  <a:pt x="18288000" y="10287000"/>
                </a:moveTo>
                <a:lnTo>
                  <a:pt x="0" y="10287000"/>
                </a:lnTo>
                <a:lnTo>
                  <a:pt x="0" y="0"/>
                </a:lnTo>
                <a:lnTo>
                  <a:pt x="18288000" y="0"/>
                </a:lnTo>
                <a:lnTo>
                  <a:pt x="18288000" y="10287000"/>
                </a:lnTo>
                <a:close/>
              </a:path>
            </a:pathLst>
          </a:custGeom>
          <a:blipFill>
            <a:blip r:embed="rId2"/>
            <a:stretch>
              <a:fillRect t="-38888" b="-38888"/>
            </a:stretch>
          </a:blipFill>
        </p:spPr>
        <p:txBody>
          <a:bodyPr/>
          <a:lstStyle/>
          <a:p>
            <a:endParaRPr lang="en-US"/>
          </a:p>
        </p:txBody>
      </p:sp>
      <p:sp>
        <p:nvSpPr>
          <p:cNvPr id="8" name="TextBox 8"/>
          <p:cNvSpPr txBox="1"/>
          <p:nvPr/>
        </p:nvSpPr>
        <p:spPr>
          <a:xfrm>
            <a:off x="2030906" y="630133"/>
            <a:ext cx="12354593" cy="889090"/>
          </a:xfrm>
          <a:prstGeom prst="rect">
            <a:avLst/>
          </a:prstGeom>
        </p:spPr>
        <p:txBody>
          <a:bodyPr wrap="square" lIns="0" tIns="0" rIns="0" bIns="0" rtlCol="0" anchor="t">
            <a:spAutoFit/>
          </a:bodyPr>
          <a:lstStyle/>
          <a:p>
            <a:pPr>
              <a:lnSpc>
                <a:spcPts val="7920"/>
              </a:lnSpc>
              <a:spcBef>
                <a:spcPct val="0"/>
              </a:spcBef>
            </a:pPr>
            <a:r>
              <a:rPr lang="en-US" sz="3600" spc="280" dirty="0">
                <a:solidFill>
                  <a:srgbClr val="000000"/>
                </a:solidFill>
                <a:latin typeface="Poppins"/>
                <a:ea typeface="Poppins"/>
                <a:cs typeface="Poppins"/>
                <a:sym typeface="Poppins"/>
              </a:rPr>
              <a:t>White Bear Lake Studies</a:t>
            </a:r>
          </a:p>
        </p:txBody>
      </p:sp>
      <p:grpSp>
        <p:nvGrpSpPr>
          <p:cNvPr id="9" name="Group 9"/>
          <p:cNvGrpSpPr/>
          <p:nvPr/>
        </p:nvGrpSpPr>
        <p:grpSpPr>
          <a:xfrm>
            <a:off x="-1543050" y="-558218"/>
            <a:ext cx="3086100" cy="11299900"/>
            <a:chOff x="0" y="0"/>
            <a:chExt cx="812800" cy="2976105"/>
          </a:xfrm>
        </p:grpSpPr>
        <p:sp>
          <p:nvSpPr>
            <p:cNvPr id="10" name="Freeform 10"/>
            <p:cNvSpPr/>
            <p:nvPr/>
          </p:nvSpPr>
          <p:spPr>
            <a:xfrm>
              <a:off x="0" y="0"/>
              <a:ext cx="812800" cy="2976105"/>
            </a:xfrm>
            <a:custGeom>
              <a:avLst/>
              <a:gdLst/>
              <a:ahLst/>
              <a:cxnLst/>
              <a:rect l="l" t="t" r="r" b="b"/>
              <a:pathLst>
                <a:path w="812800" h="2976105">
                  <a:moveTo>
                    <a:pt x="0" y="0"/>
                  </a:moveTo>
                  <a:lnTo>
                    <a:pt x="812800" y="0"/>
                  </a:lnTo>
                  <a:lnTo>
                    <a:pt x="812800" y="2976105"/>
                  </a:lnTo>
                  <a:lnTo>
                    <a:pt x="0" y="2976105"/>
                  </a:lnTo>
                  <a:close/>
                </a:path>
              </a:pathLst>
            </a:custGeom>
            <a:solidFill>
              <a:srgbClr val="879FBE"/>
            </a:solidFill>
          </p:spPr>
          <p:txBody>
            <a:bodyPr/>
            <a:lstStyle/>
            <a:p>
              <a:endParaRPr lang="en-US"/>
            </a:p>
          </p:txBody>
        </p:sp>
        <p:sp>
          <p:nvSpPr>
            <p:cNvPr id="11" name="TextBox 11"/>
            <p:cNvSpPr txBox="1"/>
            <p:nvPr/>
          </p:nvSpPr>
          <p:spPr>
            <a:xfrm>
              <a:off x="0" y="-19050"/>
              <a:ext cx="812800" cy="2995155"/>
            </a:xfrm>
            <a:prstGeom prst="rect">
              <a:avLst/>
            </a:prstGeom>
          </p:spPr>
          <p:txBody>
            <a:bodyPr lIns="50800" tIns="50800" rIns="50800" bIns="50800" rtlCol="0" anchor="ctr"/>
            <a:lstStyle/>
            <a:p>
              <a:pPr algn="ctr">
                <a:lnSpc>
                  <a:spcPts val="2859"/>
                </a:lnSpc>
              </a:pPr>
              <a:endParaRPr/>
            </a:p>
          </p:txBody>
        </p:sp>
      </p:grpSp>
      <p:sp>
        <p:nvSpPr>
          <p:cNvPr id="12" name="TextBox 12"/>
          <p:cNvSpPr txBox="1"/>
          <p:nvPr/>
        </p:nvSpPr>
        <p:spPr>
          <a:xfrm>
            <a:off x="2719732" y="1988165"/>
            <a:ext cx="10030464" cy="769441"/>
          </a:xfrm>
          <a:prstGeom prst="rect">
            <a:avLst/>
          </a:prstGeom>
        </p:spPr>
        <p:txBody>
          <a:bodyPr wrap="square" lIns="0" tIns="0" rIns="0" bIns="0" rtlCol="0" anchor="t">
            <a:spAutoFit/>
          </a:bodyPr>
          <a:lstStyle/>
          <a:p>
            <a:pPr marL="0" lvl="0" indent="0" algn="l">
              <a:lnSpc>
                <a:spcPts val="3036"/>
              </a:lnSpc>
            </a:pPr>
            <a:r>
              <a:rPr lang="en-US" sz="3200" spc="59" dirty="0">
                <a:solidFill>
                  <a:srgbClr val="373536"/>
                </a:solidFill>
                <a:latin typeface="Open Sauce"/>
                <a:ea typeface="Open Sauce"/>
                <a:cs typeface="Open Sauce"/>
                <a:sym typeface="Open Sauce"/>
              </a:rPr>
              <a:t>One study is examining potential surface water connections for various cities.</a:t>
            </a:r>
          </a:p>
        </p:txBody>
      </p:sp>
      <p:sp>
        <p:nvSpPr>
          <p:cNvPr id="13" name="TextBox 13"/>
          <p:cNvSpPr txBox="1"/>
          <p:nvPr/>
        </p:nvSpPr>
        <p:spPr>
          <a:xfrm>
            <a:off x="2030906" y="2009196"/>
            <a:ext cx="562045" cy="363689"/>
          </a:xfrm>
          <a:prstGeom prst="rect">
            <a:avLst/>
          </a:prstGeom>
        </p:spPr>
        <p:txBody>
          <a:bodyPr lIns="0" tIns="0" rIns="0" bIns="0" rtlCol="0" anchor="t">
            <a:spAutoFit/>
          </a:bodyPr>
          <a:lstStyle/>
          <a:p>
            <a:pPr marL="0" lvl="0" indent="0" algn="l">
              <a:lnSpc>
                <a:spcPts val="2828"/>
              </a:lnSpc>
            </a:pPr>
            <a:r>
              <a:rPr lang="en-US" sz="3200" b="1" spc="55" dirty="0">
                <a:solidFill>
                  <a:srgbClr val="373536"/>
                </a:solidFill>
                <a:latin typeface="Open Sauce Bold"/>
                <a:ea typeface="Open Sauce Bold"/>
                <a:cs typeface="Open Sauce Bold"/>
                <a:sym typeface="Open Sauce Bold"/>
              </a:rPr>
              <a:t>01</a:t>
            </a:r>
          </a:p>
        </p:txBody>
      </p:sp>
      <p:sp>
        <p:nvSpPr>
          <p:cNvPr id="14" name="TextBox 14"/>
          <p:cNvSpPr txBox="1"/>
          <p:nvPr/>
        </p:nvSpPr>
        <p:spPr>
          <a:xfrm>
            <a:off x="2742360" y="3226183"/>
            <a:ext cx="10668840" cy="769441"/>
          </a:xfrm>
          <a:prstGeom prst="rect">
            <a:avLst/>
          </a:prstGeom>
        </p:spPr>
        <p:txBody>
          <a:bodyPr wrap="square" lIns="0" tIns="0" rIns="0" bIns="0" rtlCol="0" anchor="t">
            <a:spAutoFit/>
          </a:bodyPr>
          <a:lstStyle/>
          <a:p>
            <a:pPr marL="0" lvl="0" indent="0" algn="l">
              <a:lnSpc>
                <a:spcPts val="3036"/>
              </a:lnSpc>
            </a:pPr>
            <a:r>
              <a:rPr lang="en-US" sz="3200" spc="59" dirty="0">
                <a:solidFill>
                  <a:srgbClr val="373536"/>
                </a:solidFill>
                <a:latin typeface="Open Sauce"/>
                <a:ea typeface="Open Sauce"/>
                <a:cs typeface="Open Sauce"/>
                <a:sym typeface="Open Sauce"/>
              </a:rPr>
              <a:t>The proximity of a city to the lake influences lake levels.</a:t>
            </a:r>
          </a:p>
        </p:txBody>
      </p:sp>
      <p:sp>
        <p:nvSpPr>
          <p:cNvPr id="15" name="TextBox 15"/>
          <p:cNvSpPr txBox="1"/>
          <p:nvPr/>
        </p:nvSpPr>
        <p:spPr>
          <a:xfrm>
            <a:off x="2030906" y="3221771"/>
            <a:ext cx="660162" cy="363689"/>
          </a:xfrm>
          <a:prstGeom prst="rect">
            <a:avLst/>
          </a:prstGeom>
        </p:spPr>
        <p:txBody>
          <a:bodyPr wrap="square" lIns="0" tIns="0" rIns="0" bIns="0" rtlCol="0" anchor="t">
            <a:spAutoFit/>
          </a:bodyPr>
          <a:lstStyle/>
          <a:p>
            <a:pPr marL="0" lvl="0" indent="0" algn="l">
              <a:lnSpc>
                <a:spcPts val="2828"/>
              </a:lnSpc>
            </a:pPr>
            <a:r>
              <a:rPr lang="en-US" sz="3200" b="1" spc="55" dirty="0">
                <a:solidFill>
                  <a:srgbClr val="373536"/>
                </a:solidFill>
                <a:latin typeface="Open Sauce Bold"/>
                <a:ea typeface="Open Sauce Bold"/>
                <a:cs typeface="Open Sauce Bold"/>
                <a:sym typeface="Open Sauce Bold"/>
              </a:rPr>
              <a:t>02</a:t>
            </a:r>
          </a:p>
        </p:txBody>
      </p:sp>
      <p:sp>
        <p:nvSpPr>
          <p:cNvPr id="16" name="TextBox 16"/>
          <p:cNvSpPr txBox="1"/>
          <p:nvPr/>
        </p:nvSpPr>
        <p:spPr>
          <a:xfrm>
            <a:off x="2742360" y="4443184"/>
            <a:ext cx="11173463" cy="1923604"/>
          </a:xfrm>
          <a:prstGeom prst="rect">
            <a:avLst/>
          </a:prstGeom>
        </p:spPr>
        <p:txBody>
          <a:bodyPr wrap="square" lIns="0" tIns="0" rIns="0" bIns="0" rtlCol="0" anchor="t">
            <a:spAutoFit/>
          </a:bodyPr>
          <a:lstStyle/>
          <a:p>
            <a:pPr marL="0" lvl="0" indent="0" algn="l">
              <a:lnSpc>
                <a:spcPts val="3036"/>
              </a:lnSpc>
            </a:pPr>
            <a:r>
              <a:rPr lang="en-US" sz="3200" spc="59" dirty="0">
                <a:solidFill>
                  <a:srgbClr val="373536"/>
                </a:solidFill>
                <a:latin typeface="Open Sauce"/>
                <a:ea typeface="Open Sauce"/>
                <a:cs typeface="Open Sauce"/>
                <a:sym typeface="Open Sauce"/>
              </a:rPr>
              <a:t>In this proposal, we will study surface water connections to cities closer to White Bear Lake than Lake Elmo.  </a:t>
            </a:r>
            <a:r>
              <a:rPr lang="en-US" sz="3200" spc="59" dirty="0">
                <a:solidFill>
                  <a:srgbClr val="373536"/>
                </a:solidFill>
                <a:latin typeface="Open Sauce"/>
                <a:ea typeface="Open Sauce"/>
                <a:cs typeface="Open Sauce"/>
                <a:sym typeface="Open Sauce"/>
                <a:hlinkClick r:id="rId3"/>
              </a:rPr>
              <a:t>Presentation</a:t>
            </a:r>
            <a:r>
              <a:rPr lang="en-US" sz="3200" spc="59" dirty="0">
                <a:solidFill>
                  <a:srgbClr val="373536"/>
                </a:solidFill>
                <a:latin typeface="Open Sauce"/>
                <a:ea typeface="Open Sauce"/>
                <a:cs typeface="Open Sauce"/>
                <a:sym typeface="Open Sauce"/>
                <a:hlinkClick r:id="rId4" action="ppaction://hlinkfile"/>
              </a:rPr>
              <a:t>.</a:t>
            </a:r>
            <a:r>
              <a:rPr lang="en-US" sz="3200" spc="59" dirty="0">
                <a:solidFill>
                  <a:srgbClr val="373536"/>
                </a:solidFill>
                <a:latin typeface="Open Sauce"/>
                <a:ea typeface="Open Sauce"/>
                <a:cs typeface="Open Sauce"/>
                <a:sym typeface="Open Sauce"/>
              </a:rPr>
              <a:t> Surface water will not be recommended for Lake Elmo due to the limited effect it would have on WBL in my opinion. </a:t>
            </a:r>
          </a:p>
        </p:txBody>
      </p:sp>
      <p:sp>
        <p:nvSpPr>
          <p:cNvPr id="17" name="TextBox 17"/>
          <p:cNvSpPr txBox="1"/>
          <p:nvPr/>
        </p:nvSpPr>
        <p:spPr>
          <a:xfrm>
            <a:off x="2030906" y="4443184"/>
            <a:ext cx="786943" cy="363689"/>
          </a:xfrm>
          <a:prstGeom prst="rect">
            <a:avLst/>
          </a:prstGeom>
        </p:spPr>
        <p:txBody>
          <a:bodyPr wrap="square" lIns="0" tIns="0" rIns="0" bIns="0" rtlCol="0" anchor="t">
            <a:spAutoFit/>
          </a:bodyPr>
          <a:lstStyle/>
          <a:p>
            <a:pPr marL="0" lvl="0" indent="0" algn="l">
              <a:lnSpc>
                <a:spcPts val="2828"/>
              </a:lnSpc>
            </a:pPr>
            <a:r>
              <a:rPr lang="en-US" sz="3200" b="1" spc="55" dirty="0">
                <a:solidFill>
                  <a:srgbClr val="373536"/>
                </a:solidFill>
                <a:latin typeface="Open Sauce Bold"/>
                <a:ea typeface="Open Sauce Bold"/>
                <a:cs typeface="Open Sauce Bold"/>
                <a:sym typeface="Open Sauce Bold"/>
              </a:rPr>
              <a:t>03</a:t>
            </a:r>
          </a:p>
        </p:txBody>
      </p:sp>
      <p:sp>
        <p:nvSpPr>
          <p:cNvPr id="18" name="TextBox 18"/>
          <p:cNvSpPr txBox="1"/>
          <p:nvPr/>
        </p:nvSpPr>
        <p:spPr>
          <a:xfrm>
            <a:off x="2722748" y="6836185"/>
            <a:ext cx="11173463" cy="2308324"/>
          </a:xfrm>
          <a:prstGeom prst="rect">
            <a:avLst/>
          </a:prstGeom>
        </p:spPr>
        <p:txBody>
          <a:bodyPr wrap="square" lIns="0" tIns="0" rIns="0" bIns="0" rtlCol="0" anchor="t">
            <a:spAutoFit/>
          </a:bodyPr>
          <a:lstStyle/>
          <a:p>
            <a:pPr marL="0" lvl="0" indent="0" algn="l">
              <a:lnSpc>
                <a:spcPts val="3036"/>
              </a:lnSpc>
            </a:pPr>
            <a:r>
              <a:rPr lang="en-US" sz="3200" spc="59" dirty="0">
                <a:solidFill>
                  <a:srgbClr val="373536"/>
                </a:solidFill>
                <a:latin typeface="Open Sauce"/>
                <a:ea typeface="Open Sauce"/>
                <a:cs typeface="Open Sauce"/>
                <a:sym typeface="Open Sauce"/>
              </a:rPr>
              <a:t>A key concern is how to fund this initiative. If cities in the east metro area benefit from switching to surface water, an east metro taxing district could be established, or state funding could cover costs. Further discussion on this will continue over the next two years.</a:t>
            </a:r>
          </a:p>
        </p:txBody>
      </p:sp>
      <p:sp>
        <p:nvSpPr>
          <p:cNvPr id="19" name="TextBox 19"/>
          <p:cNvSpPr txBox="1"/>
          <p:nvPr/>
        </p:nvSpPr>
        <p:spPr>
          <a:xfrm>
            <a:off x="2030906" y="6836185"/>
            <a:ext cx="711454" cy="363689"/>
          </a:xfrm>
          <a:prstGeom prst="rect">
            <a:avLst/>
          </a:prstGeom>
        </p:spPr>
        <p:txBody>
          <a:bodyPr wrap="square" lIns="0" tIns="0" rIns="0" bIns="0" rtlCol="0" anchor="t">
            <a:spAutoFit/>
          </a:bodyPr>
          <a:lstStyle/>
          <a:p>
            <a:pPr marL="0" lvl="0" indent="0" algn="l">
              <a:lnSpc>
                <a:spcPts val="2828"/>
              </a:lnSpc>
            </a:pPr>
            <a:r>
              <a:rPr lang="en-US" sz="3200" b="1" spc="55" dirty="0">
                <a:solidFill>
                  <a:srgbClr val="373536"/>
                </a:solidFill>
                <a:latin typeface="Open Sauce Bold"/>
                <a:ea typeface="Open Sauce Bold"/>
                <a:cs typeface="Open Sauce Bold"/>
                <a:sym typeface="Open Sauce Bold"/>
              </a:rPr>
              <a:t>04</a:t>
            </a:r>
          </a:p>
        </p:txBody>
      </p:sp>
      <p:sp>
        <p:nvSpPr>
          <p:cNvPr id="20" name="Freeform 20"/>
          <p:cNvSpPr/>
          <p:nvPr/>
        </p:nvSpPr>
        <p:spPr>
          <a:xfrm>
            <a:off x="14112623" y="8634779"/>
            <a:ext cx="3837055" cy="1247043"/>
          </a:xfrm>
          <a:custGeom>
            <a:avLst/>
            <a:gdLst/>
            <a:ahLst/>
            <a:cxnLst/>
            <a:rect l="l" t="t" r="r" b="b"/>
            <a:pathLst>
              <a:path w="3837055" h="1247043">
                <a:moveTo>
                  <a:pt x="0" y="0"/>
                </a:moveTo>
                <a:lnTo>
                  <a:pt x="3837055" y="0"/>
                </a:lnTo>
                <a:lnTo>
                  <a:pt x="3837055" y="1247042"/>
                </a:lnTo>
                <a:lnTo>
                  <a:pt x="0" y="1247042"/>
                </a:lnTo>
                <a:lnTo>
                  <a:pt x="0" y="0"/>
                </a:lnTo>
                <a:close/>
              </a:path>
            </a:pathLst>
          </a:custGeom>
          <a:blipFill>
            <a:blip r:embed="rId5"/>
            <a:stretch>
              <a:fillRect/>
            </a:stretch>
          </a:blipFill>
        </p:spPr>
        <p:txBody>
          <a:bodyPr/>
          <a:lstStyle/>
          <a:p>
            <a:endParaRPr lang="en-US"/>
          </a:p>
        </p:txBody>
      </p:sp>
      <p:grpSp>
        <p:nvGrpSpPr>
          <p:cNvPr id="21" name="Group 21"/>
          <p:cNvGrpSpPr/>
          <p:nvPr/>
        </p:nvGrpSpPr>
        <p:grpSpPr>
          <a:xfrm>
            <a:off x="-2777871" y="-558218"/>
            <a:ext cx="4320921" cy="11299900"/>
            <a:chOff x="0" y="0"/>
            <a:chExt cx="5761227" cy="15066533"/>
          </a:xfrm>
        </p:grpSpPr>
        <p:grpSp>
          <p:nvGrpSpPr>
            <p:cNvPr id="22" name="Group 22"/>
            <p:cNvGrpSpPr/>
            <p:nvPr/>
          </p:nvGrpSpPr>
          <p:grpSpPr>
            <a:xfrm>
              <a:off x="1646427" y="0"/>
              <a:ext cx="4114800" cy="15066533"/>
              <a:chOff x="0" y="0"/>
              <a:chExt cx="812800" cy="2976105"/>
            </a:xfrm>
          </p:grpSpPr>
          <p:sp>
            <p:nvSpPr>
              <p:cNvPr id="23" name="Freeform 23"/>
              <p:cNvSpPr/>
              <p:nvPr/>
            </p:nvSpPr>
            <p:spPr>
              <a:xfrm>
                <a:off x="0" y="0"/>
                <a:ext cx="812800" cy="2976105"/>
              </a:xfrm>
              <a:custGeom>
                <a:avLst/>
                <a:gdLst/>
                <a:ahLst/>
                <a:cxnLst/>
                <a:rect l="l" t="t" r="r" b="b"/>
                <a:pathLst>
                  <a:path w="812800" h="2976105">
                    <a:moveTo>
                      <a:pt x="0" y="0"/>
                    </a:moveTo>
                    <a:lnTo>
                      <a:pt x="812800" y="0"/>
                    </a:lnTo>
                    <a:lnTo>
                      <a:pt x="812800" y="2976105"/>
                    </a:lnTo>
                    <a:lnTo>
                      <a:pt x="0" y="2976105"/>
                    </a:lnTo>
                    <a:close/>
                  </a:path>
                </a:pathLst>
              </a:custGeom>
              <a:solidFill>
                <a:srgbClr val="879FBE"/>
              </a:solidFill>
            </p:spPr>
            <p:txBody>
              <a:bodyPr/>
              <a:lstStyle/>
              <a:p>
                <a:endParaRPr lang="en-US"/>
              </a:p>
            </p:txBody>
          </p:sp>
          <p:sp>
            <p:nvSpPr>
              <p:cNvPr id="24" name="TextBox 24"/>
              <p:cNvSpPr txBox="1"/>
              <p:nvPr/>
            </p:nvSpPr>
            <p:spPr>
              <a:xfrm>
                <a:off x="0" y="-19050"/>
                <a:ext cx="812800" cy="2995155"/>
              </a:xfrm>
              <a:prstGeom prst="rect">
                <a:avLst/>
              </a:prstGeom>
            </p:spPr>
            <p:txBody>
              <a:bodyPr lIns="50800" tIns="50800" rIns="50800" bIns="50800" rtlCol="0" anchor="ctr"/>
              <a:lstStyle/>
              <a:p>
                <a:pPr algn="ctr">
                  <a:lnSpc>
                    <a:spcPts val="2859"/>
                  </a:lnSpc>
                </a:pPr>
                <a:endParaRPr/>
              </a:p>
            </p:txBody>
          </p:sp>
        </p:grpSp>
        <p:grpSp>
          <p:nvGrpSpPr>
            <p:cNvPr id="25" name="Group 25"/>
            <p:cNvGrpSpPr/>
            <p:nvPr/>
          </p:nvGrpSpPr>
          <p:grpSpPr>
            <a:xfrm>
              <a:off x="5340859" y="6295786"/>
              <a:ext cx="146982" cy="3758661"/>
              <a:chOff x="0" y="0"/>
              <a:chExt cx="26312" cy="672855"/>
            </a:xfrm>
          </p:grpSpPr>
          <p:sp>
            <p:nvSpPr>
              <p:cNvPr id="26" name="Freeform 26"/>
              <p:cNvSpPr/>
              <p:nvPr/>
            </p:nvSpPr>
            <p:spPr>
              <a:xfrm>
                <a:off x="0" y="0"/>
                <a:ext cx="26312" cy="672855"/>
              </a:xfrm>
              <a:custGeom>
                <a:avLst/>
                <a:gdLst/>
                <a:ahLst/>
                <a:cxnLst/>
                <a:rect l="l" t="t" r="r" b="b"/>
                <a:pathLst>
                  <a:path w="26312" h="672855">
                    <a:moveTo>
                      <a:pt x="0" y="0"/>
                    </a:moveTo>
                    <a:lnTo>
                      <a:pt x="26312" y="0"/>
                    </a:lnTo>
                    <a:lnTo>
                      <a:pt x="26312" y="672855"/>
                    </a:lnTo>
                    <a:lnTo>
                      <a:pt x="0" y="672855"/>
                    </a:lnTo>
                    <a:close/>
                  </a:path>
                </a:pathLst>
              </a:custGeom>
              <a:solidFill>
                <a:srgbClr val="3B418E"/>
              </a:solidFill>
            </p:spPr>
            <p:txBody>
              <a:bodyPr/>
              <a:lstStyle/>
              <a:p>
                <a:endParaRPr lang="en-US"/>
              </a:p>
            </p:txBody>
          </p:sp>
          <p:sp>
            <p:nvSpPr>
              <p:cNvPr id="27" name="TextBox 27"/>
              <p:cNvSpPr txBox="1"/>
              <p:nvPr/>
            </p:nvSpPr>
            <p:spPr>
              <a:xfrm>
                <a:off x="0" y="-19050"/>
                <a:ext cx="26312" cy="691905"/>
              </a:xfrm>
              <a:prstGeom prst="rect">
                <a:avLst/>
              </a:prstGeom>
            </p:spPr>
            <p:txBody>
              <a:bodyPr lIns="50800" tIns="50800" rIns="50800" bIns="50800" rtlCol="0" anchor="ctr"/>
              <a:lstStyle/>
              <a:p>
                <a:pPr algn="ctr">
                  <a:lnSpc>
                    <a:spcPts val="2859"/>
                  </a:lnSpc>
                </a:pPr>
                <a:endParaRPr/>
              </a:p>
            </p:txBody>
          </p:sp>
        </p:grpSp>
        <p:sp>
          <p:nvSpPr>
            <p:cNvPr id="28" name="Freeform 28"/>
            <p:cNvSpPr/>
            <p:nvPr/>
          </p:nvSpPr>
          <p:spPr>
            <a:xfrm>
              <a:off x="0" y="468196"/>
              <a:ext cx="5075427" cy="2777643"/>
            </a:xfrm>
            <a:custGeom>
              <a:avLst/>
              <a:gdLst/>
              <a:ahLst/>
              <a:cxnLst/>
              <a:rect l="l" t="t" r="r" b="b"/>
              <a:pathLst>
                <a:path w="5075427" h="2777643">
                  <a:moveTo>
                    <a:pt x="0" y="0"/>
                  </a:moveTo>
                  <a:lnTo>
                    <a:pt x="5075427" y="0"/>
                  </a:lnTo>
                  <a:lnTo>
                    <a:pt x="5075427" y="2777643"/>
                  </a:lnTo>
                  <a:lnTo>
                    <a:pt x="0" y="2777643"/>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grpSp>
      <p:pic>
        <p:nvPicPr>
          <p:cNvPr id="29" name="Picture 28">
            <a:extLst>
              <a:ext uri="{FF2B5EF4-FFF2-40B4-BE49-F238E27FC236}">
                <a16:creationId xmlns:a16="http://schemas.microsoft.com/office/drawing/2014/main" id="{52F3867B-90A5-F447-039C-5F740F67ECBE}"/>
              </a:ext>
            </a:extLst>
          </p:cNvPr>
          <p:cNvPicPr>
            <a:picLocks noChangeAspect="1"/>
          </p:cNvPicPr>
          <p:nvPr/>
        </p:nvPicPr>
        <p:blipFill>
          <a:blip r:embed="rId8">
            <a:extLst>
              <a:ext uri="{28A0092B-C50C-407E-A947-70E740481C1C}">
                <a14:useLocalDpi xmlns:a14="http://schemas.microsoft.com/office/drawing/2010/main" val="0"/>
              </a:ext>
            </a:extLst>
          </a:blip>
          <a:srcRect/>
          <a:stretch/>
        </p:blipFill>
        <p:spPr>
          <a:xfrm>
            <a:off x="13763501" y="1988165"/>
            <a:ext cx="4179022" cy="5535130"/>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51AB95-B6A1-A76F-0AC6-07F1CC42E532}"/>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9600B06F-EC51-E9FE-DA29-B8CB6AEB2157}"/>
              </a:ext>
            </a:extLst>
          </p:cNvPr>
          <p:cNvSpPr/>
          <p:nvPr/>
        </p:nvSpPr>
        <p:spPr>
          <a:xfrm flipH="1" flipV="1">
            <a:off x="-332514" y="184555"/>
            <a:ext cx="18288000" cy="10287000"/>
          </a:xfrm>
          <a:custGeom>
            <a:avLst/>
            <a:gdLst/>
            <a:ahLst/>
            <a:cxnLst/>
            <a:rect l="l" t="t" r="r" b="b"/>
            <a:pathLst>
              <a:path w="18288000" h="10287000">
                <a:moveTo>
                  <a:pt x="18288000" y="10287000"/>
                </a:moveTo>
                <a:lnTo>
                  <a:pt x="0" y="10287000"/>
                </a:lnTo>
                <a:lnTo>
                  <a:pt x="0" y="0"/>
                </a:lnTo>
                <a:lnTo>
                  <a:pt x="18288000" y="0"/>
                </a:lnTo>
                <a:lnTo>
                  <a:pt x="18288000" y="10287000"/>
                </a:lnTo>
                <a:close/>
              </a:path>
            </a:pathLst>
          </a:custGeom>
          <a:blipFill>
            <a:blip r:embed="rId2"/>
            <a:stretch>
              <a:fillRect t="-38888" b="-38888"/>
            </a:stretch>
          </a:blipFill>
        </p:spPr>
        <p:txBody>
          <a:bodyPr/>
          <a:lstStyle/>
          <a:p>
            <a:endParaRPr lang="en-US"/>
          </a:p>
        </p:txBody>
      </p:sp>
      <p:sp>
        <p:nvSpPr>
          <p:cNvPr id="7" name="TextBox 7">
            <a:extLst>
              <a:ext uri="{FF2B5EF4-FFF2-40B4-BE49-F238E27FC236}">
                <a16:creationId xmlns:a16="http://schemas.microsoft.com/office/drawing/2014/main" id="{1FA3474D-4B88-4D80-17E7-7F3D3AC2C859}"/>
              </a:ext>
            </a:extLst>
          </p:cNvPr>
          <p:cNvSpPr txBox="1"/>
          <p:nvPr/>
        </p:nvSpPr>
        <p:spPr>
          <a:xfrm>
            <a:off x="2285769" y="694829"/>
            <a:ext cx="15791137" cy="889090"/>
          </a:xfrm>
          <a:prstGeom prst="rect">
            <a:avLst/>
          </a:prstGeom>
        </p:spPr>
        <p:txBody>
          <a:bodyPr wrap="square" lIns="0" tIns="0" rIns="0" bIns="0" rtlCol="0" anchor="t">
            <a:spAutoFit/>
          </a:bodyPr>
          <a:lstStyle/>
          <a:p>
            <a:pPr>
              <a:lnSpc>
                <a:spcPts val="7920"/>
              </a:lnSpc>
              <a:spcBef>
                <a:spcPct val="0"/>
              </a:spcBef>
            </a:pPr>
            <a:r>
              <a:rPr lang="en-US" sz="3600" spc="280" dirty="0">
                <a:solidFill>
                  <a:srgbClr val="000000"/>
                </a:solidFill>
                <a:latin typeface="Poppins"/>
                <a:ea typeface="Poppins"/>
                <a:cs typeface="Poppins"/>
                <a:sym typeface="Poppins"/>
              </a:rPr>
              <a:t>White Bear Lake Comprehensive Workgroup</a:t>
            </a:r>
          </a:p>
        </p:txBody>
      </p:sp>
      <p:grpSp>
        <p:nvGrpSpPr>
          <p:cNvPr id="8" name="Group 8">
            <a:extLst>
              <a:ext uri="{FF2B5EF4-FFF2-40B4-BE49-F238E27FC236}">
                <a16:creationId xmlns:a16="http://schemas.microsoft.com/office/drawing/2014/main" id="{9B66ED0E-4F4D-6E9B-FD62-15503EB0EAA1}"/>
              </a:ext>
            </a:extLst>
          </p:cNvPr>
          <p:cNvGrpSpPr/>
          <p:nvPr/>
        </p:nvGrpSpPr>
        <p:grpSpPr>
          <a:xfrm>
            <a:off x="-1543050" y="-558218"/>
            <a:ext cx="3086100" cy="11299900"/>
            <a:chOff x="0" y="0"/>
            <a:chExt cx="812800" cy="2976105"/>
          </a:xfrm>
        </p:grpSpPr>
        <p:sp>
          <p:nvSpPr>
            <p:cNvPr id="9" name="Freeform 9">
              <a:extLst>
                <a:ext uri="{FF2B5EF4-FFF2-40B4-BE49-F238E27FC236}">
                  <a16:creationId xmlns:a16="http://schemas.microsoft.com/office/drawing/2014/main" id="{6EA1E343-E6DA-B958-E62C-1BA515226FE6}"/>
                </a:ext>
              </a:extLst>
            </p:cNvPr>
            <p:cNvSpPr/>
            <p:nvPr/>
          </p:nvSpPr>
          <p:spPr>
            <a:xfrm>
              <a:off x="0" y="0"/>
              <a:ext cx="812800" cy="2976105"/>
            </a:xfrm>
            <a:custGeom>
              <a:avLst/>
              <a:gdLst/>
              <a:ahLst/>
              <a:cxnLst/>
              <a:rect l="l" t="t" r="r" b="b"/>
              <a:pathLst>
                <a:path w="812800" h="2976105">
                  <a:moveTo>
                    <a:pt x="0" y="0"/>
                  </a:moveTo>
                  <a:lnTo>
                    <a:pt x="812800" y="0"/>
                  </a:lnTo>
                  <a:lnTo>
                    <a:pt x="812800" y="2976105"/>
                  </a:lnTo>
                  <a:lnTo>
                    <a:pt x="0" y="2976105"/>
                  </a:lnTo>
                  <a:close/>
                </a:path>
              </a:pathLst>
            </a:custGeom>
            <a:solidFill>
              <a:srgbClr val="879FBE"/>
            </a:solidFill>
          </p:spPr>
          <p:txBody>
            <a:bodyPr/>
            <a:lstStyle/>
            <a:p>
              <a:endParaRPr lang="en-US"/>
            </a:p>
          </p:txBody>
        </p:sp>
        <p:sp>
          <p:nvSpPr>
            <p:cNvPr id="10" name="TextBox 10">
              <a:extLst>
                <a:ext uri="{FF2B5EF4-FFF2-40B4-BE49-F238E27FC236}">
                  <a16:creationId xmlns:a16="http://schemas.microsoft.com/office/drawing/2014/main" id="{F51C14E5-6C75-F324-1EC2-D7B22DE5B706}"/>
                </a:ext>
              </a:extLst>
            </p:cNvPr>
            <p:cNvSpPr txBox="1"/>
            <p:nvPr/>
          </p:nvSpPr>
          <p:spPr>
            <a:xfrm>
              <a:off x="0" y="-19050"/>
              <a:ext cx="812800" cy="2995155"/>
            </a:xfrm>
            <a:prstGeom prst="rect">
              <a:avLst/>
            </a:prstGeom>
          </p:spPr>
          <p:txBody>
            <a:bodyPr lIns="50800" tIns="50800" rIns="50800" bIns="50800" rtlCol="0" anchor="ctr"/>
            <a:lstStyle/>
            <a:p>
              <a:pPr algn="ctr">
                <a:lnSpc>
                  <a:spcPts val="2859"/>
                </a:lnSpc>
              </a:pPr>
              <a:endParaRPr/>
            </a:p>
          </p:txBody>
        </p:sp>
      </p:grpSp>
      <p:sp>
        <p:nvSpPr>
          <p:cNvPr id="11" name="TextBox 11">
            <a:extLst>
              <a:ext uri="{FF2B5EF4-FFF2-40B4-BE49-F238E27FC236}">
                <a16:creationId xmlns:a16="http://schemas.microsoft.com/office/drawing/2014/main" id="{705DD938-DFE4-5EB3-7C00-3F255F141CFC}"/>
              </a:ext>
            </a:extLst>
          </p:cNvPr>
          <p:cNvSpPr txBox="1"/>
          <p:nvPr/>
        </p:nvSpPr>
        <p:spPr>
          <a:xfrm>
            <a:off x="2285769" y="1876161"/>
            <a:ext cx="7315431" cy="410433"/>
          </a:xfrm>
          <a:prstGeom prst="rect">
            <a:avLst/>
          </a:prstGeom>
        </p:spPr>
        <p:txBody>
          <a:bodyPr wrap="square" lIns="0" tIns="0" rIns="0" bIns="0" rtlCol="0" anchor="t">
            <a:spAutoFit/>
          </a:bodyPr>
          <a:lstStyle/>
          <a:p>
            <a:pPr marL="0" lvl="0" indent="0" algn="l">
              <a:lnSpc>
                <a:spcPts val="3036"/>
              </a:lnSpc>
            </a:pPr>
            <a:r>
              <a:rPr lang="en-US" sz="3600" spc="59" dirty="0">
                <a:solidFill>
                  <a:srgbClr val="373536"/>
                </a:solidFill>
                <a:ea typeface="Open Sauce"/>
                <a:cs typeface="Open Sauce"/>
                <a:sym typeface="Open Sauce"/>
              </a:rPr>
              <a:t>One Option for Surface Water</a:t>
            </a:r>
          </a:p>
        </p:txBody>
      </p:sp>
      <p:sp>
        <p:nvSpPr>
          <p:cNvPr id="15" name="Freeform 15">
            <a:extLst>
              <a:ext uri="{FF2B5EF4-FFF2-40B4-BE49-F238E27FC236}">
                <a16:creationId xmlns:a16="http://schemas.microsoft.com/office/drawing/2014/main" id="{370C5F4B-EDA6-E264-C624-E6E9381FCC0B}"/>
              </a:ext>
            </a:extLst>
          </p:cNvPr>
          <p:cNvSpPr/>
          <p:nvPr/>
        </p:nvSpPr>
        <p:spPr>
          <a:xfrm>
            <a:off x="14153689" y="8819577"/>
            <a:ext cx="3837055" cy="1247043"/>
          </a:xfrm>
          <a:custGeom>
            <a:avLst/>
            <a:gdLst/>
            <a:ahLst/>
            <a:cxnLst/>
            <a:rect l="l" t="t" r="r" b="b"/>
            <a:pathLst>
              <a:path w="3837055" h="1247043">
                <a:moveTo>
                  <a:pt x="0" y="0"/>
                </a:moveTo>
                <a:lnTo>
                  <a:pt x="3837055" y="0"/>
                </a:lnTo>
                <a:lnTo>
                  <a:pt x="3837055" y="1247043"/>
                </a:lnTo>
                <a:lnTo>
                  <a:pt x="0" y="1247043"/>
                </a:lnTo>
                <a:lnTo>
                  <a:pt x="0" y="0"/>
                </a:lnTo>
                <a:close/>
              </a:path>
            </a:pathLst>
          </a:custGeom>
          <a:blipFill>
            <a:blip r:embed="rId3"/>
            <a:stretch>
              <a:fillRect/>
            </a:stretch>
          </a:blipFill>
        </p:spPr>
        <p:txBody>
          <a:bodyPr/>
          <a:lstStyle/>
          <a:p>
            <a:endParaRPr lang="en-US"/>
          </a:p>
        </p:txBody>
      </p:sp>
      <p:grpSp>
        <p:nvGrpSpPr>
          <p:cNvPr id="16" name="Group 16">
            <a:extLst>
              <a:ext uri="{FF2B5EF4-FFF2-40B4-BE49-F238E27FC236}">
                <a16:creationId xmlns:a16="http://schemas.microsoft.com/office/drawing/2014/main" id="{F20D6E27-0A18-0DA4-EC04-4C542E465F4A}"/>
              </a:ext>
            </a:extLst>
          </p:cNvPr>
          <p:cNvGrpSpPr/>
          <p:nvPr/>
        </p:nvGrpSpPr>
        <p:grpSpPr>
          <a:xfrm>
            <a:off x="-2777871" y="-558218"/>
            <a:ext cx="4320921" cy="11299900"/>
            <a:chOff x="0" y="0"/>
            <a:chExt cx="5761227" cy="15066533"/>
          </a:xfrm>
        </p:grpSpPr>
        <p:grpSp>
          <p:nvGrpSpPr>
            <p:cNvPr id="17" name="Group 17">
              <a:extLst>
                <a:ext uri="{FF2B5EF4-FFF2-40B4-BE49-F238E27FC236}">
                  <a16:creationId xmlns:a16="http://schemas.microsoft.com/office/drawing/2014/main" id="{7A86B833-A246-C0B3-B3A8-4F872E8CA506}"/>
                </a:ext>
              </a:extLst>
            </p:cNvPr>
            <p:cNvGrpSpPr/>
            <p:nvPr/>
          </p:nvGrpSpPr>
          <p:grpSpPr>
            <a:xfrm>
              <a:off x="1646427" y="0"/>
              <a:ext cx="4114800" cy="15066533"/>
              <a:chOff x="0" y="0"/>
              <a:chExt cx="812800" cy="2976105"/>
            </a:xfrm>
          </p:grpSpPr>
          <p:sp>
            <p:nvSpPr>
              <p:cNvPr id="18" name="Freeform 18">
                <a:extLst>
                  <a:ext uri="{FF2B5EF4-FFF2-40B4-BE49-F238E27FC236}">
                    <a16:creationId xmlns:a16="http://schemas.microsoft.com/office/drawing/2014/main" id="{06BEB12D-41D7-0071-26A8-89E731CC54C1}"/>
                  </a:ext>
                </a:extLst>
              </p:cNvPr>
              <p:cNvSpPr/>
              <p:nvPr/>
            </p:nvSpPr>
            <p:spPr>
              <a:xfrm>
                <a:off x="0" y="0"/>
                <a:ext cx="812800" cy="2976105"/>
              </a:xfrm>
              <a:custGeom>
                <a:avLst/>
                <a:gdLst/>
                <a:ahLst/>
                <a:cxnLst/>
                <a:rect l="l" t="t" r="r" b="b"/>
                <a:pathLst>
                  <a:path w="812800" h="2976105">
                    <a:moveTo>
                      <a:pt x="0" y="0"/>
                    </a:moveTo>
                    <a:lnTo>
                      <a:pt x="812800" y="0"/>
                    </a:lnTo>
                    <a:lnTo>
                      <a:pt x="812800" y="2976105"/>
                    </a:lnTo>
                    <a:lnTo>
                      <a:pt x="0" y="2976105"/>
                    </a:lnTo>
                    <a:close/>
                  </a:path>
                </a:pathLst>
              </a:custGeom>
              <a:solidFill>
                <a:srgbClr val="879FBE"/>
              </a:solidFill>
            </p:spPr>
            <p:txBody>
              <a:bodyPr/>
              <a:lstStyle/>
              <a:p>
                <a:endParaRPr lang="en-US"/>
              </a:p>
            </p:txBody>
          </p:sp>
          <p:sp>
            <p:nvSpPr>
              <p:cNvPr id="19" name="TextBox 19">
                <a:extLst>
                  <a:ext uri="{FF2B5EF4-FFF2-40B4-BE49-F238E27FC236}">
                    <a16:creationId xmlns:a16="http://schemas.microsoft.com/office/drawing/2014/main" id="{07B35B83-13D6-B5EA-30A0-94F611C14D24}"/>
                  </a:ext>
                </a:extLst>
              </p:cNvPr>
              <p:cNvSpPr txBox="1"/>
              <p:nvPr/>
            </p:nvSpPr>
            <p:spPr>
              <a:xfrm>
                <a:off x="0" y="-19050"/>
                <a:ext cx="812800" cy="2995155"/>
              </a:xfrm>
              <a:prstGeom prst="rect">
                <a:avLst/>
              </a:prstGeom>
            </p:spPr>
            <p:txBody>
              <a:bodyPr lIns="50800" tIns="50800" rIns="50800" bIns="50800" rtlCol="0" anchor="ctr"/>
              <a:lstStyle/>
              <a:p>
                <a:pPr algn="ctr">
                  <a:lnSpc>
                    <a:spcPts val="2859"/>
                  </a:lnSpc>
                </a:pPr>
                <a:endParaRPr/>
              </a:p>
            </p:txBody>
          </p:sp>
        </p:grpSp>
        <p:grpSp>
          <p:nvGrpSpPr>
            <p:cNvPr id="20" name="Group 20">
              <a:extLst>
                <a:ext uri="{FF2B5EF4-FFF2-40B4-BE49-F238E27FC236}">
                  <a16:creationId xmlns:a16="http://schemas.microsoft.com/office/drawing/2014/main" id="{29E301DB-8D99-236B-3B9C-930FC5EA86D1}"/>
                </a:ext>
              </a:extLst>
            </p:cNvPr>
            <p:cNvGrpSpPr/>
            <p:nvPr/>
          </p:nvGrpSpPr>
          <p:grpSpPr>
            <a:xfrm>
              <a:off x="5340859" y="6295786"/>
              <a:ext cx="146982" cy="3758661"/>
              <a:chOff x="0" y="0"/>
              <a:chExt cx="26312" cy="672855"/>
            </a:xfrm>
          </p:grpSpPr>
          <p:sp>
            <p:nvSpPr>
              <p:cNvPr id="21" name="Freeform 21">
                <a:extLst>
                  <a:ext uri="{FF2B5EF4-FFF2-40B4-BE49-F238E27FC236}">
                    <a16:creationId xmlns:a16="http://schemas.microsoft.com/office/drawing/2014/main" id="{6A47A909-44BD-8B39-F97E-6EB63B0DB27B}"/>
                  </a:ext>
                </a:extLst>
              </p:cNvPr>
              <p:cNvSpPr/>
              <p:nvPr/>
            </p:nvSpPr>
            <p:spPr>
              <a:xfrm>
                <a:off x="0" y="0"/>
                <a:ext cx="26312" cy="672855"/>
              </a:xfrm>
              <a:custGeom>
                <a:avLst/>
                <a:gdLst/>
                <a:ahLst/>
                <a:cxnLst/>
                <a:rect l="l" t="t" r="r" b="b"/>
                <a:pathLst>
                  <a:path w="26312" h="672855">
                    <a:moveTo>
                      <a:pt x="0" y="0"/>
                    </a:moveTo>
                    <a:lnTo>
                      <a:pt x="26312" y="0"/>
                    </a:lnTo>
                    <a:lnTo>
                      <a:pt x="26312" y="672855"/>
                    </a:lnTo>
                    <a:lnTo>
                      <a:pt x="0" y="672855"/>
                    </a:lnTo>
                    <a:close/>
                  </a:path>
                </a:pathLst>
              </a:custGeom>
              <a:solidFill>
                <a:srgbClr val="3B418E"/>
              </a:solidFill>
            </p:spPr>
            <p:txBody>
              <a:bodyPr/>
              <a:lstStyle/>
              <a:p>
                <a:endParaRPr lang="en-US"/>
              </a:p>
            </p:txBody>
          </p:sp>
          <p:sp>
            <p:nvSpPr>
              <p:cNvPr id="22" name="TextBox 22">
                <a:extLst>
                  <a:ext uri="{FF2B5EF4-FFF2-40B4-BE49-F238E27FC236}">
                    <a16:creationId xmlns:a16="http://schemas.microsoft.com/office/drawing/2014/main" id="{E1613DE0-680A-44A8-5C30-E398B84114E2}"/>
                  </a:ext>
                </a:extLst>
              </p:cNvPr>
              <p:cNvSpPr txBox="1"/>
              <p:nvPr/>
            </p:nvSpPr>
            <p:spPr>
              <a:xfrm>
                <a:off x="0" y="-19050"/>
                <a:ext cx="26312" cy="691905"/>
              </a:xfrm>
              <a:prstGeom prst="rect">
                <a:avLst/>
              </a:prstGeom>
            </p:spPr>
            <p:txBody>
              <a:bodyPr lIns="50800" tIns="50800" rIns="50800" bIns="50800" rtlCol="0" anchor="ctr"/>
              <a:lstStyle/>
              <a:p>
                <a:pPr algn="ctr">
                  <a:lnSpc>
                    <a:spcPts val="2859"/>
                  </a:lnSpc>
                </a:pPr>
                <a:endParaRPr/>
              </a:p>
            </p:txBody>
          </p:sp>
        </p:grpSp>
        <p:sp>
          <p:nvSpPr>
            <p:cNvPr id="23" name="Freeform 23">
              <a:extLst>
                <a:ext uri="{FF2B5EF4-FFF2-40B4-BE49-F238E27FC236}">
                  <a16:creationId xmlns:a16="http://schemas.microsoft.com/office/drawing/2014/main" id="{6695D0AE-E761-CF97-FC5D-63B7726D459C}"/>
                </a:ext>
              </a:extLst>
            </p:cNvPr>
            <p:cNvSpPr/>
            <p:nvPr/>
          </p:nvSpPr>
          <p:spPr>
            <a:xfrm>
              <a:off x="0" y="468196"/>
              <a:ext cx="5075427" cy="2777643"/>
            </a:xfrm>
            <a:custGeom>
              <a:avLst/>
              <a:gdLst/>
              <a:ahLst/>
              <a:cxnLst/>
              <a:rect l="l" t="t" r="r" b="b"/>
              <a:pathLst>
                <a:path w="5075427" h="2777643">
                  <a:moveTo>
                    <a:pt x="0" y="0"/>
                  </a:moveTo>
                  <a:lnTo>
                    <a:pt x="5075427" y="0"/>
                  </a:lnTo>
                  <a:lnTo>
                    <a:pt x="5075427" y="2777643"/>
                  </a:lnTo>
                  <a:lnTo>
                    <a:pt x="0" y="277764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grpSp>
      <p:pic>
        <p:nvPicPr>
          <p:cNvPr id="27" name="Picture 26">
            <a:extLst>
              <a:ext uri="{FF2B5EF4-FFF2-40B4-BE49-F238E27FC236}">
                <a16:creationId xmlns:a16="http://schemas.microsoft.com/office/drawing/2014/main" id="{D5EFA3E4-F83C-0505-ED42-6025C9138F3C}"/>
              </a:ext>
            </a:extLst>
          </p:cNvPr>
          <p:cNvPicPr>
            <a:picLocks noChangeAspect="1"/>
          </p:cNvPicPr>
          <p:nvPr/>
        </p:nvPicPr>
        <p:blipFill>
          <a:blip r:embed="rId6"/>
          <a:stretch>
            <a:fillRect/>
          </a:stretch>
        </p:blipFill>
        <p:spPr>
          <a:xfrm>
            <a:off x="2300554" y="2273950"/>
            <a:ext cx="12420831" cy="6998208"/>
          </a:xfrm>
          <a:prstGeom prst="rect">
            <a:avLst/>
          </a:prstGeom>
        </p:spPr>
      </p:pic>
    </p:spTree>
    <p:extLst>
      <p:ext uri="{BB962C8B-B14F-4D97-AF65-F5344CB8AC3E}">
        <p14:creationId xmlns:p14="http://schemas.microsoft.com/office/powerpoint/2010/main" val="39434466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035581-8728-E5E8-BF80-9B8AE4A32446}"/>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FAD33115-A65E-C2B4-8D0D-42F89C56A13C}"/>
              </a:ext>
            </a:extLst>
          </p:cNvPr>
          <p:cNvSpPr/>
          <p:nvPr/>
        </p:nvSpPr>
        <p:spPr>
          <a:xfrm flipH="1" flipV="1">
            <a:off x="0" y="0"/>
            <a:ext cx="18288000" cy="10287000"/>
          </a:xfrm>
          <a:custGeom>
            <a:avLst/>
            <a:gdLst/>
            <a:ahLst/>
            <a:cxnLst/>
            <a:rect l="l" t="t" r="r" b="b"/>
            <a:pathLst>
              <a:path w="18288000" h="10287000">
                <a:moveTo>
                  <a:pt x="18288000" y="10287000"/>
                </a:moveTo>
                <a:lnTo>
                  <a:pt x="0" y="10287000"/>
                </a:lnTo>
                <a:lnTo>
                  <a:pt x="0" y="0"/>
                </a:lnTo>
                <a:lnTo>
                  <a:pt x="18288000" y="0"/>
                </a:lnTo>
                <a:lnTo>
                  <a:pt x="18288000" y="10287000"/>
                </a:lnTo>
                <a:close/>
              </a:path>
            </a:pathLst>
          </a:custGeom>
          <a:blipFill>
            <a:blip r:embed="rId2"/>
            <a:stretch>
              <a:fillRect t="-38888" b="-38888"/>
            </a:stretch>
          </a:blipFill>
        </p:spPr>
        <p:txBody>
          <a:bodyPr/>
          <a:lstStyle/>
          <a:p>
            <a:endParaRPr lang="en-US"/>
          </a:p>
        </p:txBody>
      </p:sp>
      <p:sp>
        <p:nvSpPr>
          <p:cNvPr id="7" name="TextBox 7">
            <a:extLst>
              <a:ext uri="{FF2B5EF4-FFF2-40B4-BE49-F238E27FC236}">
                <a16:creationId xmlns:a16="http://schemas.microsoft.com/office/drawing/2014/main" id="{88153FBF-021A-C10D-8BF8-ED7D8489903E}"/>
              </a:ext>
            </a:extLst>
          </p:cNvPr>
          <p:cNvSpPr txBox="1"/>
          <p:nvPr/>
        </p:nvSpPr>
        <p:spPr>
          <a:xfrm>
            <a:off x="2199606" y="906188"/>
            <a:ext cx="15791137" cy="889090"/>
          </a:xfrm>
          <a:prstGeom prst="rect">
            <a:avLst/>
          </a:prstGeom>
        </p:spPr>
        <p:txBody>
          <a:bodyPr wrap="square" lIns="0" tIns="0" rIns="0" bIns="0" rtlCol="0" anchor="t">
            <a:spAutoFit/>
          </a:bodyPr>
          <a:lstStyle/>
          <a:p>
            <a:pPr>
              <a:lnSpc>
                <a:spcPts val="7920"/>
              </a:lnSpc>
              <a:spcBef>
                <a:spcPct val="0"/>
              </a:spcBef>
            </a:pPr>
            <a:r>
              <a:rPr lang="en-US" sz="3600" spc="280" dirty="0">
                <a:solidFill>
                  <a:srgbClr val="000000"/>
                </a:solidFill>
                <a:latin typeface="Poppins"/>
                <a:ea typeface="Poppins"/>
                <a:cs typeface="Poppins"/>
                <a:sym typeface="Poppins"/>
              </a:rPr>
              <a:t>White Bear Lake Comprehensive Workgroup Members</a:t>
            </a:r>
          </a:p>
        </p:txBody>
      </p:sp>
      <p:grpSp>
        <p:nvGrpSpPr>
          <p:cNvPr id="8" name="Group 8">
            <a:extLst>
              <a:ext uri="{FF2B5EF4-FFF2-40B4-BE49-F238E27FC236}">
                <a16:creationId xmlns:a16="http://schemas.microsoft.com/office/drawing/2014/main" id="{3DF14D50-BE39-B2C9-A8FA-0B3F0424E535}"/>
              </a:ext>
            </a:extLst>
          </p:cNvPr>
          <p:cNvGrpSpPr/>
          <p:nvPr/>
        </p:nvGrpSpPr>
        <p:grpSpPr>
          <a:xfrm>
            <a:off x="-1543050" y="-558218"/>
            <a:ext cx="3086100" cy="11299900"/>
            <a:chOff x="0" y="0"/>
            <a:chExt cx="812800" cy="2976105"/>
          </a:xfrm>
        </p:grpSpPr>
        <p:sp>
          <p:nvSpPr>
            <p:cNvPr id="9" name="Freeform 9">
              <a:extLst>
                <a:ext uri="{FF2B5EF4-FFF2-40B4-BE49-F238E27FC236}">
                  <a16:creationId xmlns:a16="http://schemas.microsoft.com/office/drawing/2014/main" id="{75BFAB6E-4300-2FE0-C8B6-C12DA3320042}"/>
                </a:ext>
              </a:extLst>
            </p:cNvPr>
            <p:cNvSpPr/>
            <p:nvPr/>
          </p:nvSpPr>
          <p:spPr>
            <a:xfrm>
              <a:off x="0" y="0"/>
              <a:ext cx="812800" cy="2976105"/>
            </a:xfrm>
            <a:custGeom>
              <a:avLst/>
              <a:gdLst/>
              <a:ahLst/>
              <a:cxnLst/>
              <a:rect l="l" t="t" r="r" b="b"/>
              <a:pathLst>
                <a:path w="812800" h="2976105">
                  <a:moveTo>
                    <a:pt x="0" y="0"/>
                  </a:moveTo>
                  <a:lnTo>
                    <a:pt x="812800" y="0"/>
                  </a:lnTo>
                  <a:lnTo>
                    <a:pt x="812800" y="2976105"/>
                  </a:lnTo>
                  <a:lnTo>
                    <a:pt x="0" y="2976105"/>
                  </a:lnTo>
                  <a:close/>
                </a:path>
              </a:pathLst>
            </a:custGeom>
            <a:solidFill>
              <a:srgbClr val="879FBE"/>
            </a:solidFill>
          </p:spPr>
          <p:txBody>
            <a:bodyPr/>
            <a:lstStyle/>
            <a:p>
              <a:endParaRPr lang="en-US"/>
            </a:p>
          </p:txBody>
        </p:sp>
        <p:sp>
          <p:nvSpPr>
            <p:cNvPr id="10" name="TextBox 10">
              <a:extLst>
                <a:ext uri="{FF2B5EF4-FFF2-40B4-BE49-F238E27FC236}">
                  <a16:creationId xmlns:a16="http://schemas.microsoft.com/office/drawing/2014/main" id="{7D91B7DE-B6DB-6D7A-0ADE-6734BDD267B8}"/>
                </a:ext>
              </a:extLst>
            </p:cNvPr>
            <p:cNvSpPr txBox="1"/>
            <p:nvPr/>
          </p:nvSpPr>
          <p:spPr>
            <a:xfrm>
              <a:off x="0" y="-19050"/>
              <a:ext cx="812800" cy="2995155"/>
            </a:xfrm>
            <a:prstGeom prst="rect">
              <a:avLst/>
            </a:prstGeom>
          </p:spPr>
          <p:txBody>
            <a:bodyPr lIns="50800" tIns="50800" rIns="50800" bIns="50800" rtlCol="0" anchor="ctr"/>
            <a:lstStyle/>
            <a:p>
              <a:pPr algn="ctr">
                <a:lnSpc>
                  <a:spcPts val="2859"/>
                </a:lnSpc>
              </a:pPr>
              <a:endParaRPr/>
            </a:p>
          </p:txBody>
        </p:sp>
      </p:grpSp>
      <p:sp>
        <p:nvSpPr>
          <p:cNvPr id="15" name="Freeform 15">
            <a:extLst>
              <a:ext uri="{FF2B5EF4-FFF2-40B4-BE49-F238E27FC236}">
                <a16:creationId xmlns:a16="http://schemas.microsoft.com/office/drawing/2014/main" id="{A4524FD9-4F76-2A75-8931-6354DFCF69D7}"/>
              </a:ext>
            </a:extLst>
          </p:cNvPr>
          <p:cNvSpPr/>
          <p:nvPr/>
        </p:nvSpPr>
        <p:spPr>
          <a:xfrm>
            <a:off x="14153689" y="8819577"/>
            <a:ext cx="3837055" cy="1247043"/>
          </a:xfrm>
          <a:custGeom>
            <a:avLst/>
            <a:gdLst/>
            <a:ahLst/>
            <a:cxnLst/>
            <a:rect l="l" t="t" r="r" b="b"/>
            <a:pathLst>
              <a:path w="3837055" h="1247043">
                <a:moveTo>
                  <a:pt x="0" y="0"/>
                </a:moveTo>
                <a:lnTo>
                  <a:pt x="3837055" y="0"/>
                </a:lnTo>
                <a:lnTo>
                  <a:pt x="3837055" y="1247043"/>
                </a:lnTo>
                <a:lnTo>
                  <a:pt x="0" y="1247043"/>
                </a:lnTo>
                <a:lnTo>
                  <a:pt x="0" y="0"/>
                </a:lnTo>
                <a:close/>
              </a:path>
            </a:pathLst>
          </a:custGeom>
          <a:blipFill>
            <a:blip r:embed="rId3"/>
            <a:stretch>
              <a:fillRect/>
            </a:stretch>
          </a:blipFill>
        </p:spPr>
        <p:txBody>
          <a:bodyPr/>
          <a:lstStyle/>
          <a:p>
            <a:endParaRPr lang="en-US"/>
          </a:p>
        </p:txBody>
      </p:sp>
      <p:grpSp>
        <p:nvGrpSpPr>
          <p:cNvPr id="16" name="Group 16">
            <a:extLst>
              <a:ext uri="{FF2B5EF4-FFF2-40B4-BE49-F238E27FC236}">
                <a16:creationId xmlns:a16="http://schemas.microsoft.com/office/drawing/2014/main" id="{618373A8-EE5A-A4D6-5F64-AA83937A621A}"/>
              </a:ext>
            </a:extLst>
          </p:cNvPr>
          <p:cNvGrpSpPr/>
          <p:nvPr/>
        </p:nvGrpSpPr>
        <p:grpSpPr>
          <a:xfrm>
            <a:off x="-2777871" y="-558218"/>
            <a:ext cx="4320921" cy="11299900"/>
            <a:chOff x="0" y="0"/>
            <a:chExt cx="5761227" cy="15066533"/>
          </a:xfrm>
        </p:grpSpPr>
        <p:grpSp>
          <p:nvGrpSpPr>
            <p:cNvPr id="17" name="Group 17">
              <a:extLst>
                <a:ext uri="{FF2B5EF4-FFF2-40B4-BE49-F238E27FC236}">
                  <a16:creationId xmlns:a16="http://schemas.microsoft.com/office/drawing/2014/main" id="{A67AA00E-4BB3-BA5D-032E-74123A8E7C8A}"/>
                </a:ext>
              </a:extLst>
            </p:cNvPr>
            <p:cNvGrpSpPr/>
            <p:nvPr/>
          </p:nvGrpSpPr>
          <p:grpSpPr>
            <a:xfrm>
              <a:off x="1646427" y="0"/>
              <a:ext cx="4114800" cy="15066533"/>
              <a:chOff x="0" y="0"/>
              <a:chExt cx="812800" cy="2976105"/>
            </a:xfrm>
          </p:grpSpPr>
          <p:sp>
            <p:nvSpPr>
              <p:cNvPr id="18" name="Freeform 18">
                <a:extLst>
                  <a:ext uri="{FF2B5EF4-FFF2-40B4-BE49-F238E27FC236}">
                    <a16:creationId xmlns:a16="http://schemas.microsoft.com/office/drawing/2014/main" id="{A953EE03-A9A8-AEC9-B4FF-83936893E1B0}"/>
                  </a:ext>
                </a:extLst>
              </p:cNvPr>
              <p:cNvSpPr/>
              <p:nvPr/>
            </p:nvSpPr>
            <p:spPr>
              <a:xfrm>
                <a:off x="0" y="0"/>
                <a:ext cx="812800" cy="2976105"/>
              </a:xfrm>
              <a:custGeom>
                <a:avLst/>
                <a:gdLst/>
                <a:ahLst/>
                <a:cxnLst/>
                <a:rect l="l" t="t" r="r" b="b"/>
                <a:pathLst>
                  <a:path w="812800" h="2976105">
                    <a:moveTo>
                      <a:pt x="0" y="0"/>
                    </a:moveTo>
                    <a:lnTo>
                      <a:pt x="812800" y="0"/>
                    </a:lnTo>
                    <a:lnTo>
                      <a:pt x="812800" y="2976105"/>
                    </a:lnTo>
                    <a:lnTo>
                      <a:pt x="0" y="2976105"/>
                    </a:lnTo>
                    <a:close/>
                  </a:path>
                </a:pathLst>
              </a:custGeom>
              <a:solidFill>
                <a:srgbClr val="879FBE"/>
              </a:solidFill>
            </p:spPr>
            <p:txBody>
              <a:bodyPr/>
              <a:lstStyle/>
              <a:p>
                <a:endParaRPr lang="en-US"/>
              </a:p>
            </p:txBody>
          </p:sp>
          <p:sp>
            <p:nvSpPr>
              <p:cNvPr id="19" name="TextBox 19">
                <a:extLst>
                  <a:ext uri="{FF2B5EF4-FFF2-40B4-BE49-F238E27FC236}">
                    <a16:creationId xmlns:a16="http://schemas.microsoft.com/office/drawing/2014/main" id="{3117D7B2-EB22-D2D4-F7AF-15F7CBA7E9F0}"/>
                  </a:ext>
                </a:extLst>
              </p:cNvPr>
              <p:cNvSpPr txBox="1"/>
              <p:nvPr/>
            </p:nvSpPr>
            <p:spPr>
              <a:xfrm>
                <a:off x="0" y="-19050"/>
                <a:ext cx="812800" cy="2995155"/>
              </a:xfrm>
              <a:prstGeom prst="rect">
                <a:avLst/>
              </a:prstGeom>
            </p:spPr>
            <p:txBody>
              <a:bodyPr lIns="50800" tIns="50800" rIns="50800" bIns="50800" rtlCol="0" anchor="ctr"/>
              <a:lstStyle/>
              <a:p>
                <a:pPr algn="ctr">
                  <a:lnSpc>
                    <a:spcPts val="2859"/>
                  </a:lnSpc>
                </a:pPr>
                <a:endParaRPr/>
              </a:p>
            </p:txBody>
          </p:sp>
        </p:grpSp>
        <p:grpSp>
          <p:nvGrpSpPr>
            <p:cNvPr id="20" name="Group 20">
              <a:extLst>
                <a:ext uri="{FF2B5EF4-FFF2-40B4-BE49-F238E27FC236}">
                  <a16:creationId xmlns:a16="http://schemas.microsoft.com/office/drawing/2014/main" id="{1479868B-6F9D-B2BE-1BE9-A59321C35562}"/>
                </a:ext>
              </a:extLst>
            </p:cNvPr>
            <p:cNvGrpSpPr/>
            <p:nvPr/>
          </p:nvGrpSpPr>
          <p:grpSpPr>
            <a:xfrm>
              <a:off x="5340859" y="6295786"/>
              <a:ext cx="146982" cy="3758661"/>
              <a:chOff x="0" y="0"/>
              <a:chExt cx="26312" cy="672855"/>
            </a:xfrm>
          </p:grpSpPr>
          <p:sp>
            <p:nvSpPr>
              <p:cNvPr id="21" name="Freeform 21">
                <a:extLst>
                  <a:ext uri="{FF2B5EF4-FFF2-40B4-BE49-F238E27FC236}">
                    <a16:creationId xmlns:a16="http://schemas.microsoft.com/office/drawing/2014/main" id="{5874F9EF-68B5-CDC6-DBE2-ABAF3E8B82C3}"/>
                  </a:ext>
                </a:extLst>
              </p:cNvPr>
              <p:cNvSpPr/>
              <p:nvPr/>
            </p:nvSpPr>
            <p:spPr>
              <a:xfrm>
                <a:off x="0" y="0"/>
                <a:ext cx="26312" cy="672855"/>
              </a:xfrm>
              <a:custGeom>
                <a:avLst/>
                <a:gdLst/>
                <a:ahLst/>
                <a:cxnLst/>
                <a:rect l="l" t="t" r="r" b="b"/>
                <a:pathLst>
                  <a:path w="26312" h="672855">
                    <a:moveTo>
                      <a:pt x="0" y="0"/>
                    </a:moveTo>
                    <a:lnTo>
                      <a:pt x="26312" y="0"/>
                    </a:lnTo>
                    <a:lnTo>
                      <a:pt x="26312" y="672855"/>
                    </a:lnTo>
                    <a:lnTo>
                      <a:pt x="0" y="672855"/>
                    </a:lnTo>
                    <a:close/>
                  </a:path>
                </a:pathLst>
              </a:custGeom>
              <a:solidFill>
                <a:srgbClr val="3B418E"/>
              </a:solidFill>
            </p:spPr>
            <p:txBody>
              <a:bodyPr/>
              <a:lstStyle/>
              <a:p>
                <a:endParaRPr lang="en-US"/>
              </a:p>
            </p:txBody>
          </p:sp>
          <p:sp>
            <p:nvSpPr>
              <p:cNvPr id="22" name="TextBox 22">
                <a:extLst>
                  <a:ext uri="{FF2B5EF4-FFF2-40B4-BE49-F238E27FC236}">
                    <a16:creationId xmlns:a16="http://schemas.microsoft.com/office/drawing/2014/main" id="{76B1BA1F-AA15-ACAD-D0C5-DDA99B384AA8}"/>
                  </a:ext>
                </a:extLst>
              </p:cNvPr>
              <p:cNvSpPr txBox="1"/>
              <p:nvPr/>
            </p:nvSpPr>
            <p:spPr>
              <a:xfrm>
                <a:off x="0" y="-19050"/>
                <a:ext cx="26312" cy="691905"/>
              </a:xfrm>
              <a:prstGeom prst="rect">
                <a:avLst/>
              </a:prstGeom>
            </p:spPr>
            <p:txBody>
              <a:bodyPr lIns="50800" tIns="50800" rIns="50800" bIns="50800" rtlCol="0" anchor="ctr"/>
              <a:lstStyle/>
              <a:p>
                <a:pPr algn="ctr">
                  <a:lnSpc>
                    <a:spcPts val="2859"/>
                  </a:lnSpc>
                </a:pPr>
                <a:endParaRPr/>
              </a:p>
            </p:txBody>
          </p:sp>
        </p:grpSp>
        <p:sp>
          <p:nvSpPr>
            <p:cNvPr id="23" name="Freeform 23">
              <a:extLst>
                <a:ext uri="{FF2B5EF4-FFF2-40B4-BE49-F238E27FC236}">
                  <a16:creationId xmlns:a16="http://schemas.microsoft.com/office/drawing/2014/main" id="{CCAB301C-4B34-9126-1CBA-D84FBFA14B32}"/>
                </a:ext>
              </a:extLst>
            </p:cNvPr>
            <p:cNvSpPr/>
            <p:nvPr/>
          </p:nvSpPr>
          <p:spPr>
            <a:xfrm>
              <a:off x="0" y="468196"/>
              <a:ext cx="5075427" cy="2777643"/>
            </a:xfrm>
            <a:custGeom>
              <a:avLst/>
              <a:gdLst/>
              <a:ahLst/>
              <a:cxnLst/>
              <a:rect l="l" t="t" r="r" b="b"/>
              <a:pathLst>
                <a:path w="5075427" h="2777643">
                  <a:moveTo>
                    <a:pt x="0" y="0"/>
                  </a:moveTo>
                  <a:lnTo>
                    <a:pt x="5075427" y="0"/>
                  </a:lnTo>
                  <a:lnTo>
                    <a:pt x="5075427" y="2777643"/>
                  </a:lnTo>
                  <a:lnTo>
                    <a:pt x="0" y="277764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grpSp>
      <p:graphicFrame>
        <p:nvGraphicFramePr>
          <p:cNvPr id="3" name="Table 2">
            <a:extLst>
              <a:ext uri="{FF2B5EF4-FFF2-40B4-BE49-F238E27FC236}">
                <a16:creationId xmlns:a16="http://schemas.microsoft.com/office/drawing/2014/main" id="{4454A0F6-8E47-0A21-5BAB-82484615E7FA}"/>
              </a:ext>
            </a:extLst>
          </p:cNvPr>
          <p:cNvGraphicFramePr>
            <a:graphicFrameLocks noGrp="1"/>
          </p:cNvGraphicFramePr>
          <p:nvPr>
            <p:extLst>
              <p:ext uri="{D42A27DB-BD31-4B8C-83A1-F6EECF244321}">
                <p14:modId xmlns:p14="http://schemas.microsoft.com/office/powerpoint/2010/main" val="1019553724"/>
              </p:ext>
            </p:extLst>
          </p:nvPr>
        </p:nvGraphicFramePr>
        <p:xfrm>
          <a:off x="2199606" y="2113977"/>
          <a:ext cx="13106400" cy="6705600"/>
        </p:xfrm>
        <a:graphic>
          <a:graphicData uri="http://schemas.openxmlformats.org/drawingml/2006/table">
            <a:tbl>
              <a:tblPr firstRow="1" bandRow="1">
                <a:tableStyleId>{5C22544A-7EE6-4342-B048-85BDC9FD1C3A}</a:tableStyleId>
              </a:tblPr>
              <a:tblGrid>
                <a:gridCol w="6553200">
                  <a:extLst>
                    <a:ext uri="{9D8B030D-6E8A-4147-A177-3AD203B41FA5}">
                      <a16:colId xmlns:a16="http://schemas.microsoft.com/office/drawing/2014/main" val="2592052474"/>
                    </a:ext>
                  </a:extLst>
                </a:gridCol>
                <a:gridCol w="6553200">
                  <a:extLst>
                    <a:ext uri="{9D8B030D-6E8A-4147-A177-3AD203B41FA5}">
                      <a16:colId xmlns:a16="http://schemas.microsoft.com/office/drawing/2014/main" val="2340685335"/>
                    </a:ext>
                  </a:extLst>
                </a:gridCol>
              </a:tblGrid>
              <a:tr h="6679144">
                <a:tc>
                  <a:txBody>
                    <a:bodyPr/>
                    <a:lstStyle/>
                    <a:p>
                      <a:pPr fontAlgn="base"/>
                      <a:r>
                        <a:rPr lang="en-US" sz="3200" b="0" i="0" kern="1200" dirty="0">
                          <a:solidFill>
                            <a:schemeClr val="lt1"/>
                          </a:solidFill>
                          <a:effectLst/>
                          <a:latin typeface="+mn-lt"/>
                          <a:ea typeface="+mn-ea"/>
                          <a:cs typeface="+mn-cs"/>
                        </a:rPr>
                        <a:t>Bryan Bear, City of Hugo</a:t>
                      </a:r>
                    </a:p>
                    <a:p>
                      <a:pPr fontAlgn="base"/>
                      <a:r>
                        <a:rPr lang="en-US" sz="3200" b="0" i="0" kern="1200" dirty="0">
                          <a:solidFill>
                            <a:schemeClr val="lt1"/>
                          </a:solidFill>
                          <a:effectLst/>
                          <a:latin typeface="+mn-lt"/>
                          <a:ea typeface="+mn-ea"/>
                          <a:cs typeface="+mn-cs"/>
                        </a:rPr>
                        <a:t>Clark Schroeder, City of Lake Elmo</a:t>
                      </a:r>
                    </a:p>
                    <a:p>
                      <a:pPr fontAlgn="base"/>
                      <a:r>
                        <a:rPr lang="en-US" sz="3200" b="0" i="0" kern="1200" dirty="0">
                          <a:solidFill>
                            <a:schemeClr val="lt1"/>
                          </a:solidFill>
                          <a:effectLst/>
                          <a:latin typeface="+mn-lt"/>
                          <a:ea typeface="+mn-ea"/>
                          <a:cs typeface="+mn-cs"/>
                        </a:rPr>
                        <a:t>Michael Grochala, City of Lino Lakes</a:t>
                      </a:r>
                    </a:p>
                    <a:p>
                      <a:pPr fontAlgn="base"/>
                      <a:r>
                        <a:rPr lang="en-US" sz="3200" b="0" i="0" kern="1200" dirty="0">
                          <a:solidFill>
                            <a:schemeClr val="lt1"/>
                          </a:solidFill>
                          <a:effectLst/>
                          <a:latin typeface="+mn-lt"/>
                          <a:ea typeface="+mn-ea"/>
                          <a:cs typeface="+mn-cs"/>
                        </a:rPr>
                        <a:t>Bob Goebel, City of Mahtomedi</a:t>
                      </a:r>
                    </a:p>
                    <a:p>
                      <a:pPr fontAlgn="base"/>
                      <a:r>
                        <a:rPr lang="en-US" sz="3200" b="0" i="0" kern="1200" dirty="0">
                          <a:solidFill>
                            <a:schemeClr val="lt1"/>
                          </a:solidFill>
                          <a:effectLst/>
                          <a:latin typeface="+mn-lt"/>
                          <a:ea typeface="+mn-ea"/>
                          <a:cs typeface="+mn-cs"/>
                        </a:rPr>
                        <a:t>Craig Schlichting, City of New Brighton</a:t>
                      </a:r>
                    </a:p>
                    <a:p>
                      <a:pPr fontAlgn="base"/>
                      <a:r>
                        <a:rPr lang="en-US" sz="3200" b="0" i="0" kern="1200" dirty="0">
                          <a:solidFill>
                            <a:schemeClr val="lt1"/>
                          </a:solidFill>
                          <a:effectLst/>
                          <a:latin typeface="+mn-lt"/>
                          <a:ea typeface="+mn-ea"/>
                          <a:cs typeface="+mn-cs"/>
                        </a:rPr>
                        <a:t>Kevin Kress, City of North Oaks</a:t>
                      </a:r>
                    </a:p>
                    <a:p>
                      <a:pPr fontAlgn="base"/>
                      <a:r>
                        <a:rPr lang="en-US" sz="3200" b="0" i="0" kern="1200" dirty="0">
                          <a:solidFill>
                            <a:schemeClr val="lt1"/>
                          </a:solidFill>
                          <a:effectLst/>
                          <a:latin typeface="+mn-lt"/>
                          <a:ea typeface="+mn-ea"/>
                          <a:cs typeface="+mn-cs"/>
                        </a:rPr>
                        <a:t>Morgan Dawley, City of North St. Paul</a:t>
                      </a:r>
                    </a:p>
                    <a:p>
                      <a:pPr fontAlgn="base"/>
                      <a:r>
                        <a:rPr lang="en-US" sz="3200" b="0" i="0" kern="1200" dirty="0">
                          <a:solidFill>
                            <a:schemeClr val="lt1"/>
                          </a:solidFill>
                          <a:effectLst/>
                          <a:latin typeface="+mn-lt"/>
                          <a:ea typeface="+mn-ea"/>
                          <a:cs typeface="+mn-cs"/>
                        </a:rPr>
                        <a:t>Chris Volkers, City of Oakdale</a:t>
                      </a:r>
                    </a:p>
                    <a:p>
                      <a:pPr fontAlgn="base"/>
                      <a:r>
                        <a:rPr lang="en-US" sz="3200" b="0" i="0" kern="1200" dirty="0">
                          <a:solidFill>
                            <a:schemeClr val="lt1"/>
                          </a:solidFill>
                          <a:effectLst/>
                          <a:latin typeface="+mn-lt"/>
                          <a:ea typeface="+mn-ea"/>
                          <a:cs typeface="+mn-cs"/>
                        </a:rPr>
                        <a:t>Tom Wesolowski, City of Shoreview</a:t>
                      </a:r>
                    </a:p>
                    <a:p>
                      <a:pPr fontAlgn="base"/>
                      <a:r>
                        <a:rPr lang="en-US" sz="3200" b="0" i="0" kern="1200" dirty="0">
                          <a:solidFill>
                            <a:schemeClr val="lt1"/>
                          </a:solidFill>
                          <a:effectLst/>
                          <a:latin typeface="+mn-lt"/>
                          <a:ea typeface="+mn-ea"/>
                          <a:cs typeface="+mn-cs"/>
                        </a:rPr>
                        <a:t>Shawn Sanders, City of Stillwater</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3200" b="0" i="0" kern="1200" dirty="0">
                          <a:solidFill>
                            <a:schemeClr val="lt1"/>
                          </a:solidFill>
                          <a:effectLst/>
                          <a:latin typeface="+mn-lt"/>
                          <a:ea typeface="+mn-ea"/>
                          <a:cs typeface="+mn-cs"/>
                        </a:rPr>
                        <a:t>Racquel Vaske, Saint Paul Regional Water Services</a:t>
                      </a:r>
                    </a:p>
                    <a:p>
                      <a:endParaRPr lang="en-US" dirty="0"/>
                    </a:p>
                  </a:txBody>
                  <a:tcPr/>
                </a:tc>
                <a:tc>
                  <a:txBody>
                    <a:bodyPr/>
                    <a:lstStyle/>
                    <a:p>
                      <a:pPr fontAlgn="base"/>
                      <a:r>
                        <a:rPr lang="en-US" sz="3200" b="0" i="0" kern="1200" dirty="0">
                          <a:solidFill>
                            <a:schemeClr val="lt1"/>
                          </a:solidFill>
                          <a:effectLst/>
                          <a:latin typeface="+mn-lt"/>
                          <a:ea typeface="+mn-ea"/>
                          <a:cs typeface="+mn-cs"/>
                        </a:rPr>
                        <a:t>Jim Hauth, City of Vadnais Heights</a:t>
                      </a:r>
                    </a:p>
                    <a:p>
                      <a:pPr fontAlgn="base"/>
                      <a:r>
                        <a:rPr lang="en-US" sz="3200" b="0" i="0" kern="1200" dirty="0">
                          <a:solidFill>
                            <a:schemeClr val="lt1"/>
                          </a:solidFill>
                          <a:effectLst/>
                          <a:latin typeface="+mn-lt"/>
                          <a:ea typeface="+mn-ea"/>
                          <a:cs typeface="+mn-cs"/>
                        </a:rPr>
                        <a:t>Paul Kauppi, City of White Bear Lake</a:t>
                      </a:r>
                    </a:p>
                    <a:p>
                      <a:pPr fontAlgn="base"/>
                      <a:r>
                        <a:rPr lang="en-US" sz="3200" b="0" i="0" kern="1200" dirty="0">
                          <a:solidFill>
                            <a:schemeClr val="lt1"/>
                          </a:solidFill>
                          <a:effectLst/>
                          <a:latin typeface="+mn-lt"/>
                          <a:ea typeface="+mn-ea"/>
                          <a:cs typeface="+mn-cs"/>
                        </a:rPr>
                        <a:t>Mary Van Milligen, City of Woodbury</a:t>
                      </a:r>
                    </a:p>
                    <a:p>
                      <a:pPr fontAlgn="base"/>
                      <a:r>
                        <a:rPr lang="en-US" sz="3200" b="0" i="0" kern="1200" dirty="0">
                          <a:solidFill>
                            <a:schemeClr val="lt1"/>
                          </a:solidFill>
                          <a:effectLst/>
                          <a:latin typeface="+mn-lt"/>
                          <a:ea typeface="+mn-ea"/>
                          <a:cs typeface="+mn-cs"/>
                        </a:rPr>
                        <a:t>Pat Christopherson, White Bear Township</a:t>
                      </a:r>
                    </a:p>
                    <a:p>
                      <a:pPr fontAlgn="base"/>
                      <a:r>
                        <a:rPr lang="en-US" sz="3200" b="0" i="0" kern="1200" dirty="0">
                          <a:solidFill>
                            <a:schemeClr val="lt1"/>
                          </a:solidFill>
                          <a:effectLst/>
                          <a:latin typeface="+mn-lt"/>
                          <a:ea typeface="+mn-ea"/>
                          <a:cs typeface="+mn-cs"/>
                        </a:rPr>
                        <a:t>David Weum, Department of Health</a:t>
                      </a:r>
                    </a:p>
                    <a:p>
                      <a:pPr fontAlgn="base"/>
                      <a:r>
                        <a:rPr lang="en-US" sz="3200" b="0" i="0" kern="1200" dirty="0">
                          <a:solidFill>
                            <a:schemeClr val="lt1"/>
                          </a:solidFill>
                          <a:effectLst/>
                          <a:latin typeface="+mn-lt"/>
                          <a:ea typeface="+mn-ea"/>
                          <a:cs typeface="+mn-cs"/>
                        </a:rPr>
                        <a:t>Jason Moeckel, Department of Natural Resources</a:t>
                      </a:r>
                    </a:p>
                    <a:p>
                      <a:pPr fontAlgn="base"/>
                      <a:r>
                        <a:rPr lang="en-US" sz="3200" b="0" i="0" kern="1200" dirty="0">
                          <a:solidFill>
                            <a:schemeClr val="lt1"/>
                          </a:solidFill>
                          <a:effectLst/>
                          <a:latin typeface="+mn-lt"/>
                          <a:ea typeface="+mn-ea"/>
                          <a:cs typeface="+mn-cs"/>
                        </a:rPr>
                        <a:t>vacant, Metropolitan Area Water Supply Advisory Committee (MAWSAC)</a:t>
                      </a:r>
                    </a:p>
                    <a:p>
                      <a:pPr fontAlgn="base"/>
                      <a:r>
                        <a:rPr lang="en-US" sz="3200" b="0" i="0" kern="1200" dirty="0">
                          <a:solidFill>
                            <a:schemeClr val="lt1"/>
                          </a:solidFill>
                          <a:effectLst/>
                          <a:latin typeface="+mn-lt"/>
                          <a:ea typeface="+mn-ea"/>
                          <a:cs typeface="+mn-cs"/>
                        </a:rPr>
                        <a:t>Liz Kaufenberg, Minnesota Pollution Control Agency</a:t>
                      </a:r>
                    </a:p>
                    <a:p>
                      <a:endParaRPr lang="en-US" dirty="0"/>
                    </a:p>
                  </a:txBody>
                  <a:tcPr/>
                </a:tc>
                <a:extLst>
                  <a:ext uri="{0D108BD9-81ED-4DB2-BD59-A6C34878D82A}">
                    <a16:rowId xmlns:a16="http://schemas.microsoft.com/office/drawing/2014/main" val="1213168995"/>
                  </a:ext>
                </a:extLst>
              </a:tr>
            </a:tbl>
          </a:graphicData>
        </a:graphic>
      </p:graphicFrame>
    </p:spTree>
    <p:extLst>
      <p:ext uri="{BB962C8B-B14F-4D97-AF65-F5344CB8AC3E}">
        <p14:creationId xmlns:p14="http://schemas.microsoft.com/office/powerpoint/2010/main" val="21862069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B3D876-F600-6E2F-95C2-A13FE1FEA629}"/>
            </a:ext>
          </a:extLst>
        </p:cNvPr>
        <p:cNvGrpSpPr/>
        <p:nvPr/>
      </p:nvGrpSpPr>
      <p:grpSpPr>
        <a:xfrm>
          <a:off x="0" y="0"/>
          <a:ext cx="0" cy="0"/>
          <a:chOff x="0" y="0"/>
          <a:chExt cx="0" cy="0"/>
        </a:xfrm>
      </p:grpSpPr>
      <p:grpSp>
        <p:nvGrpSpPr>
          <p:cNvPr id="8" name="Group 8">
            <a:extLst>
              <a:ext uri="{FF2B5EF4-FFF2-40B4-BE49-F238E27FC236}">
                <a16:creationId xmlns:a16="http://schemas.microsoft.com/office/drawing/2014/main" id="{63385D72-7708-227A-253B-B6F67667680B}"/>
              </a:ext>
            </a:extLst>
          </p:cNvPr>
          <p:cNvGrpSpPr/>
          <p:nvPr/>
        </p:nvGrpSpPr>
        <p:grpSpPr>
          <a:xfrm>
            <a:off x="-914400" y="1"/>
            <a:ext cx="2457450" cy="10287000"/>
            <a:chOff x="0" y="0"/>
            <a:chExt cx="812800" cy="2976105"/>
          </a:xfrm>
        </p:grpSpPr>
        <p:sp>
          <p:nvSpPr>
            <p:cNvPr id="9" name="Freeform 9">
              <a:extLst>
                <a:ext uri="{FF2B5EF4-FFF2-40B4-BE49-F238E27FC236}">
                  <a16:creationId xmlns:a16="http://schemas.microsoft.com/office/drawing/2014/main" id="{1115CC37-2954-3169-19EA-A0DB5211081D}"/>
                </a:ext>
              </a:extLst>
            </p:cNvPr>
            <p:cNvSpPr/>
            <p:nvPr/>
          </p:nvSpPr>
          <p:spPr>
            <a:xfrm>
              <a:off x="0" y="0"/>
              <a:ext cx="812800" cy="2976105"/>
            </a:xfrm>
            <a:custGeom>
              <a:avLst/>
              <a:gdLst/>
              <a:ahLst/>
              <a:cxnLst/>
              <a:rect l="l" t="t" r="r" b="b"/>
              <a:pathLst>
                <a:path w="812800" h="2976105">
                  <a:moveTo>
                    <a:pt x="0" y="0"/>
                  </a:moveTo>
                  <a:lnTo>
                    <a:pt x="812800" y="0"/>
                  </a:lnTo>
                  <a:lnTo>
                    <a:pt x="812800" y="2976105"/>
                  </a:lnTo>
                  <a:lnTo>
                    <a:pt x="0" y="2976105"/>
                  </a:lnTo>
                  <a:close/>
                </a:path>
              </a:pathLst>
            </a:custGeom>
            <a:solidFill>
              <a:srgbClr val="879FBE"/>
            </a:solidFill>
          </p:spPr>
          <p:txBody>
            <a:bodyPr/>
            <a:lstStyle/>
            <a:p>
              <a:endParaRPr lang="en-US"/>
            </a:p>
          </p:txBody>
        </p:sp>
        <p:sp>
          <p:nvSpPr>
            <p:cNvPr id="10" name="TextBox 10">
              <a:extLst>
                <a:ext uri="{FF2B5EF4-FFF2-40B4-BE49-F238E27FC236}">
                  <a16:creationId xmlns:a16="http://schemas.microsoft.com/office/drawing/2014/main" id="{3C4BC0A4-2419-D29A-7880-9C11802768B8}"/>
                </a:ext>
              </a:extLst>
            </p:cNvPr>
            <p:cNvSpPr txBox="1"/>
            <p:nvPr/>
          </p:nvSpPr>
          <p:spPr>
            <a:xfrm>
              <a:off x="0" y="-19050"/>
              <a:ext cx="812800" cy="2995155"/>
            </a:xfrm>
            <a:prstGeom prst="rect">
              <a:avLst/>
            </a:prstGeom>
          </p:spPr>
          <p:txBody>
            <a:bodyPr lIns="50800" tIns="50800" rIns="50800" bIns="50800" rtlCol="0" anchor="ctr"/>
            <a:lstStyle/>
            <a:p>
              <a:pPr algn="ctr">
                <a:lnSpc>
                  <a:spcPts val="2859"/>
                </a:lnSpc>
              </a:pPr>
              <a:endParaRPr/>
            </a:p>
          </p:txBody>
        </p:sp>
      </p:grpSp>
      <p:sp>
        <p:nvSpPr>
          <p:cNvPr id="12" name="TextBox 12">
            <a:extLst>
              <a:ext uri="{FF2B5EF4-FFF2-40B4-BE49-F238E27FC236}">
                <a16:creationId xmlns:a16="http://schemas.microsoft.com/office/drawing/2014/main" id="{537A6E41-2BC6-AC12-FD83-4DBAD6EF60CB}"/>
              </a:ext>
            </a:extLst>
          </p:cNvPr>
          <p:cNvSpPr txBox="1"/>
          <p:nvPr/>
        </p:nvSpPr>
        <p:spPr>
          <a:xfrm>
            <a:off x="2191306" y="601372"/>
            <a:ext cx="15097794" cy="889090"/>
          </a:xfrm>
          <a:prstGeom prst="rect">
            <a:avLst/>
          </a:prstGeom>
        </p:spPr>
        <p:txBody>
          <a:bodyPr wrap="square" lIns="0" tIns="0" rIns="0" bIns="0" rtlCol="0" anchor="t">
            <a:spAutoFit/>
          </a:bodyPr>
          <a:lstStyle/>
          <a:p>
            <a:pPr marL="0" lvl="0" indent="0" algn="l">
              <a:lnSpc>
                <a:spcPts val="7920"/>
              </a:lnSpc>
              <a:spcBef>
                <a:spcPct val="0"/>
              </a:spcBef>
            </a:pPr>
            <a:r>
              <a:rPr lang="en-US" sz="3600" spc="280" dirty="0">
                <a:solidFill>
                  <a:srgbClr val="000000"/>
                </a:solidFill>
                <a:latin typeface="Poppins"/>
                <a:ea typeface="Poppins"/>
                <a:cs typeface="Poppins"/>
                <a:sym typeface="Poppins"/>
              </a:rPr>
              <a:t>3M Priority One Workgroup</a:t>
            </a:r>
          </a:p>
        </p:txBody>
      </p:sp>
      <p:grpSp>
        <p:nvGrpSpPr>
          <p:cNvPr id="21" name="Group 21">
            <a:extLst>
              <a:ext uri="{FF2B5EF4-FFF2-40B4-BE49-F238E27FC236}">
                <a16:creationId xmlns:a16="http://schemas.microsoft.com/office/drawing/2014/main" id="{AD701583-09BD-154E-47E1-9BC6B7DBD03C}"/>
              </a:ext>
            </a:extLst>
          </p:cNvPr>
          <p:cNvGrpSpPr/>
          <p:nvPr/>
        </p:nvGrpSpPr>
        <p:grpSpPr>
          <a:xfrm>
            <a:off x="-567167" y="0"/>
            <a:ext cx="2252478" cy="10287000"/>
            <a:chOff x="0" y="0"/>
            <a:chExt cx="5761227" cy="15066533"/>
          </a:xfrm>
        </p:grpSpPr>
        <p:grpSp>
          <p:nvGrpSpPr>
            <p:cNvPr id="22" name="Group 22">
              <a:extLst>
                <a:ext uri="{FF2B5EF4-FFF2-40B4-BE49-F238E27FC236}">
                  <a16:creationId xmlns:a16="http://schemas.microsoft.com/office/drawing/2014/main" id="{BD320B64-088A-5BFB-A785-9F1B49D7D8AD}"/>
                </a:ext>
              </a:extLst>
            </p:cNvPr>
            <p:cNvGrpSpPr/>
            <p:nvPr/>
          </p:nvGrpSpPr>
          <p:grpSpPr>
            <a:xfrm>
              <a:off x="1646427" y="0"/>
              <a:ext cx="4114800" cy="15066533"/>
              <a:chOff x="0" y="0"/>
              <a:chExt cx="812800" cy="2976105"/>
            </a:xfrm>
          </p:grpSpPr>
          <p:sp>
            <p:nvSpPr>
              <p:cNvPr id="23" name="Freeform 23">
                <a:extLst>
                  <a:ext uri="{FF2B5EF4-FFF2-40B4-BE49-F238E27FC236}">
                    <a16:creationId xmlns:a16="http://schemas.microsoft.com/office/drawing/2014/main" id="{F9A0B6CF-2CFF-B8D2-7C17-3DF5D5C34D7C}"/>
                  </a:ext>
                </a:extLst>
              </p:cNvPr>
              <p:cNvSpPr/>
              <p:nvPr/>
            </p:nvSpPr>
            <p:spPr>
              <a:xfrm>
                <a:off x="0" y="0"/>
                <a:ext cx="812800" cy="2976105"/>
              </a:xfrm>
              <a:custGeom>
                <a:avLst/>
                <a:gdLst/>
                <a:ahLst/>
                <a:cxnLst/>
                <a:rect l="l" t="t" r="r" b="b"/>
                <a:pathLst>
                  <a:path w="812800" h="2976105">
                    <a:moveTo>
                      <a:pt x="0" y="0"/>
                    </a:moveTo>
                    <a:lnTo>
                      <a:pt x="812800" y="0"/>
                    </a:lnTo>
                    <a:lnTo>
                      <a:pt x="812800" y="2976105"/>
                    </a:lnTo>
                    <a:lnTo>
                      <a:pt x="0" y="2976105"/>
                    </a:lnTo>
                    <a:close/>
                  </a:path>
                </a:pathLst>
              </a:custGeom>
              <a:solidFill>
                <a:srgbClr val="879FBE"/>
              </a:solidFill>
            </p:spPr>
            <p:txBody>
              <a:bodyPr/>
              <a:lstStyle/>
              <a:p>
                <a:endParaRPr lang="en-US"/>
              </a:p>
            </p:txBody>
          </p:sp>
          <p:sp>
            <p:nvSpPr>
              <p:cNvPr id="24" name="TextBox 24">
                <a:extLst>
                  <a:ext uri="{FF2B5EF4-FFF2-40B4-BE49-F238E27FC236}">
                    <a16:creationId xmlns:a16="http://schemas.microsoft.com/office/drawing/2014/main" id="{BC707B0A-6F10-B658-E175-EBE22FBFE123}"/>
                  </a:ext>
                </a:extLst>
              </p:cNvPr>
              <p:cNvSpPr txBox="1"/>
              <p:nvPr/>
            </p:nvSpPr>
            <p:spPr>
              <a:xfrm>
                <a:off x="0" y="-19050"/>
                <a:ext cx="812800" cy="2995155"/>
              </a:xfrm>
              <a:prstGeom prst="rect">
                <a:avLst/>
              </a:prstGeom>
            </p:spPr>
            <p:txBody>
              <a:bodyPr lIns="50800" tIns="50800" rIns="50800" bIns="50800" rtlCol="0" anchor="ctr"/>
              <a:lstStyle/>
              <a:p>
                <a:pPr algn="ctr">
                  <a:lnSpc>
                    <a:spcPts val="2859"/>
                  </a:lnSpc>
                </a:pPr>
                <a:endParaRPr/>
              </a:p>
            </p:txBody>
          </p:sp>
        </p:grpSp>
        <p:grpSp>
          <p:nvGrpSpPr>
            <p:cNvPr id="25" name="Group 25">
              <a:extLst>
                <a:ext uri="{FF2B5EF4-FFF2-40B4-BE49-F238E27FC236}">
                  <a16:creationId xmlns:a16="http://schemas.microsoft.com/office/drawing/2014/main" id="{35FBDC2C-5FBD-9F9E-EC7D-4C742188CB63}"/>
                </a:ext>
              </a:extLst>
            </p:cNvPr>
            <p:cNvGrpSpPr/>
            <p:nvPr/>
          </p:nvGrpSpPr>
          <p:grpSpPr>
            <a:xfrm>
              <a:off x="5340859" y="6295786"/>
              <a:ext cx="146982" cy="3758661"/>
              <a:chOff x="0" y="0"/>
              <a:chExt cx="26312" cy="672855"/>
            </a:xfrm>
          </p:grpSpPr>
          <p:sp>
            <p:nvSpPr>
              <p:cNvPr id="26" name="Freeform 26">
                <a:extLst>
                  <a:ext uri="{FF2B5EF4-FFF2-40B4-BE49-F238E27FC236}">
                    <a16:creationId xmlns:a16="http://schemas.microsoft.com/office/drawing/2014/main" id="{CB5F9448-13C7-EEE6-4D31-27C0BF549DFE}"/>
                  </a:ext>
                </a:extLst>
              </p:cNvPr>
              <p:cNvSpPr/>
              <p:nvPr/>
            </p:nvSpPr>
            <p:spPr>
              <a:xfrm>
                <a:off x="0" y="0"/>
                <a:ext cx="26312" cy="672855"/>
              </a:xfrm>
              <a:custGeom>
                <a:avLst/>
                <a:gdLst/>
                <a:ahLst/>
                <a:cxnLst/>
                <a:rect l="l" t="t" r="r" b="b"/>
                <a:pathLst>
                  <a:path w="26312" h="672855">
                    <a:moveTo>
                      <a:pt x="0" y="0"/>
                    </a:moveTo>
                    <a:lnTo>
                      <a:pt x="26312" y="0"/>
                    </a:lnTo>
                    <a:lnTo>
                      <a:pt x="26312" y="672855"/>
                    </a:lnTo>
                    <a:lnTo>
                      <a:pt x="0" y="672855"/>
                    </a:lnTo>
                    <a:close/>
                  </a:path>
                </a:pathLst>
              </a:custGeom>
              <a:solidFill>
                <a:srgbClr val="3B418E"/>
              </a:solidFill>
            </p:spPr>
            <p:txBody>
              <a:bodyPr/>
              <a:lstStyle/>
              <a:p>
                <a:endParaRPr lang="en-US"/>
              </a:p>
            </p:txBody>
          </p:sp>
          <p:sp>
            <p:nvSpPr>
              <p:cNvPr id="27" name="TextBox 27">
                <a:extLst>
                  <a:ext uri="{FF2B5EF4-FFF2-40B4-BE49-F238E27FC236}">
                    <a16:creationId xmlns:a16="http://schemas.microsoft.com/office/drawing/2014/main" id="{A015B26B-11FD-37BD-C6F2-64E145D4BF1F}"/>
                  </a:ext>
                </a:extLst>
              </p:cNvPr>
              <p:cNvSpPr txBox="1"/>
              <p:nvPr/>
            </p:nvSpPr>
            <p:spPr>
              <a:xfrm>
                <a:off x="0" y="-19050"/>
                <a:ext cx="26312" cy="691905"/>
              </a:xfrm>
              <a:prstGeom prst="rect">
                <a:avLst/>
              </a:prstGeom>
            </p:spPr>
            <p:txBody>
              <a:bodyPr lIns="50800" tIns="50800" rIns="50800" bIns="50800" rtlCol="0" anchor="ctr"/>
              <a:lstStyle/>
              <a:p>
                <a:pPr algn="ctr">
                  <a:lnSpc>
                    <a:spcPts val="2859"/>
                  </a:lnSpc>
                </a:pPr>
                <a:endParaRPr/>
              </a:p>
            </p:txBody>
          </p:sp>
        </p:grpSp>
        <p:sp>
          <p:nvSpPr>
            <p:cNvPr id="28" name="Freeform 28">
              <a:extLst>
                <a:ext uri="{FF2B5EF4-FFF2-40B4-BE49-F238E27FC236}">
                  <a16:creationId xmlns:a16="http://schemas.microsoft.com/office/drawing/2014/main" id="{73B32800-463E-13AE-9FF2-6B0FDFB01AC6}"/>
                </a:ext>
              </a:extLst>
            </p:cNvPr>
            <p:cNvSpPr/>
            <p:nvPr/>
          </p:nvSpPr>
          <p:spPr>
            <a:xfrm>
              <a:off x="0" y="468196"/>
              <a:ext cx="5075427" cy="2777643"/>
            </a:xfrm>
            <a:custGeom>
              <a:avLst/>
              <a:gdLst/>
              <a:ahLst/>
              <a:cxnLst/>
              <a:rect l="l" t="t" r="r" b="b"/>
              <a:pathLst>
                <a:path w="5075427" h="2777643">
                  <a:moveTo>
                    <a:pt x="0" y="0"/>
                  </a:moveTo>
                  <a:lnTo>
                    <a:pt x="5075427" y="0"/>
                  </a:lnTo>
                  <a:lnTo>
                    <a:pt x="5075427" y="2777643"/>
                  </a:lnTo>
                  <a:lnTo>
                    <a:pt x="0" y="277764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grpSp>
      <p:sp>
        <p:nvSpPr>
          <p:cNvPr id="31" name="TextBox 30">
            <a:extLst>
              <a:ext uri="{FF2B5EF4-FFF2-40B4-BE49-F238E27FC236}">
                <a16:creationId xmlns:a16="http://schemas.microsoft.com/office/drawing/2014/main" id="{CF7F1828-A530-83FA-C287-5FA92B4C47DE}"/>
              </a:ext>
            </a:extLst>
          </p:cNvPr>
          <p:cNvSpPr txBox="1"/>
          <p:nvPr/>
        </p:nvSpPr>
        <p:spPr>
          <a:xfrm>
            <a:off x="2835433" y="4799683"/>
            <a:ext cx="7691643" cy="1200329"/>
          </a:xfrm>
          <a:prstGeom prst="rect">
            <a:avLst/>
          </a:prstGeom>
          <a:noFill/>
        </p:spPr>
        <p:txBody>
          <a:bodyPr wrap="square" rtlCol="0">
            <a:spAutoFit/>
          </a:bodyPr>
          <a:lstStyle/>
          <a:p>
            <a:r>
              <a:rPr lang="en-US" sz="3600" dirty="0"/>
              <a:t>All the past meetings and notes are </a:t>
            </a:r>
            <a:r>
              <a:rPr lang="en-US" sz="3600" dirty="0">
                <a:hlinkClick r:id="rId4"/>
              </a:rPr>
              <a:t>HERE</a:t>
            </a:r>
            <a:endParaRPr lang="en-US" sz="3600" dirty="0">
              <a:latin typeface="Open Sauce" panose="020B0604020202020204" charset="0"/>
            </a:endParaRPr>
          </a:p>
        </p:txBody>
      </p:sp>
      <p:sp>
        <p:nvSpPr>
          <p:cNvPr id="2" name="TextBox 1">
            <a:extLst>
              <a:ext uri="{FF2B5EF4-FFF2-40B4-BE49-F238E27FC236}">
                <a16:creationId xmlns:a16="http://schemas.microsoft.com/office/drawing/2014/main" id="{DBF5BBA7-9D11-6A15-DDC4-8C98FF30352A}"/>
              </a:ext>
            </a:extLst>
          </p:cNvPr>
          <p:cNvSpPr txBox="1"/>
          <p:nvPr/>
        </p:nvSpPr>
        <p:spPr>
          <a:xfrm>
            <a:off x="2186757" y="1701864"/>
            <a:ext cx="652743" cy="646331"/>
          </a:xfrm>
          <a:prstGeom prst="rect">
            <a:avLst/>
          </a:prstGeom>
          <a:noFill/>
        </p:spPr>
        <p:txBody>
          <a:bodyPr wrap="none" rtlCol="0">
            <a:spAutoFit/>
          </a:bodyPr>
          <a:lstStyle/>
          <a:p>
            <a:r>
              <a:rPr lang="en-US" sz="3600" b="1" dirty="0"/>
              <a:t>01</a:t>
            </a:r>
          </a:p>
        </p:txBody>
      </p:sp>
      <p:sp>
        <p:nvSpPr>
          <p:cNvPr id="3" name="TextBox 2">
            <a:extLst>
              <a:ext uri="{FF2B5EF4-FFF2-40B4-BE49-F238E27FC236}">
                <a16:creationId xmlns:a16="http://schemas.microsoft.com/office/drawing/2014/main" id="{F3476A39-C345-AEDD-A018-648B93380E5D}"/>
              </a:ext>
            </a:extLst>
          </p:cNvPr>
          <p:cNvSpPr txBox="1"/>
          <p:nvPr/>
        </p:nvSpPr>
        <p:spPr>
          <a:xfrm>
            <a:off x="2835690" y="1697941"/>
            <a:ext cx="6895777" cy="3029997"/>
          </a:xfrm>
          <a:prstGeom prst="rect">
            <a:avLst/>
          </a:prstGeom>
          <a:noFill/>
        </p:spPr>
        <p:txBody>
          <a:bodyPr wrap="square" rtlCol="0">
            <a:spAutoFit/>
          </a:bodyPr>
          <a:lstStyle/>
          <a:p>
            <a:pPr marL="0" marR="0">
              <a:lnSpc>
                <a:spcPct val="107000"/>
              </a:lnSpc>
              <a:spcAft>
                <a:spcPts val="800"/>
              </a:spcAft>
            </a:pPr>
            <a:r>
              <a:rPr lang="en-US" sz="3600" kern="100" dirty="0">
                <a:ea typeface="Aptos" panose="020B0004020202020204" pitchFamily="34" charset="0"/>
                <a:cs typeface="Times New Roman" panose="02020603050405020304" pitchFamily="18" charset="0"/>
              </a:rPr>
              <a:t>This fund is managed by a Trustee who reviews and approves projects according to their </a:t>
            </a:r>
            <a:r>
              <a:rPr lang="en-US" sz="3600" kern="100" dirty="0">
                <a:ea typeface="Aptos" panose="020B0004020202020204" pitchFamily="34" charset="0"/>
                <a:cs typeface="Times New Roman" panose="02020603050405020304" pitchFamily="18" charset="0"/>
                <a:hlinkClick r:id="rId5"/>
              </a:rPr>
              <a:t>charter.</a:t>
            </a:r>
            <a:r>
              <a:rPr lang="en-US" sz="3600" kern="100" dirty="0">
                <a:ea typeface="Aptos" panose="020B0004020202020204" pitchFamily="34" charset="0"/>
                <a:cs typeface="Times New Roman" panose="02020603050405020304" pitchFamily="18" charset="0"/>
              </a:rPr>
              <a:t> This document is from 2020, so some members’ names have changed. </a:t>
            </a:r>
            <a:endParaRPr lang="en-US" sz="3600" kern="100" dirty="0">
              <a:effectLst/>
              <a:ea typeface="Aptos" panose="020B0004020202020204" pitchFamily="34" charset="0"/>
              <a:cs typeface="Times New Roman" panose="02020603050405020304" pitchFamily="18" charset="0"/>
            </a:endParaRPr>
          </a:p>
        </p:txBody>
      </p:sp>
      <p:sp>
        <p:nvSpPr>
          <p:cNvPr id="5" name="TextBox 4">
            <a:extLst>
              <a:ext uri="{FF2B5EF4-FFF2-40B4-BE49-F238E27FC236}">
                <a16:creationId xmlns:a16="http://schemas.microsoft.com/office/drawing/2014/main" id="{556BAB50-2364-6504-123E-D3288283EC68}"/>
              </a:ext>
            </a:extLst>
          </p:cNvPr>
          <p:cNvSpPr txBox="1"/>
          <p:nvPr/>
        </p:nvSpPr>
        <p:spPr>
          <a:xfrm>
            <a:off x="2191306" y="4799683"/>
            <a:ext cx="764627" cy="646331"/>
          </a:xfrm>
          <a:prstGeom prst="rect">
            <a:avLst/>
          </a:prstGeom>
          <a:noFill/>
        </p:spPr>
        <p:txBody>
          <a:bodyPr wrap="square" rtlCol="0">
            <a:spAutoFit/>
          </a:bodyPr>
          <a:lstStyle/>
          <a:p>
            <a:r>
              <a:rPr lang="en-US" sz="3600" b="1" dirty="0"/>
              <a:t>02</a:t>
            </a:r>
          </a:p>
        </p:txBody>
      </p:sp>
      <p:sp>
        <p:nvSpPr>
          <p:cNvPr id="4" name="TextBox 3">
            <a:extLst>
              <a:ext uri="{FF2B5EF4-FFF2-40B4-BE49-F238E27FC236}">
                <a16:creationId xmlns:a16="http://schemas.microsoft.com/office/drawing/2014/main" id="{ECC50EDE-BF5F-E174-FDBB-C230C80161EF}"/>
              </a:ext>
            </a:extLst>
          </p:cNvPr>
          <p:cNvSpPr txBox="1"/>
          <p:nvPr/>
        </p:nvSpPr>
        <p:spPr>
          <a:xfrm>
            <a:off x="2981032" y="6197954"/>
            <a:ext cx="5774594" cy="646331"/>
          </a:xfrm>
          <a:prstGeom prst="rect">
            <a:avLst/>
          </a:prstGeom>
          <a:noFill/>
        </p:spPr>
        <p:txBody>
          <a:bodyPr wrap="none" rtlCol="0">
            <a:spAutoFit/>
          </a:bodyPr>
          <a:lstStyle/>
          <a:p>
            <a:r>
              <a:rPr lang="en-US" sz="3600" dirty="0"/>
              <a:t>Annual report for 2024 </a:t>
            </a:r>
            <a:r>
              <a:rPr lang="en-US" sz="3600" dirty="0">
                <a:hlinkClick r:id="rId6"/>
              </a:rPr>
              <a:t>HERE</a:t>
            </a:r>
            <a:r>
              <a:rPr lang="en-US" sz="3600" dirty="0"/>
              <a:t> </a:t>
            </a:r>
          </a:p>
        </p:txBody>
      </p:sp>
      <p:sp>
        <p:nvSpPr>
          <p:cNvPr id="7" name="TextBox 6">
            <a:extLst>
              <a:ext uri="{FF2B5EF4-FFF2-40B4-BE49-F238E27FC236}">
                <a16:creationId xmlns:a16="http://schemas.microsoft.com/office/drawing/2014/main" id="{C5625749-715C-C77A-95BB-3BD5E82846AF}"/>
              </a:ext>
            </a:extLst>
          </p:cNvPr>
          <p:cNvSpPr txBox="1"/>
          <p:nvPr/>
        </p:nvSpPr>
        <p:spPr>
          <a:xfrm>
            <a:off x="2182690" y="6197954"/>
            <a:ext cx="652743" cy="646331"/>
          </a:xfrm>
          <a:prstGeom prst="rect">
            <a:avLst/>
          </a:prstGeom>
          <a:noFill/>
        </p:spPr>
        <p:txBody>
          <a:bodyPr wrap="none" rtlCol="0">
            <a:spAutoFit/>
          </a:bodyPr>
          <a:lstStyle/>
          <a:p>
            <a:r>
              <a:rPr lang="en-US" sz="3600" b="1" dirty="0"/>
              <a:t>03</a:t>
            </a:r>
          </a:p>
        </p:txBody>
      </p:sp>
      <p:pic>
        <p:nvPicPr>
          <p:cNvPr id="14" name="Picture 13">
            <a:extLst>
              <a:ext uri="{FF2B5EF4-FFF2-40B4-BE49-F238E27FC236}">
                <a16:creationId xmlns:a16="http://schemas.microsoft.com/office/drawing/2014/main" id="{C20283FF-D549-2D16-CE00-831DA53A0669}"/>
              </a:ext>
            </a:extLst>
          </p:cNvPr>
          <p:cNvPicPr>
            <a:picLocks noChangeAspect="1"/>
          </p:cNvPicPr>
          <p:nvPr/>
        </p:nvPicPr>
        <p:blipFill>
          <a:blip r:embed="rId7"/>
          <a:stretch>
            <a:fillRect/>
          </a:stretch>
        </p:blipFill>
        <p:spPr>
          <a:xfrm>
            <a:off x="9989360" y="1786891"/>
            <a:ext cx="7315662" cy="6472471"/>
          </a:xfrm>
          <a:prstGeom prst="rect">
            <a:avLst/>
          </a:prstGeom>
        </p:spPr>
      </p:pic>
      <p:sp>
        <p:nvSpPr>
          <p:cNvPr id="15" name="TextBox 14">
            <a:extLst>
              <a:ext uri="{FF2B5EF4-FFF2-40B4-BE49-F238E27FC236}">
                <a16:creationId xmlns:a16="http://schemas.microsoft.com/office/drawing/2014/main" id="{B2CA726D-AA83-7B80-99B7-819807072D49}"/>
              </a:ext>
            </a:extLst>
          </p:cNvPr>
          <p:cNvSpPr txBox="1"/>
          <p:nvPr/>
        </p:nvSpPr>
        <p:spPr>
          <a:xfrm>
            <a:off x="2182691" y="6842841"/>
            <a:ext cx="652743" cy="646331"/>
          </a:xfrm>
          <a:prstGeom prst="rect">
            <a:avLst/>
          </a:prstGeom>
          <a:noFill/>
        </p:spPr>
        <p:txBody>
          <a:bodyPr wrap="none" rtlCol="0">
            <a:spAutoFit/>
          </a:bodyPr>
          <a:lstStyle/>
          <a:p>
            <a:r>
              <a:rPr lang="en-US" sz="3600" b="1" dirty="0"/>
              <a:t>04</a:t>
            </a:r>
          </a:p>
        </p:txBody>
      </p:sp>
      <p:sp>
        <p:nvSpPr>
          <p:cNvPr id="16" name="TextBox 15">
            <a:extLst>
              <a:ext uri="{FF2B5EF4-FFF2-40B4-BE49-F238E27FC236}">
                <a16:creationId xmlns:a16="http://schemas.microsoft.com/office/drawing/2014/main" id="{469FB525-B0F8-E622-7654-97A80F83C32B}"/>
              </a:ext>
            </a:extLst>
          </p:cNvPr>
          <p:cNvSpPr txBox="1"/>
          <p:nvPr/>
        </p:nvSpPr>
        <p:spPr>
          <a:xfrm>
            <a:off x="2981032" y="6817397"/>
            <a:ext cx="6719631" cy="2862322"/>
          </a:xfrm>
          <a:prstGeom prst="rect">
            <a:avLst/>
          </a:prstGeom>
          <a:noFill/>
        </p:spPr>
        <p:txBody>
          <a:bodyPr wrap="square" rtlCol="0">
            <a:spAutoFit/>
          </a:bodyPr>
          <a:lstStyle/>
          <a:p>
            <a:r>
              <a:rPr lang="en-US" sz="3600" dirty="0"/>
              <a:t>Approved projects are more expensive than the conceptual estimate, and hence they are anticipating the fund will run out by 2027.</a:t>
            </a:r>
          </a:p>
        </p:txBody>
      </p:sp>
      <p:sp>
        <p:nvSpPr>
          <p:cNvPr id="6" name="Freeform 15">
            <a:extLst>
              <a:ext uri="{FF2B5EF4-FFF2-40B4-BE49-F238E27FC236}">
                <a16:creationId xmlns:a16="http://schemas.microsoft.com/office/drawing/2014/main" id="{56671A9A-DCDD-4A83-C177-E16E824F2514}"/>
              </a:ext>
            </a:extLst>
          </p:cNvPr>
          <p:cNvSpPr/>
          <p:nvPr/>
        </p:nvSpPr>
        <p:spPr>
          <a:xfrm>
            <a:off x="14471727" y="8894483"/>
            <a:ext cx="3837055" cy="1247043"/>
          </a:xfrm>
          <a:custGeom>
            <a:avLst/>
            <a:gdLst/>
            <a:ahLst/>
            <a:cxnLst/>
            <a:rect l="l" t="t" r="r" b="b"/>
            <a:pathLst>
              <a:path w="3837055" h="1247043">
                <a:moveTo>
                  <a:pt x="0" y="0"/>
                </a:moveTo>
                <a:lnTo>
                  <a:pt x="3837055" y="0"/>
                </a:lnTo>
                <a:lnTo>
                  <a:pt x="3837055" y="1247043"/>
                </a:lnTo>
                <a:lnTo>
                  <a:pt x="0" y="1247043"/>
                </a:lnTo>
                <a:lnTo>
                  <a:pt x="0" y="0"/>
                </a:lnTo>
                <a:close/>
              </a:path>
            </a:pathLst>
          </a:custGeom>
          <a:blipFill>
            <a:blip r:embed="rId8"/>
            <a:stretch>
              <a:fillRect/>
            </a:stretch>
          </a:blipFill>
        </p:spPr>
        <p:txBody>
          <a:bodyPr/>
          <a:lstStyle/>
          <a:p>
            <a:endParaRPr lang="en-US"/>
          </a:p>
        </p:txBody>
      </p:sp>
    </p:spTree>
    <p:extLst>
      <p:ext uri="{BB962C8B-B14F-4D97-AF65-F5344CB8AC3E}">
        <p14:creationId xmlns:p14="http://schemas.microsoft.com/office/powerpoint/2010/main" val="15377203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B1B9B8-0241-6485-AB71-611457D0B787}"/>
            </a:ext>
          </a:extLst>
        </p:cNvPr>
        <p:cNvGrpSpPr/>
        <p:nvPr/>
      </p:nvGrpSpPr>
      <p:grpSpPr>
        <a:xfrm>
          <a:off x="0" y="0"/>
          <a:ext cx="0" cy="0"/>
          <a:chOff x="0" y="0"/>
          <a:chExt cx="0" cy="0"/>
        </a:xfrm>
      </p:grpSpPr>
      <p:grpSp>
        <p:nvGrpSpPr>
          <p:cNvPr id="8" name="Group 8">
            <a:extLst>
              <a:ext uri="{FF2B5EF4-FFF2-40B4-BE49-F238E27FC236}">
                <a16:creationId xmlns:a16="http://schemas.microsoft.com/office/drawing/2014/main" id="{39F961E7-72A0-1B89-23AA-F42B1D227B4E}"/>
              </a:ext>
            </a:extLst>
          </p:cNvPr>
          <p:cNvGrpSpPr/>
          <p:nvPr/>
        </p:nvGrpSpPr>
        <p:grpSpPr>
          <a:xfrm>
            <a:off x="-1543050" y="0"/>
            <a:ext cx="3084791" cy="10741682"/>
            <a:chOff x="0" y="0"/>
            <a:chExt cx="812800" cy="2976105"/>
          </a:xfrm>
        </p:grpSpPr>
        <p:sp>
          <p:nvSpPr>
            <p:cNvPr id="9" name="Freeform 9">
              <a:extLst>
                <a:ext uri="{FF2B5EF4-FFF2-40B4-BE49-F238E27FC236}">
                  <a16:creationId xmlns:a16="http://schemas.microsoft.com/office/drawing/2014/main" id="{FCF03FF9-49D7-BF27-7186-E35D53643641}"/>
                </a:ext>
              </a:extLst>
            </p:cNvPr>
            <p:cNvSpPr/>
            <p:nvPr/>
          </p:nvSpPr>
          <p:spPr>
            <a:xfrm>
              <a:off x="0" y="0"/>
              <a:ext cx="812800" cy="2976105"/>
            </a:xfrm>
            <a:custGeom>
              <a:avLst/>
              <a:gdLst/>
              <a:ahLst/>
              <a:cxnLst/>
              <a:rect l="l" t="t" r="r" b="b"/>
              <a:pathLst>
                <a:path w="812800" h="2976105">
                  <a:moveTo>
                    <a:pt x="0" y="0"/>
                  </a:moveTo>
                  <a:lnTo>
                    <a:pt x="812800" y="0"/>
                  </a:lnTo>
                  <a:lnTo>
                    <a:pt x="812800" y="2976105"/>
                  </a:lnTo>
                  <a:lnTo>
                    <a:pt x="0" y="2976105"/>
                  </a:lnTo>
                  <a:close/>
                </a:path>
              </a:pathLst>
            </a:custGeom>
            <a:solidFill>
              <a:srgbClr val="879FBE"/>
            </a:solidFill>
          </p:spPr>
          <p:txBody>
            <a:bodyPr/>
            <a:lstStyle/>
            <a:p>
              <a:endParaRPr lang="en-US"/>
            </a:p>
          </p:txBody>
        </p:sp>
        <p:sp>
          <p:nvSpPr>
            <p:cNvPr id="10" name="TextBox 10">
              <a:extLst>
                <a:ext uri="{FF2B5EF4-FFF2-40B4-BE49-F238E27FC236}">
                  <a16:creationId xmlns:a16="http://schemas.microsoft.com/office/drawing/2014/main" id="{D256D73E-5DBB-3B1F-9F21-BE4A9401724E}"/>
                </a:ext>
              </a:extLst>
            </p:cNvPr>
            <p:cNvSpPr txBox="1"/>
            <p:nvPr/>
          </p:nvSpPr>
          <p:spPr>
            <a:xfrm>
              <a:off x="0" y="-19050"/>
              <a:ext cx="812800" cy="2995155"/>
            </a:xfrm>
            <a:prstGeom prst="rect">
              <a:avLst/>
            </a:prstGeom>
          </p:spPr>
          <p:txBody>
            <a:bodyPr lIns="50800" tIns="50800" rIns="50800" bIns="50800" rtlCol="0" anchor="ctr"/>
            <a:lstStyle/>
            <a:p>
              <a:pPr algn="ctr">
                <a:lnSpc>
                  <a:spcPts val="2859"/>
                </a:lnSpc>
              </a:pPr>
              <a:endParaRPr/>
            </a:p>
          </p:txBody>
        </p:sp>
      </p:grpSp>
      <p:sp>
        <p:nvSpPr>
          <p:cNvPr id="12" name="TextBox 12">
            <a:extLst>
              <a:ext uri="{FF2B5EF4-FFF2-40B4-BE49-F238E27FC236}">
                <a16:creationId xmlns:a16="http://schemas.microsoft.com/office/drawing/2014/main" id="{780030E7-0CD1-2824-6FFC-50B1AEADA5C3}"/>
              </a:ext>
            </a:extLst>
          </p:cNvPr>
          <p:cNvSpPr txBox="1"/>
          <p:nvPr/>
        </p:nvSpPr>
        <p:spPr>
          <a:xfrm>
            <a:off x="2054954" y="583026"/>
            <a:ext cx="15097794" cy="889090"/>
          </a:xfrm>
          <a:prstGeom prst="rect">
            <a:avLst/>
          </a:prstGeom>
        </p:spPr>
        <p:txBody>
          <a:bodyPr wrap="square" lIns="0" tIns="0" rIns="0" bIns="0" rtlCol="0" anchor="t">
            <a:spAutoFit/>
          </a:bodyPr>
          <a:lstStyle/>
          <a:p>
            <a:pPr marL="0" lvl="0" indent="0" algn="l">
              <a:lnSpc>
                <a:spcPts val="7920"/>
              </a:lnSpc>
              <a:spcBef>
                <a:spcPct val="0"/>
              </a:spcBef>
            </a:pPr>
            <a:r>
              <a:rPr lang="en-US" sz="3600" spc="280" dirty="0">
                <a:solidFill>
                  <a:srgbClr val="000000"/>
                </a:solidFill>
                <a:latin typeface="Poppins"/>
                <a:ea typeface="Poppins"/>
                <a:cs typeface="Poppins"/>
                <a:sym typeface="Poppins"/>
              </a:rPr>
              <a:t>3M Priority One Workgroup</a:t>
            </a:r>
          </a:p>
        </p:txBody>
      </p:sp>
      <p:grpSp>
        <p:nvGrpSpPr>
          <p:cNvPr id="21" name="Group 21">
            <a:extLst>
              <a:ext uri="{FF2B5EF4-FFF2-40B4-BE49-F238E27FC236}">
                <a16:creationId xmlns:a16="http://schemas.microsoft.com/office/drawing/2014/main" id="{70A7A134-5C07-79B5-0D99-CB8B00BB0370}"/>
              </a:ext>
            </a:extLst>
          </p:cNvPr>
          <p:cNvGrpSpPr/>
          <p:nvPr/>
        </p:nvGrpSpPr>
        <p:grpSpPr>
          <a:xfrm>
            <a:off x="-2777871" y="0"/>
            <a:ext cx="4320921" cy="10741682"/>
            <a:chOff x="0" y="0"/>
            <a:chExt cx="5761227" cy="15066533"/>
          </a:xfrm>
        </p:grpSpPr>
        <p:grpSp>
          <p:nvGrpSpPr>
            <p:cNvPr id="22" name="Group 22">
              <a:extLst>
                <a:ext uri="{FF2B5EF4-FFF2-40B4-BE49-F238E27FC236}">
                  <a16:creationId xmlns:a16="http://schemas.microsoft.com/office/drawing/2014/main" id="{CADE9AAC-5EE2-5FB9-13BB-CB7AE58328CA}"/>
                </a:ext>
              </a:extLst>
            </p:cNvPr>
            <p:cNvGrpSpPr/>
            <p:nvPr/>
          </p:nvGrpSpPr>
          <p:grpSpPr>
            <a:xfrm>
              <a:off x="1646427" y="0"/>
              <a:ext cx="4114800" cy="15066533"/>
              <a:chOff x="0" y="0"/>
              <a:chExt cx="812800" cy="2976105"/>
            </a:xfrm>
          </p:grpSpPr>
          <p:sp>
            <p:nvSpPr>
              <p:cNvPr id="23" name="Freeform 23">
                <a:extLst>
                  <a:ext uri="{FF2B5EF4-FFF2-40B4-BE49-F238E27FC236}">
                    <a16:creationId xmlns:a16="http://schemas.microsoft.com/office/drawing/2014/main" id="{D86C589A-250A-8244-F9F9-130A487449DF}"/>
                  </a:ext>
                </a:extLst>
              </p:cNvPr>
              <p:cNvSpPr/>
              <p:nvPr/>
            </p:nvSpPr>
            <p:spPr>
              <a:xfrm>
                <a:off x="0" y="0"/>
                <a:ext cx="812800" cy="2976105"/>
              </a:xfrm>
              <a:custGeom>
                <a:avLst/>
                <a:gdLst/>
                <a:ahLst/>
                <a:cxnLst/>
                <a:rect l="l" t="t" r="r" b="b"/>
                <a:pathLst>
                  <a:path w="812800" h="2976105">
                    <a:moveTo>
                      <a:pt x="0" y="0"/>
                    </a:moveTo>
                    <a:lnTo>
                      <a:pt x="812800" y="0"/>
                    </a:lnTo>
                    <a:lnTo>
                      <a:pt x="812800" y="2976105"/>
                    </a:lnTo>
                    <a:lnTo>
                      <a:pt x="0" y="2976105"/>
                    </a:lnTo>
                    <a:close/>
                  </a:path>
                </a:pathLst>
              </a:custGeom>
              <a:solidFill>
                <a:srgbClr val="879FBE"/>
              </a:solidFill>
            </p:spPr>
            <p:txBody>
              <a:bodyPr/>
              <a:lstStyle/>
              <a:p>
                <a:endParaRPr lang="en-US"/>
              </a:p>
            </p:txBody>
          </p:sp>
          <p:sp>
            <p:nvSpPr>
              <p:cNvPr id="24" name="TextBox 24">
                <a:extLst>
                  <a:ext uri="{FF2B5EF4-FFF2-40B4-BE49-F238E27FC236}">
                    <a16:creationId xmlns:a16="http://schemas.microsoft.com/office/drawing/2014/main" id="{CBB87169-ADAC-282B-226B-38A6CDE8749A}"/>
                  </a:ext>
                </a:extLst>
              </p:cNvPr>
              <p:cNvSpPr txBox="1"/>
              <p:nvPr/>
            </p:nvSpPr>
            <p:spPr>
              <a:xfrm>
                <a:off x="0" y="-19050"/>
                <a:ext cx="812800" cy="2995155"/>
              </a:xfrm>
              <a:prstGeom prst="rect">
                <a:avLst/>
              </a:prstGeom>
            </p:spPr>
            <p:txBody>
              <a:bodyPr lIns="50800" tIns="50800" rIns="50800" bIns="50800" rtlCol="0" anchor="ctr"/>
              <a:lstStyle/>
              <a:p>
                <a:pPr algn="ctr">
                  <a:lnSpc>
                    <a:spcPts val="2859"/>
                  </a:lnSpc>
                </a:pPr>
                <a:endParaRPr/>
              </a:p>
            </p:txBody>
          </p:sp>
        </p:grpSp>
        <p:grpSp>
          <p:nvGrpSpPr>
            <p:cNvPr id="25" name="Group 25">
              <a:extLst>
                <a:ext uri="{FF2B5EF4-FFF2-40B4-BE49-F238E27FC236}">
                  <a16:creationId xmlns:a16="http://schemas.microsoft.com/office/drawing/2014/main" id="{D7F15940-58C1-E775-97A6-529666336600}"/>
                </a:ext>
              </a:extLst>
            </p:cNvPr>
            <p:cNvGrpSpPr/>
            <p:nvPr/>
          </p:nvGrpSpPr>
          <p:grpSpPr>
            <a:xfrm>
              <a:off x="5340859" y="6295786"/>
              <a:ext cx="146982" cy="3758661"/>
              <a:chOff x="0" y="0"/>
              <a:chExt cx="26312" cy="672855"/>
            </a:xfrm>
          </p:grpSpPr>
          <p:sp>
            <p:nvSpPr>
              <p:cNvPr id="26" name="Freeform 26">
                <a:extLst>
                  <a:ext uri="{FF2B5EF4-FFF2-40B4-BE49-F238E27FC236}">
                    <a16:creationId xmlns:a16="http://schemas.microsoft.com/office/drawing/2014/main" id="{4B25ABB1-A673-B86B-89C5-ED95BD6EE587}"/>
                  </a:ext>
                </a:extLst>
              </p:cNvPr>
              <p:cNvSpPr/>
              <p:nvPr/>
            </p:nvSpPr>
            <p:spPr>
              <a:xfrm>
                <a:off x="0" y="0"/>
                <a:ext cx="26312" cy="672855"/>
              </a:xfrm>
              <a:custGeom>
                <a:avLst/>
                <a:gdLst/>
                <a:ahLst/>
                <a:cxnLst/>
                <a:rect l="l" t="t" r="r" b="b"/>
                <a:pathLst>
                  <a:path w="26312" h="672855">
                    <a:moveTo>
                      <a:pt x="0" y="0"/>
                    </a:moveTo>
                    <a:lnTo>
                      <a:pt x="26312" y="0"/>
                    </a:lnTo>
                    <a:lnTo>
                      <a:pt x="26312" y="672855"/>
                    </a:lnTo>
                    <a:lnTo>
                      <a:pt x="0" y="672855"/>
                    </a:lnTo>
                    <a:close/>
                  </a:path>
                </a:pathLst>
              </a:custGeom>
              <a:solidFill>
                <a:srgbClr val="3B418E"/>
              </a:solidFill>
            </p:spPr>
            <p:txBody>
              <a:bodyPr/>
              <a:lstStyle/>
              <a:p>
                <a:endParaRPr lang="en-US"/>
              </a:p>
            </p:txBody>
          </p:sp>
          <p:sp>
            <p:nvSpPr>
              <p:cNvPr id="27" name="TextBox 27">
                <a:extLst>
                  <a:ext uri="{FF2B5EF4-FFF2-40B4-BE49-F238E27FC236}">
                    <a16:creationId xmlns:a16="http://schemas.microsoft.com/office/drawing/2014/main" id="{83BA70CD-59A8-70C8-9568-B24BA01493FB}"/>
                  </a:ext>
                </a:extLst>
              </p:cNvPr>
              <p:cNvSpPr txBox="1"/>
              <p:nvPr/>
            </p:nvSpPr>
            <p:spPr>
              <a:xfrm>
                <a:off x="0" y="-19050"/>
                <a:ext cx="26312" cy="691905"/>
              </a:xfrm>
              <a:prstGeom prst="rect">
                <a:avLst/>
              </a:prstGeom>
            </p:spPr>
            <p:txBody>
              <a:bodyPr lIns="50800" tIns="50800" rIns="50800" bIns="50800" rtlCol="0" anchor="ctr"/>
              <a:lstStyle/>
              <a:p>
                <a:pPr algn="ctr">
                  <a:lnSpc>
                    <a:spcPts val="2859"/>
                  </a:lnSpc>
                </a:pPr>
                <a:endParaRPr/>
              </a:p>
            </p:txBody>
          </p:sp>
        </p:grpSp>
        <p:sp>
          <p:nvSpPr>
            <p:cNvPr id="28" name="Freeform 28">
              <a:extLst>
                <a:ext uri="{FF2B5EF4-FFF2-40B4-BE49-F238E27FC236}">
                  <a16:creationId xmlns:a16="http://schemas.microsoft.com/office/drawing/2014/main" id="{A7AD631B-A130-A2C8-7716-B9283576E4D4}"/>
                </a:ext>
              </a:extLst>
            </p:cNvPr>
            <p:cNvSpPr/>
            <p:nvPr/>
          </p:nvSpPr>
          <p:spPr>
            <a:xfrm>
              <a:off x="0" y="468196"/>
              <a:ext cx="5075427" cy="2777643"/>
            </a:xfrm>
            <a:custGeom>
              <a:avLst/>
              <a:gdLst/>
              <a:ahLst/>
              <a:cxnLst/>
              <a:rect l="l" t="t" r="r" b="b"/>
              <a:pathLst>
                <a:path w="5075427" h="2777643">
                  <a:moveTo>
                    <a:pt x="0" y="0"/>
                  </a:moveTo>
                  <a:lnTo>
                    <a:pt x="5075427" y="0"/>
                  </a:lnTo>
                  <a:lnTo>
                    <a:pt x="5075427" y="2777643"/>
                  </a:lnTo>
                  <a:lnTo>
                    <a:pt x="0" y="277764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grpSp>
      <p:pic>
        <p:nvPicPr>
          <p:cNvPr id="1026" name="Picture 2" descr="Government 3M Work Group">
            <a:extLst>
              <a:ext uri="{FF2B5EF4-FFF2-40B4-BE49-F238E27FC236}">
                <a16:creationId xmlns:a16="http://schemas.microsoft.com/office/drawing/2014/main" id="{ADA445B1-291C-07A9-5AF0-22750D2A377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654766" y="1971333"/>
            <a:ext cx="7365894" cy="4517541"/>
          </a:xfrm>
          <a:prstGeom prst="rect">
            <a:avLst/>
          </a:prstGeom>
          <a:noFill/>
          <a:extLst>
            <a:ext uri="{909E8E84-426E-40DD-AFC4-6F175D3DCCD1}">
              <a14:hiddenFill xmlns:a14="http://schemas.microsoft.com/office/drawing/2010/main">
                <a:solidFill>
                  <a:srgbClr val="FFFFFF"/>
                </a:solidFill>
              </a14:hiddenFill>
            </a:ext>
          </a:extLst>
        </p:spPr>
      </p:pic>
      <p:sp>
        <p:nvSpPr>
          <p:cNvPr id="2" name="Freeform 15">
            <a:extLst>
              <a:ext uri="{FF2B5EF4-FFF2-40B4-BE49-F238E27FC236}">
                <a16:creationId xmlns:a16="http://schemas.microsoft.com/office/drawing/2014/main" id="{A1F426F1-F2C5-97D1-2777-B0391E4CC61A}"/>
              </a:ext>
            </a:extLst>
          </p:cNvPr>
          <p:cNvSpPr/>
          <p:nvPr/>
        </p:nvSpPr>
        <p:spPr>
          <a:xfrm>
            <a:off x="13944600" y="8619751"/>
            <a:ext cx="3829511" cy="1247043"/>
          </a:xfrm>
          <a:custGeom>
            <a:avLst/>
            <a:gdLst/>
            <a:ahLst/>
            <a:cxnLst/>
            <a:rect l="l" t="t" r="r" b="b"/>
            <a:pathLst>
              <a:path w="3837055" h="1247043">
                <a:moveTo>
                  <a:pt x="0" y="0"/>
                </a:moveTo>
                <a:lnTo>
                  <a:pt x="3837055" y="0"/>
                </a:lnTo>
                <a:lnTo>
                  <a:pt x="3837055" y="1247043"/>
                </a:lnTo>
                <a:lnTo>
                  <a:pt x="0" y="1247043"/>
                </a:lnTo>
                <a:lnTo>
                  <a:pt x="0" y="0"/>
                </a:lnTo>
                <a:close/>
              </a:path>
            </a:pathLst>
          </a:custGeom>
          <a:blipFill>
            <a:blip r:embed="rId5"/>
            <a:stretch>
              <a:fillRect/>
            </a:stretch>
          </a:blipFill>
        </p:spPr>
        <p:txBody>
          <a:bodyPr/>
          <a:lstStyle/>
          <a:p>
            <a:endParaRPr lang="en-US"/>
          </a:p>
        </p:txBody>
      </p:sp>
      <p:sp>
        <p:nvSpPr>
          <p:cNvPr id="6" name="TextBox 5">
            <a:extLst>
              <a:ext uri="{FF2B5EF4-FFF2-40B4-BE49-F238E27FC236}">
                <a16:creationId xmlns:a16="http://schemas.microsoft.com/office/drawing/2014/main" id="{38F44667-4FC3-719E-8145-EBB625AC174C}"/>
              </a:ext>
            </a:extLst>
          </p:cNvPr>
          <p:cNvSpPr txBox="1"/>
          <p:nvPr/>
        </p:nvSpPr>
        <p:spPr>
          <a:xfrm>
            <a:off x="2054954" y="1721725"/>
            <a:ext cx="7087908" cy="5016758"/>
          </a:xfrm>
          <a:prstGeom prst="rect">
            <a:avLst/>
          </a:prstGeom>
          <a:noFill/>
        </p:spPr>
        <p:txBody>
          <a:bodyPr wrap="square" rtlCol="0">
            <a:spAutoFit/>
          </a:bodyPr>
          <a:lstStyle/>
          <a:p>
            <a:r>
              <a:rPr lang="en-US" sz="3200" b="0" i="0" dirty="0">
                <a:solidFill>
                  <a:srgbClr val="333333"/>
                </a:solidFill>
                <a:effectLst/>
                <a:latin typeface="Source Sans Pro" panose="020B0503030403020204" pitchFamily="34" charset="0"/>
              </a:rPr>
              <a:t>This group is composed of one representative each from the MPCA, DNR, 3M, Washington County, and one representative from each of the following communities: Afton, Cottage Grove, </a:t>
            </a:r>
            <a:r>
              <a:rPr lang="en-US" sz="3200" b="0" i="0" dirty="0">
                <a:solidFill>
                  <a:srgbClr val="333333"/>
                </a:solidFill>
                <a:effectLst/>
                <a:highlight>
                  <a:srgbClr val="FFFF00"/>
                </a:highlight>
                <a:latin typeface="Source Sans Pro" panose="020B0503030403020204" pitchFamily="34" charset="0"/>
              </a:rPr>
              <a:t>Lake Elmo</a:t>
            </a:r>
            <a:r>
              <a:rPr lang="en-US" sz="3200" b="0" i="0" dirty="0">
                <a:solidFill>
                  <a:srgbClr val="333333"/>
                </a:solidFill>
                <a:effectLst/>
                <a:latin typeface="Source Sans Pro" panose="020B0503030403020204" pitchFamily="34" charset="0"/>
              </a:rPr>
              <a:t>, Lakeland, Lakeland Shores, Maplewood, Newport, Oakdale, St. Paul Park, Woodbury, the townships of Denmark, Grey Cloud Island, and West Lakeland, and the Prairie Island Indian </a:t>
            </a:r>
          </a:p>
        </p:txBody>
      </p:sp>
      <p:sp>
        <p:nvSpPr>
          <p:cNvPr id="7" name="TextBox 6">
            <a:extLst>
              <a:ext uri="{FF2B5EF4-FFF2-40B4-BE49-F238E27FC236}">
                <a16:creationId xmlns:a16="http://schemas.microsoft.com/office/drawing/2014/main" id="{01D51AA7-553C-5A8A-F726-D21A5E2558AD}"/>
              </a:ext>
            </a:extLst>
          </p:cNvPr>
          <p:cNvSpPr txBox="1"/>
          <p:nvPr/>
        </p:nvSpPr>
        <p:spPr>
          <a:xfrm>
            <a:off x="2056091" y="6738483"/>
            <a:ext cx="15287289" cy="1569660"/>
          </a:xfrm>
          <a:prstGeom prst="rect">
            <a:avLst/>
          </a:prstGeom>
          <a:noFill/>
        </p:spPr>
        <p:txBody>
          <a:bodyPr wrap="square" rtlCol="0">
            <a:spAutoFit/>
          </a:bodyPr>
          <a:lstStyle/>
          <a:p>
            <a:r>
              <a:rPr lang="en-US" sz="3200" b="0" i="0" dirty="0">
                <a:solidFill>
                  <a:srgbClr val="333333"/>
                </a:solidFill>
                <a:effectLst/>
                <a:latin typeface="Source Sans Pro" panose="020B0503030403020204" pitchFamily="34" charset="0"/>
              </a:rPr>
              <a:t>Community. One representative from the Citizen–Business Group will also be a liaison to this group. Each community, MPCA, DNR, and 3M can designate one alternate when their representative is unable to participate in a meeting.  </a:t>
            </a:r>
            <a:r>
              <a:rPr lang="en-US" sz="3200" b="0" i="0" dirty="0">
                <a:solidFill>
                  <a:srgbClr val="333333"/>
                </a:solidFill>
                <a:effectLst/>
                <a:latin typeface="Source Sans Pro" panose="020B0503030403020204" pitchFamily="34" charset="0"/>
                <a:hlinkClick r:id="rId6"/>
              </a:rPr>
              <a:t>MAP</a:t>
            </a:r>
            <a:r>
              <a:rPr lang="en-US" sz="3200" dirty="0">
                <a:solidFill>
                  <a:srgbClr val="333333"/>
                </a:solidFill>
                <a:latin typeface="Source Sans Pro" panose="020B0503030403020204" pitchFamily="34" charset="0"/>
              </a:rPr>
              <a:t>.</a:t>
            </a:r>
            <a:endParaRPr lang="en-US" sz="3200" dirty="0"/>
          </a:p>
        </p:txBody>
      </p:sp>
    </p:spTree>
    <p:extLst>
      <p:ext uri="{BB962C8B-B14F-4D97-AF65-F5344CB8AC3E}">
        <p14:creationId xmlns:p14="http://schemas.microsoft.com/office/powerpoint/2010/main" val="31858613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AD68D7-F9F3-A098-353B-7CAC845CEDAB}"/>
            </a:ext>
          </a:extLst>
        </p:cNvPr>
        <p:cNvGrpSpPr/>
        <p:nvPr/>
      </p:nvGrpSpPr>
      <p:grpSpPr>
        <a:xfrm>
          <a:off x="0" y="0"/>
          <a:ext cx="0" cy="0"/>
          <a:chOff x="0" y="0"/>
          <a:chExt cx="0" cy="0"/>
        </a:xfrm>
      </p:grpSpPr>
      <p:grpSp>
        <p:nvGrpSpPr>
          <p:cNvPr id="8" name="Group 8">
            <a:extLst>
              <a:ext uri="{FF2B5EF4-FFF2-40B4-BE49-F238E27FC236}">
                <a16:creationId xmlns:a16="http://schemas.microsoft.com/office/drawing/2014/main" id="{1FA33813-4572-7BB6-953D-01368F04C698}"/>
              </a:ext>
            </a:extLst>
          </p:cNvPr>
          <p:cNvGrpSpPr/>
          <p:nvPr/>
        </p:nvGrpSpPr>
        <p:grpSpPr>
          <a:xfrm>
            <a:off x="-1543050" y="0"/>
            <a:ext cx="3084791" cy="10741682"/>
            <a:chOff x="0" y="0"/>
            <a:chExt cx="812800" cy="2976105"/>
          </a:xfrm>
        </p:grpSpPr>
        <p:sp>
          <p:nvSpPr>
            <p:cNvPr id="9" name="Freeform 9">
              <a:extLst>
                <a:ext uri="{FF2B5EF4-FFF2-40B4-BE49-F238E27FC236}">
                  <a16:creationId xmlns:a16="http://schemas.microsoft.com/office/drawing/2014/main" id="{77F20705-E6B3-19DC-B360-F5789EC01686}"/>
                </a:ext>
              </a:extLst>
            </p:cNvPr>
            <p:cNvSpPr/>
            <p:nvPr/>
          </p:nvSpPr>
          <p:spPr>
            <a:xfrm>
              <a:off x="0" y="0"/>
              <a:ext cx="812800" cy="2976105"/>
            </a:xfrm>
            <a:custGeom>
              <a:avLst/>
              <a:gdLst/>
              <a:ahLst/>
              <a:cxnLst/>
              <a:rect l="l" t="t" r="r" b="b"/>
              <a:pathLst>
                <a:path w="812800" h="2976105">
                  <a:moveTo>
                    <a:pt x="0" y="0"/>
                  </a:moveTo>
                  <a:lnTo>
                    <a:pt x="812800" y="0"/>
                  </a:lnTo>
                  <a:lnTo>
                    <a:pt x="812800" y="2976105"/>
                  </a:lnTo>
                  <a:lnTo>
                    <a:pt x="0" y="2976105"/>
                  </a:lnTo>
                  <a:close/>
                </a:path>
              </a:pathLst>
            </a:custGeom>
            <a:solidFill>
              <a:srgbClr val="879FBE"/>
            </a:solidFill>
          </p:spPr>
          <p:txBody>
            <a:bodyPr/>
            <a:lstStyle/>
            <a:p>
              <a:endParaRPr lang="en-US"/>
            </a:p>
          </p:txBody>
        </p:sp>
        <p:sp>
          <p:nvSpPr>
            <p:cNvPr id="10" name="TextBox 10">
              <a:extLst>
                <a:ext uri="{FF2B5EF4-FFF2-40B4-BE49-F238E27FC236}">
                  <a16:creationId xmlns:a16="http://schemas.microsoft.com/office/drawing/2014/main" id="{88D8390A-253F-CDE7-D398-F1D5F0C83F2D}"/>
                </a:ext>
              </a:extLst>
            </p:cNvPr>
            <p:cNvSpPr txBox="1"/>
            <p:nvPr/>
          </p:nvSpPr>
          <p:spPr>
            <a:xfrm>
              <a:off x="0" y="-19050"/>
              <a:ext cx="812800" cy="2995155"/>
            </a:xfrm>
            <a:prstGeom prst="rect">
              <a:avLst/>
            </a:prstGeom>
          </p:spPr>
          <p:txBody>
            <a:bodyPr lIns="50800" tIns="50800" rIns="50800" bIns="50800" rtlCol="0" anchor="ctr"/>
            <a:lstStyle/>
            <a:p>
              <a:pPr algn="ctr">
                <a:lnSpc>
                  <a:spcPts val="2859"/>
                </a:lnSpc>
              </a:pPr>
              <a:endParaRPr/>
            </a:p>
          </p:txBody>
        </p:sp>
      </p:grpSp>
      <p:sp>
        <p:nvSpPr>
          <p:cNvPr id="12" name="TextBox 12">
            <a:extLst>
              <a:ext uri="{FF2B5EF4-FFF2-40B4-BE49-F238E27FC236}">
                <a16:creationId xmlns:a16="http://schemas.microsoft.com/office/drawing/2014/main" id="{1681B0A3-5741-D883-72E6-EAD4622DC140}"/>
              </a:ext>
            </a:extLst>
          </p:cNvPr>
          <p:cNvSpPr txBox="1"/>
          <p:nvPr/>
        </p:nvSpPr>
        <p:spPr>
          <a:xfrm>
            <a:off x="2040169" y="-36963"/>
            <a:ext cx="15097794" cy="889090"/>
          </a:xfrm>
          <a:prstGeom prst="rect">
            <a:avLst/>
          </a:prstGeom>
        </p:spPr>
        <p:txBody>
          <a:bodyPr wrap="square" lIns="0" tIns="0" rIns="0" bIns="0" rtlCol="0" anchor="t">
            <a:spAutoFit/>
          </a:bodyPr>
          <a:lstStyle/>
          <a:p>
            <a:pPr marL="0" lvl="0" indent="0" algn="l">
              <a:lnSpc>
                <a:spcPts val="7920"/>
              </a:lnSpc>
              <a:spcBef>
                <a:spcPct val="0"/>
              </a:spcBef>
            </a:pPr>
            <a:r>
              <a:rPr lang="en-US" sz="3600" spc="280" dirty="0">
                <a:solidFill>
                  <a:srgbClr val="000000"/>
                </a:solidFill>
                <a:latin typeface="Poppins"/>
                <a:ea typeface="Poppins"/>
                <a:cs typeface="Poppins"/>
                <a:sym typeface="Poppins"/>
              </a:rPr>
              <a:t>3M Priority One Workgroup Lake Elmo Projects</a:t>
            </a:r>
          </a:p>
        </p:txBody>
      </p:sp>
      <p:grpSp>
        <p:nvGrpSpPr>
          <p:cNvPr id="21" name="Group 21">
            <a:extLst>
              <a:ext uri="{FF2B5EF4-FFF2-40B4-BE49-F238E27FC236}">
                <a16:creationId xmlns:a16="http://schemas.microsoft.com/office/drawing/2014/main" id="{82E11CF4-C325-3714-6606-1F24720C03DB}"/>
              </a:ext>
            </a:extLst>
          </p:cNvPr>
          <p:cNvGrpSpPr/>
          <p:nvPr/>
        </p:nvGrpSpPr>
        <p:grpSpPr>
          <a:xfrm>
            <a:off x="-2777871" y="0"/>
            <a:ext cx="4320921" cy="10741682"/>
            <a:chOff x="0" y="0"/>
            <a:chExt cx="5761227" cy="15066533"/>
          </a:xfrm>
        </p:grpSpPr>
        <p:grpSp>
          <p:nvGrpSpPr>
            <p:cNvPr id="22" name="Group 22">
              <a:extLst>
                <a:ext uri="{FF2B5EF4-FFF2-40B4-BE49-F238E27FC236}">
                  <a16:creationId xmlns:a16="http://schemas.microsoft.com/office/drawing/2014/main" id="{DEB5F3A9-0971-59DF-775E-BC33E63A3510}"/>
                </a:ext>
              </a:extLst>
            </p:cNvPr>
            <p:cNvGrpSpPr/>
            <p:nvPr/>
          </p:nvGrpSpPr>
          <p:grpSpPr>
            <a:xfrm>
              <a:off x="1646427" y="0"/>
              <a:ext cx="4114800" cy="15066533"/>
              <a:chOff x="0" y="0"/>
              <a:chExt cx="812800" cy="2976105"/>
            </a:xfrm>
          </p:grpSpPr>
          <p:sp>
            <p:nvSpPr>
              <p:cNvPr id="23" name="Freeform 23">
                <a:extLst>
                  <a:ext uri="{FF2B5EF4-FFF2-40B4-BE49-F238E27FC236}">
                    <a16:creationId xmlns:a16="http://schemas.microsoft.com/office/drawing/2014/main" id="{4393DCDE-924F-996D-9CE6-24288B88B2C8}"/>
                  </a:ext>
                </a:extLst>
              </p:cNvPr>
              <p:cNvSpPr/>
              <p:nvPr/>
            </p:nvSpPr>
            <p:spPr>
              <a:xfrm>
                <a:off x="0" y="0"/>
                <a:ext cx="812800" cy="2976105"/>
              </a:xfrm>
              <a:custGeom>
                <a:avLst/>
                <a:gdLst/>
                <a:ahLst/>
                <a:cxnLst/>
                <a:rect l="l" t="t" r="r" b="b"/>
                <a:pathLst>
                  <a:path w="812800" h="2976105">
                    <a:moveTo>
                      <a:pt x="0" y="0"/>
                    </a:moveTo>
                    <a:lnTo>
                      <a:pt x="812800" y="0"/>
                    </a:lnTo>
                    <a:lnTo>
                      <a:pt x="812800" y="2976105"/>
                    </a:lnTo>
                    <a:lnTo>
                      <a:pt x="0" y="2976105"/>
                    </a:lnTo>
                    <a:close/>
                  </a:path>
                </a:pathLst>
              </a:custGeom>
              <a:solidFill>
                <a:srgbClr val="879FBE"/>
              </a:solidFill>
            </p:spPr>
            <p:txBody>
              <a:bodyPr/>
              <a:lstStyle/>
              <a:p>
                <a:endParaRPr lang="en-US"/>
              </a:p>
            </p:txBody>
          </p:sp>
          <p:sp>
            <p:nvSpPr>
              <p:cNvPr id="24" name="TextBox 24">
                <a:extLst>
                  <a:ext uri="{FF2B5EF4-FFF2-40B4-BE49-F238E27FC236}">
                    <a16:creationId xmlns:a16="http://schemas.microsoft.com/office/drawing/2014/main" id="{A39820A8-D6F8-2571-2304-4F2B7C72AA85}"/>
                  </a:ext>
                </a:extLst>
              </p:cNvPr>
              <p:cNvSpPr txBox="1"/>
              <p:nvPr/>
            </p:nvSpPr>
            <p:spPr>
              <a:xfrm>
                <a:off x="0" y="-19050"/>
                <a:ext cx="812800" cy="2995155"/>
              </a:xfrm>
              <a:prstGeom prst="rect">
                <a:avLst/>
              </a:prstGeom>
            </p:spPr>
            <p:txBody>
              <a:bodyPr lIns="50800" tIns="50800" rIns="50800" bIns="50800" rtlCol="0" anchor="ctr"/>
              <a:lstStyle/>
              <a:p>
                <a:pPr algn="ctr">
                  <a:lnSpc>
                    <a:spcPts val="2859"/>
                  </a:lnSpc>
                </a:pPr>
                <a:endParaRPr/>
              </a:p>
            </p:txBody>
          </p:sp>
        </p:grpSp>
        <p:grpSp>
          <p:nvGrpSpPr>
            <p:cNvPr id="25" name="Group 25">
              <a:extLst>
                <a:ext uri="{FF2B5EF4-FFF2-40B4-BE49-F238E27FC236}">
                  <a16:creationId xmlns:a16="http://schemas.microsoft.com/office/drawing/2014/main" id="{3D3E01FC-7869-17CD-6E3A-6F1232E18C6E}"/>
                </a:ext>
              </a:extLst>
            </p:cNvPr>
            <p:cNvGrpSpPr/>
            <p:nvPr/>
          </p:nvGrpSpPr>
          <p:grpSpPr>
            <a:xfrm>
              <a:off x="5340859" y="6295786"/>
              <a:ext cx="146982" cy="3758661"/>
              <a:chOff x="0" y="0"/>
              <a:chExt cx="26312" cy="672855"/>
            </a:xfrm>
          </p:grpSpPr>
          <p:sp>
            <p:nvSpPr>
              <p:cNvPr id="26" name="Freeform 26">
                <a:extLst>
                  <a:ext uri="{FF2B5EF4-FFF2-40B4-BE49-F238E27FC236}">
                    <a16:creationId xmlns:a16="http://schemas.microsoft.com/office/drawing/2014/main" id="{BA6D0C24-6C8F-D1AF-04FE-0638DC256647}"/>
                  </a:ext>
                </a:extLst>
              </p:cNvPr>
              <p:cNvSpPr/>
              <p:nvPr/>
            </p:nvSpPr>
            <p:spPr>
              <a:xfrm>
                <a:off x="0" y="0"/>
                <a:ext cx="26312" cy="672855"/>
              </a:xfrm>
              <a:custGeom>
                <a:avLst/>
                <a:gdLst/>
                <a:ahLst/>
                <a:cxnLst/>
                <a:rect l="l" t="t" r="r" b="b"/>
                <a:pathLst>
                  <a:path w="26312" h="672855">
                    <a:moveTo>
                      <a:pt x="0" y="0"/>
                    </a:moveTo>
                    <a:lnTo>
                      <a:pt x="26312" y="0"/>
                    </a:lnTo>
                    <a:lnTo>
                      <a:pt x="26312" y="672855"/>
                    </a:lnTo>
                    <a:lnTo>
                      <a:pt x="0" y="672855"/>
                    </a:lnTo>
                    <a:close/>
                  </a:path>
                </a:pathLst>
              </a:custGeom>
              <a:solidFill>
                <a:srgbClr val="3B418E"/>
              </a:solidFill>
            </p:spPr>
            <p:txBody>
              <a:bodyPr/>
              <a:lstStyle/>
              <a:p>
                <a:endParaRPr lang="en-US"/>
              </a:p>
            </p:txBody>
          </p:sp>
          <p:sp>
            <p:nvSpPr>
              <p:cNvPr id="27" name="TextBox 27">
                <a:extLst>
                  <a:ext uri="{FF2B5EF4-FFF2-40B4-BE49-F238E27FC236}">
                    <a16:creationId xmlns:a16="http://schemas.microsoft.com/office/drawing/2014/main" id="{D5D53A0A-56C8-DFEB-28C1-AF146B411FCB}"/>
                  </a:ext>
                </a:extLst>
              </p:cNvPr>
              <p:cNvSpPr txBox="1"/>
              <p:nvPr/>
            </p:nvSpPr>
            <p:spPr>
              <a:xfrm>
                <a:off x="0" y="-19050"/>
                <a:ext cx="26312" cy="691905"/>
              </a:xfrm>
              <a:prstGeom prst="rect">
                <a:avLst/>
              </a:prstGeom>
            </p:spPr>
            <p:txBody>
              <a:bodyPr lIns="50800" tIns="50800" rIns="50800" bIns="50800" rtlCol="0" anchor="ctr"/>
              <a:lstStyle/>
              <a:p>
                <a:pPr algn="ctr">
                  <a:lnSpc>
                    <a:spcPts val="2859"/>
                  </a:lnSpc>
                </a:pPr>
                <a:endParaRPr/>
              </a:p>
            </p:txBody>
          </p:sp>
        </p:grpSp>
        <p:sp>
          <p:nvSpPr>
            <p:cNvPr id="28" name="Freeform 28">
              <a:extLst>
                <a:ext uri="{FF2B5EF4-FFF2-40B4-BE49-F238E27FC236}">
                  <a16:creationId xmlns:a16="http://schemas.microsoft.com/office/drawing/2014/main" id="{687CC6A0-3495-487D-E3DE-201F3A85B081}"/>
                </a:ext>
              </a:extLst>
            </p:cNvPr>
            <p:cNvSpPr/>
            <p:nvPr/>
          </p:nvSpPr>
          <p:spPr>
            <a:xfrm>
              <a:off x="0" y="468196"/>
              <a:ext cx="5075427" cy="2777643"/>
            </a:xfrm>
            <a:custGeom>
              <a:avLst/>
              <a:gdLst/>
              <a:ahLst/>
              <a:cxnLst/>
              <a:rect l="l" t="t" r="r" b="b"/>
              <a:pathLst>
                <a:path w="5075427" h="2777643">
                  <a:moveTo>
                    <a:pt x="0" y="0"/>
                  </a:moveTo>
                  <a:lnTo>
                    <a:pt x="5075427" y="0"/>
                  </a:lnTo>
                  <a:lnTo>
                    <a:pt x="5075427" y="2777643"/>
                  </a:lnTo>
                  <a:lnTo>
                    <a:pt x="0" y="2777643"/>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grpSp>
      <p:sp>
        <p:nvSpPr>
          <p:cNvPr id="2" name="Freeform 15">
            <a:extLst>
              <a:ext uri="{FF2B5EF4-FFF2-40B4-BE49-F238E27FC236}">
                <a16:creationId xmlns:a16="http://schemas.microsoft.com/office/drawing/2014/main" id="{FA958F57-3BA8-A1C9-7655-57A0783492C8}"/>
              </a:ext>
            </a:extLst>
          </p:cNvPr>
          <p:cNvSpPr/>
          <p:nvPr/>
        </p:nvSpPr>
        <p:spPr>
          <a:xfrm>
            <a:off x="15773400" y="9258300"/>
            <a:ext cx="2000711" cy="608494"/>
          </a:xfrm>
          <a:custGeom>
            <a:avLst/>
            <a:gdLst/>
            <a:ahLst/>
            <a:cxnLst/>
            <a:rect l="l" t="t" r="r" b="b"/>
            <a:pathLst>
              <a:path w="3837055" h="1247043">
                <a:moveTo>
                  <a:pt x="0" y="0"/>
                </a:moveTo>
                <a:lnTo>
                  <a:pt x="3837055" y="0"/>
                </a:lnTo>
                <a:lnTo>
                  <a:pt x="3837055" y="1247043"/>
                </a:lnTo>
                <a:lnTo>
                  <a:pt x="0" y="1247043"/>
                </a:lnTo>
                <a:lnTo>
                  <a:pt x="0" y="0"/>
                </a:lnTo>
                <a:close/>
              </a:path>
            </a:pathLst>
          </a:custGeom>
          <a:blipFill>
            <a:blip r:embed="rId5"/>
            <a:stretch>
              <a:fillRect/>
            </a:stretch>
          </a:blipFill>
        </p:spPr>
        <p:txBody>
          <a:bodyPr/>
          <a:lstStyle/>
          <a:p>
            <a:endParaRPr lang="en-US"/>
          </a:p>
        </p:txBody>
      </p:sp>
      <p:sp>
        <p:nvSpPr>
          <p:cNvPr id="4" name="TextBox 3">
            <a:extLst>
              <a:ext uri="{FF2B5EF4-FFF2-40B4-BE49-F238E27FC236}">
                <a16:creationId xmlns:a16="http://schemas.microsoft.com/office/drawing/2014/main" id="{217F8885-035F-8134-6148-372CD6E34C05}"/>
              </a:ext>
            </a:extLst>
          </p:cNvPr>
          <p:cNvSpPr txBox="1"/>
          <p:nvPr/>
        </p:nvSpPr>
        <p:spPr>
          <a:xfrm>
            <a:off x="2040169" y="716387"/>
            <a:ext cx="15988695" cy="9115572"/>
          </a:xfrm>
          <a:prstGeom prst="rect">
            <a:avLst/>
          </a:prstGeom>
          <a:noFill/>
        </p:spPr>
        <p:txBody>
          <a:bodyPr wrap="square">
            <a:spAutoFit/>
          </a:bodyPr>
          <a:lstStyle/>
          <a:p>
            <a:pPr marL="0" marR="0">
              <a:lnSpc>
                <a:spcPct val="107000"/>
              </a:lnSpc>
              <a:spcAft>
                <a:spcPts val="800"/>
              </a:spcAft>
            </a:pPr>
            <a:r>
              <a:rPr lang="en-US" sz="3200" b="1" u="sng" kern="100" dirty="0">
                <a:effectLst/>
                <a:ea typeface="Calibri" panose="020F0502020204030204" pitchFamily="34" charset="0"/>
                <a:cs typeface="Times New Roman" panose="02020603050405020304" pitchFamily="18" charset="0"/>
              </a:rPr>
              <a:t>Well 2 PFAS Treatment Project</a:t>
            </a:r>
            <a:r>
              <a:rPr lang="en-US" sz="3200" kern="100" dirty="0">
                <a:effectLst/>
                <a:ea typeface="Calibri" panose="020F0502020204030204" pitchFamily="34" charset="0"/>
                <a:cs typeface="Times New Roman" panose="02020603050405020304" pitchFamily="18" charset="0"/>
              </a:rPr>
              <a:t>. </a:t>
            </a:r>
          </a:p>
          <a:p>
            <a:pPr marL="0" marR="0" algn="just">
              <a:lnSpc>
                <a:spcPct val="107000"/>
              </a:lnSpc>
              <a:spcAft>
                <a:spcPts val="800"/>
              </a:spcAft>
            </a:pPr>
            <a:r>
              <a:rPr lang="en-US" sz="3200" kern="100" dirty="0">
                <a:effectLst/>
                <a:ea typeface="Calibri" panose="020F0502020204030204" pitchFamily="34" charset="0"/>
                <a:cs typeface="Times New Roman" panose="02020603050405020304" pitchFamily="18" charset="0"/>
              </a:rPr>
              <a:t>Contract #1: Well 2 PFAS Removal Equipment. We have been informed that a delay in equipment delivery is anticipated and are working with the Contractor to mitigate impacts. </a:t>
            </a:r>
          </a:p>
          <a:p>
            <a:pPr marL="0" marR="0" algn="just">
              <a:lnSpc>
                <a:spcPct val="107000"/>
              </a:lnSpc>
              <a:spcAft>
                <a:spcPts val="800"/>
              </a:spcAft>
            </a:pPr>
            <a:r>
              <a:rPr lang="en-US" sz="3200" kern="100" dirty="0">
                <a:effectLst/>
                <a:ea typeface="Calibri" panose="020F0502020204030204" pitchFamily="34" charset="0"/>
                <a:cs typeface="Times New Roman" panose="02020603050405020304" pitchFamily="18" charset="0"/>
              </a:rPr>
              <a:t>Contract #2: Well 2 Generator Equipment. The generator delivery date has been moved up to May 13, 2025 (previously June 4)</a:t>
            </a:r>
            <a:r>
              <a:rPr lang="en-US" sz="3200" i="1" kern="100" dirty="0">
                <a:effectLst/>
                <a:ea typeface="Calibri" panose="020F0502020204030204" pitchFamily="34" charset="0"/>
                <a:cs typeface="Times New Roman" panose="02020603050405020304" pitchFamily="18" charset="0"/>
              </a:rPr>
              <a:t>. </a:t>
            </a:r>
            <a:r>
              <a:rPr lang="en-US" sz="3200" kern="100" dirty="0">
                <a:effectLst/>
                <a:ea typeface="Calibri" panose="020F0502020204030204" pitchFamily="34" charset="0"/>
                <a:cs typeface="Times New Roman" panose="02020603050405020304" pitchFamily="18" charset="0"/>
              </a:rPr>
              <a:t>Contract #3: Well 2 Water Treatment Plant General Construction Contract. Demolition work is substantially completed at Wellhouse No. 2 and the contractor is starting masonry, electrical and concrete work.</a:t>
            </a:r>
          </a:p>
          <a:p>
            <a:pPr marL="0" marR="0">
              <a:lnSpc>
                <a:spcPct val="107000"/>
              </a:lnSpc>
              <a:spcAft>
                <a:spcPts val="800"/>
              </a:spcAft>
            </a:pPr>
            <a:r>
              <a:rPr lang="en-US" sz="3200" b="1" u="sng" kern="100" dirty="0">
                <a:effectLst/>
                <a:ea typeface="Calibri" panose="020F0502020204030204" pitchFamily="34" charset="0"/>
                <a:cs typeface="Times New Roman" panose="02020603050405020304" pitchFamily="18" charset="0"/>
              </a:rPr>
              <a:t>South Water Treatment Plant (WTP) and Wells</a:t>
            </a:r>
            <a:r>
              <a:rPr lang="en-US" sz="3200" kern="100" dirty="0">
                <a:effectLst/>
                <a:ea typeface="Calibri" panose="020F0502020204030204" pitchFamily="34" charset="0"/>
                <a:cs typeface="Times New Roman" panose="02020603050405020304" pitchFamily="18" charset="0"/>
              </a:rPr>
              <a:t>. </a:t>
            </a:r>
          </a:p>
          <a:p>
            <a:pPr marL="0" marR="0" algn="just">
              <a:lnSpc>
                <a:spcPct val="107000"/>
              </a:lnSpc>
              <a:spcAft>
                <a:spcPts val="800"/>
              </a:spcAft>
            </a:pPr>
            <a:r>
              <a:rPr lang="en-US" sz="3200" kern="100" dirty="0">
                <a:effectLst/>
                <a:ea typeface="Calibri" panose="020F0502020204030204" pitchFamily="34" charset="0"/>
                <a:cs typeface="Times New Roman" panose="02020603050405020304" pitchFamily="18" charset="0"/>
              </a:rPr>
              <a:t>A preliminary site plan has been developed with land acquisition requirements identified, it will require and acquisition of approximately 8-acres. </a:t>
            </a:r>
          </a:p>
          <a:p>
            <a:pPr marL="0" marR="0">
              <a:lnSpc>
                <a:spcPct val="107000"/>
              </a:lnSpc>
              <a:spcAft>
                <a:spcPts val="800"/>
              </a:spcAft>
            </a:pPr>
            <a:r>
              <a:rPr lang="en-US" sz="3200" b="1" u="sng" kern="100" dirty="0">
                <a:effectLst/>
                <a:ea typeface="Calibri" panose="020F0502020204030204" pitchFamily="34" charset="0"/>
                <a:cs typeface="Times New Roman" panose="02020603050405020304" pitchFamily="18" charset="0"/>
              </a:rPr>
              <a:t>North Water Treatment Plant (WTP) for Well 4 and Well 5</a:t>
            </a:r>
            <a:r>
              <a:rPr lang="en-US" sz="3200" kern="100" dirty="0">
                <a:effectLst/>
                <a:ea typeface="Calibri" panose="020F0502020204030204" pitchFamily="34" charset="0"/>
                <a:cs typeface="Times New Roman" panose="02020603050405020304" pitchFamily="18" charset="0"/>
              </a:rPr>
              <a:t>. </a:t>
            </a:r>
          </a:p>
          <a:p>
            <a:pPr marL="0" marR="0" algn="just">
              <a:lnSpc>
                <a:spcPct val="107000"/>
              </a:lnSpc>
              <a:spcAft>
                <a:spcPts val="800"/>
              </a:spcAft>
            </a:pPr>
            <a:r>
              <a:rPr lang="en-US" sz="3200" kern="100" dirty="0">
                <a:effectLst/>
                <a:ea typeface="Calibri" panose="020F0502020204030204" pitchFamily="34" charset="0"/>
                <a:cs typeface="Times New Roman" panose="02020603050405020304" pitchFamily="18" charset="0"/>
              </a:rPr>
              <a:t>A draft preliminary design proposal was received by SEH and is currently under review by the City Engineering team. Once the work plan and fee is finalized, staff will prepare a Planning Grant through the MPCA to fund the study. The study purpose is to prepare the preliminary design and Site analysis for the North Water Treatment Plant for Well 4 and Well 5.  </a:t>
            </a:r>
            <a:r>
              <a:rPr lang="en-US" sz="3200" i="1" kern="100" dirty="0">
                <a:effectLst/>
                <a:ea typeface="Calibri" panose="020F0502020204030204" pitchFamily="34" charset="0"/>
                <a:cs typeface="Times New Roman" panose="02020603050405020304" pitchFamily="18" charset="0"/>
              </a:rPr>
              <a:t>Staff is currently working on preparing a MPCA grant.</a:t>
            </a:r>
            <a:endParaRPr lang="en-US" sz="3200" kern="100" dirty="0">
              <a:effectLs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6535515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C1BC00-6119-2BA4-C564-F1A38D092E60}"/>
            </a:ext>
          </a:extLst>
        </p:cNvPr>
        <p:cNvGrpSpPr/>
        <p:nvPr/>
      </p:nvGrpSpPr>
      <p:grpSpPr>
        <a:xfrm>
          <a:off x="0" y="0"/>
          <a:ext cx="0" cy="0"/>
          <a:chOff x="0" y="0"/>
          <a:chExt cx="0" cy="0"/>
        </a:xfrm>
      </p:grpSpPr>
      <p:grpSp>
        <p:nvGrpSpPr>
          <p:cNvPr id="8" name="Group 8">
            <a:extLst>
              <a:ext uri="{FF2B5EF4-FFF2-40B4-BE49-F238E27FC236}">
                <a16:creationId xmlns:a16="http://schemas.microsoft.com/office/drawing/2014/main" id="{CC6EE3C6-9B5D-CA00-FFC6-1179E8AA803E}"/>
              </a:ext>
            </a:extLst>
          </p:cNvPr>
          <p:cNvGrpSpPr/>
          <p:nvPr/>
        </p:nvGrpSpPr>
        <p:grpSpPr>
          <a:xfrm>
            <a:off x="-1543050" y="-558218"/>
            <a:ext cx="3086100" cy="11299900"/>
            <a:chOff x="0" y="0"/>
            <a:chExt cx="812800" cy="2976105"/>
          </a:xfrm>
        </p:grpSpPr>
        <p:sp>
          <p:nvSpPr>
            <p:cNvPr id="9" name="Freeform 9">
              <a:extLst>
                <a:ext uri="{FF2B5EF4-FFF2-40B4-BE49-F238E27FC236}">
                  <a16:creationId xmlns:a16="http://schemas.microsoft.com/office/drawing/2014/main" id="{396B01C1-7592-67F9-00C3-38A09F7872D1}"/>
                </a:ext>
              </a:extLst>
            </p:cNvPr>
            <p:cNvSpPr/>
            <p:nvPr/>
          </p:nvSpPr>
          <p:spPr>
            <a:xfrm>
              <a:off x="0" y="0"/>
              <a:ext cx="812800" cy="2976105"/>
            </a:xfrm>
            <a:custGeom>
              <a:avLst/>
              <a:gdLst/>
              <a:ahLst/>
              <a:cxnLst/>
              <a:rect l="l" t="t" r="r" b="b"/>
              <a:pathLst>
                <a:path w="812800" h="2976105">
                  <a:moveTo>
                    <a:pt x="0" y="0"/>
                  </a:moveTo>
                  <a:lnTo>
                    <a:pt x="812800" y="0"/>
                  </a:lnTo>
                  <a:lnTo>
                    <a:pt x="812800" y="2976105"/>
                  </a:lnTo>
                  <a:lnTo>
                    <a:pt x="0" y="2976105"/>
                  </a:lnTo>
                  <a:close/>
                </a:path>
              </a:pathLst>
            </a:custGeom>
            <a:solidFill>
              <a:srgbClr val="879FBE"/>
            </a:solidFill>
          </p:spPr>
          <p:txBody>
            <a:bodyPr/>
            <a:lstStyle/>
            <a:p>
              <a:endParaRPr lang="en-US"/>
            </a:p>
          </p:txBody>
        </p:sp>
        <p:sp>
          <p:nvSpPr>
            <p:cNvPr id="10" name="TextBox 10">
              <a:extLst>
                <a:ext uri="{FF2B5EF4-FFF2-40B4-BE49-F238E27FC236}">
                  <a16:creationId xmlns:a16="http://schemas.microsoft.com/office/drawing/2014/main" id="{D1EA4AAA-124B-64E2-B748-ED4686CDFCA4}"/>
                </a:ext>
              </a:extLst>
            </p:cNvPr>
            <p:cNvSpPr txBox="1"/>
            <p:nvPr/>
          </p:nvSpPr>
          <p:spPr>
            <a:xfrm>
              <a:off x="0" y="-19050"/>
              <a:ext cx="812800" cy="2995155"/>
            </a:xfrm>
            <a:prstGeom prst="rect">
              <a:avLst/>
            </a:prstGeom>
          </p:spPr>
          <p:txBody>
            <a:bodyPr lIns="50800" tIns="50800" rIns="50800" bIns="50800" rtlCol="0" anchor="ctr"/>
            <a:lstStyle/>
            <a:p>
              <a:pPr algn="ctr">
                <a:lnSpc>
                  <a:spcPts val="2859"/>
                </a:lnSpc>
              </a:pPr>
              <a:endParaRPr/>
            </a:p>
          </p:txBody>
        </p:sp>
      </p:grpSp>
      <p:sp>
        <p:nvSpPr>
          <p:cNvPr id="12" name="TextBox 12">
            <a:extLst>
              <a:ext uri="{FF2B5EF4-FFF2-40B4-BE49-F238E27FC236}">
                <a16:creationId xmlns:a16="http://schemas.microsoft.com/office/drawing/2014/main" id="{800E90C6-12FD-37D1-E94A-52E2635EE0C6}"/>
              </a:ext>
            </a:extLst>
          </p:cNvPr>
          <p:cNvSpPr txBox="1"/>
          <p:nvPr/>
        </p:nvSpPr>
        <p:spPr>
          <a:xfrm>
            <a:off x="2056091" y="73003"/>
            <a:ext cx="15097794" cy="889090"/>
          </a:xfrm>
          <a:prstGeom prst="rect">
            <a:avLst/>
          </a:prstGeom>
        </p:spPr>
        <p:txBody>
          <a:bodyPr wrap="square" lIns="0" tIns="0" rIns="0" bIns="0" rtlCol="0" anchor="t">
            <a:spAutoFit/>
          </a:bodyPr>
          <a:lstStyle/>
          <a:p>
            <a:pPr marL="0" lvl="0" indent="0" algn="l">
              <a:lnSpc>
                <a:spcPts val="7920"/>
              </a:lnSpc>
              <a:spcBef>
                <a:spcPct val="0"/>
              </a:spcBef>
            </a:pPr>
            <a:r>
              <a:rPr lang="en-US" sz="3600" spc="280" dirty="0">
                <a:solidFill>
                  <a:srgbClr val="000000"/>
                </a:solidFill>
                <a:latin typeface="Poppins"/>
                <a:ea typeface="Poppins"/>
                <a:cs typeface="Poppins"/>
                <a:sym typeface="Poppins"/>
              </a:rPr>
              <a:t>3M Priority One Workgroup</a:t>
            </a:r>
          </a:p>
        </p:txBody>
      </p:sp>
      <p:grpSp>
        <p:nvGrpSpPr>
          <p:cNvPr id="21" name="Group 21">
            <a:extLst>
              <a:ext uri="{FF2B5EF4-FFF2-40B4-BE49-F238E27FC236}">
                <a16:creationId xmlns:a16="http://schemas.microsoft.com/office/drawing/2014/main" id="{FAD32F6F-5CBD-F13B-54C4-3E64D02578CB}"/>
              </a:ext>
            </a:extLst>
          </p:cNvPr>
          <p:cNvGrpSpPr/>
          <p:nvPr/>
        </p:nvGrpSpPr>
        <p:grpSpPr>
          <a:xfrm>
            <a:off x="-2777871" y="-558218"/>
            <a:ext cx="4320921" cy="11299900"/>
            <a:chOff x="0" y="0"/>
            <a:chExt cx="5761227" cy="15066533"/>
          </a:xfrm>
        </p:grpSpPr>
        <p:grpSp>
          <p:nvGrpSpPr>
            <p:cNvPr id="22" name="Group 22">
              <a:extLst>
                <a:ext uri="{FF2B5EF4-FFF2-40B4-BE49-F238E27FC236}">
                  <a16:creationId xmlns:a16="http://schemas.microsoft.com/office/drawing/2014/main" id="{BD4E84AC-B4EB-ECF5-3AB4-2BBE66945460}"/>
                </a:ext>
              </a:extLst>
            </p:cNvPr>
            <p:cNvGrpSpPr/>
            <p:nvPr/>
          </p:nvGrpSpPr>
          <p:grpSpPr>
            <a:xfrm>
              <a:off x="1646427" y="0"/>
              <a:ext cx="4114800" cy="15066533"/>
              <a:chOff x="0" y="0"/>
              <a:chExt cx="812800" cy="2976105"/>
            </a:xfrm>
          </p:grpSpPr>
          <p:sp>
            <p:nvSpPr>
              <p:cNvPr id="23" name="Freeform 23">
                <a:extLst>
                  <a:ext uri="{FF2B5EF4-FFF2-40B4-BE49-F238E27FC236}">
                    <a16:creationId xmlns:a16="http://schemas.microsoft.com/office/drawing/2014/main" id="{D3B3DA81-CD12-2BD3-5F7A-DFD7F11ADADC}"/>
                  </a:ext>
                </a:extLst>
              </p:cNvPr>
              <p:cNvSpPr/>
              <p:nvPr/>
            </p:nvSpPr>
            <p:spPr>
              <a:xfrm>
                <a:off x="0" y="0"/>
                <a:ext cx="812800" cy="2976105"/>
              </a:xfrm>
              <a:custGeom>
                <a:avLst/>
                <a:gdLst/>
                <a:ahLst/>
                <a:cxnLst/>
                <a:rect l="l" t="t" r="r" b="b"/>
                <a:pathLst>
                  <a:path w="812800" h="2976105">
                    <a:moveTo>
                      <a:pt x="0" y="0"/>
                    </a:moveTo>
                    <a:lnTo>
                      <a:pt x="812800" y="0"/>
                    </a:lnTo>
                    <a:lnTo>
                      <a:pt x="812800" y="2976105"/>
                    </a:lnTo>
                    <a:lnTo>
                      <a:pt x="0" y="2976105"/>
                    </a:lnTo>
                    <a:close/>
                  </a:path>
                </a:pathLst>
              </a:custGeom>
              <a:solidFill>
                <a:srgbClr val="879FBE"/>
              </a:solidFill>
            </p:spPr>
            <p:txBody>
              <a:bodyPr/>
              <a:lstStyle/>
              <a:p>
                <a:endParaRPr lang="en-US"/>
              </a:p>
            </p:txBody>
          </p:sp>
          <p:sp>
            <p:nvSpPr>
              <p:cNvPr id="24" name="TextBox 24">
                <a:extLst>
                  <a:ext uri="{FF2B5EF4-FFF2-40B4-BE49-F238E27FC236}">
                    <a16:creationId xmlns:a16="http://schemas.microsoft.com/office/drawing/2014/main" id="{A9CBDC5B-0566-6CE3-0DC1-61BD68E8329A}"/>
                  </a:ext>
                </a:extLst>
              </p:cNvPr>
              <p:cNvSpPr txBox="1"/>
              <p:nvPr/>
            </p:nvSpPr>
            <p:spPr>
              <a:xfrm>
                <a:off x="0" y="-19050"/>
                <a:ext cx="812800" cy="2995155"/>
              </a:xfrm>
              <a:prstGeom prst="rect">
                <a:avLst/>
              </a:prstGeom>
            </p:spPr>
            <p:txBody>
              <a:bodyPr lIns="50800" tIns="50800" rIns="50800" bIns="50800" rtlCol="0" anchor="ctr"/>
              <a:lstStyle/>
              <a:p>
                <a:pPr algn="ctr">
                  <a:lnSpc>
                    <a:spcPts val="2859"/>
                  </a:lnSpc>
                </a:pPr>
                <a:endParaRPr/>
              </a:p>
            </p:txBody>
          </p:sp>
        </p:grpSp>
        <p:grpSp>
          <p:nvGrpSpPr>
            <p:cNvPr id="25" name="Group 25">
              <a:extLst>
                <a:ext uri="{FF2B5EF4-FFF2-40B4-BE49-F238E27FC236}">
                  <a16:creationId xmlns:a16="http://schemas.microsoft.com/office/drawing/2014/main" id="{477CA084-CB27-7588-DB49-0DDCD00D29E5}"/>
                </a:ext>
              </a:extLst>
            </p:cNvPr>
            <p:cNvGrpSpPr/>
            <p:nvPr/>
          </p:nvGrpSpPr>
          <p:grpSpPr>
            <a:xfrm>
              <a:off x="5340859" y="6295786"/>
              <a:ext cx="146982" cy="3758661"/>
              <a:chOff x="0" y="0"/>
              <a:chExt cx="26312" cy="672855"/>
            </a:xfrm>
          </p:grpSpPr>
          <p:sp>
            <p:nvSpPr>
              <p:cNvPr id="26" name="Freeform 26">
                <a:extLst>
                  <a:ext uri="{FF2B5EF4-FFF2-40B4-BE49-F238E27FC236}">
                    <a16:creationId xmlns:a16="http://schemas.microsoft.com/office/drawing/2014/main" id="{FB2B354C-3CB4-BFC1-52DF-3F92EDD7D87B}"/>
                  </a:ext>
                </a:extLst>
              </p:cNvPr>
              <p:cNvSpPr/>
              <p:nvPr/>
            </p:nvSpPr>
            <p:spPr>
              <a:xfrm>
                <a:off x="0" y="0"/>
                <a:ext cx="26312" cy="672855"/>
              </a:xfrm>
              <a:custGeom>
                <a:avLst/>
                <a:gdLst/>
                <a:ahLst/>
                <a:cxnLst/>
                <a:rect l="l" t="t" r="r" b="b"/>
                <a:pathLst>
                  <a:path w="26312" h="672855">
                    <a:moveTo>
                      <a:pt x="0" y="0"/>
                    </a:moveTo>
                    <a:lnTo>
                      <a:pt x="26312" y="0"/>
                    </a:lnTo>
                    <a:lnTo>
                      <a:pt x="26312" y="672855"/>
                    </a:lnTo>
                    <a:lnTo>
                      <a:pt x="0" y="672855"/>
                    </a:lnTo>
                    <a:close/>
                  </a:path>
                </a:pathLst>
              </a:custGeom>
              <a:solidFill>
                <a:srgbClr val="3B418E"/>
              </a:solidFill>
            </p:spPr>
            <p:txBody>
              <a:bodyPr/>
              <a:lstStyle/>
              <a:p>
                <a:endParaRPr lang="en-US"/>
              </a:p>
            </p:txBody>
          </p:sp>
          <p:sp>
            <p:nvSpPr>
              <p:cNvPr id="27" name="TextBox 27">
                <a:extLst>
                  <a:ext uri="{FF2B5EF4-FFF2-40B4-BE49-F238E27FC236}">
                    <a16:creationId xmlns:a16="http://schemas.microsoft.com/office/drawing/2014/main" id="{D105F025-8087-8B9B-4882-D8C887B0D66B}"/>
                  </a:ext>
                </a:extLst>
              </p:cNvPr>
              <p:cNvSpPr txBox="1"/>
              <p:nvPr/>
            </p:nvSpPr>
            <p:spPr>
              <a:xfrm>
                <a:off x="0" y="-19050"/>
                <a:ext cx="26312" cy="691905"/>
              </a:xfrm>
              <a:prstGeom prst="rect">
                <a:avLst/>
              </a:prstGeom>
            </p:spPr>
            <p:txBody>
              <a:bodyPr lIns="50800" tIns="50800" rIns="50800" bIns="50800" rtlCol="0" anchor="ctr"/>
              <a:lstStyle/>
              <a:p>
                <a:pPr algn="ctr">
                  <a:lnSpc>
                    <a:spcPts val="2859"/>
                  </a:lnSpc>
                </a:pPr>
                <a:endParaRPr/>
              </a:p>
            </p:txBody>
          </p:sp>
        </p:grpSp>
        <p:sp>
          <p:nvSpPr>
            <p:cNvPr id="28" name="Freeform 28">
              <a:extLst>
                <a:ext uri="{FF2B5EF4-FFF2-40B4-BE49-F238E27FC236}">
                  <a16:creationId xmlns:a16="http://schemas.microsoft.com/office/drawing/2014/main" id="{77377958-873C-04C2-DBD9-3A9148B2F151}"/>
                </a:ext>
              </a:extLst>
            </p:cNvPr>
            <p:cNvSpPr/>
            <p:nvPr/>
          </p:nvSpPr>
          <p:spPr>
            <a:xfrm>
              <a:off x="0" y="468196"/>
              <a:ext cx="5075427" cy="2777643"/>
            </a:xfrm>
            <a:custGeom>
              <a:avLst/>
              <a:gdLst/>
              <a:ahLst/>
              <a:cxnLst/>
              <a:rect l="l" t="t" r="r" b="b"/>
              <a:pathLst>
                <a:path w="5075427" h="2777643">
                  <a:moveTo>
                    <a:pt x="0" y="0"/>
                  </a:moveTo>
                  <a:lnTo>
                    <a:pt x="5075427" y="0"/>
                  </a:lnTo>
                  <a:lnTo>
                    <a:pt x="5075427" y="2777643"/>
                  </a:lnTo>
                  <a:lnTo>
                    <a:pt x="0" y="277764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grpSp>
      <p:sp>
        <p:nvSpPr>
          <p:cNvPr id="31" name="TextBox 30">
            <a:extLst>
              <a:ext uri="{FF2B5EF4-FFF2-40B4-BE49-F238E27FC236}">
                <a16:creationId xmlns:a16="http://schemas.microsoft.com/office/drawing/2014/main" id="{4691DB57-2ACC-583C-7405-567DEB4E6A9A}"/>
              </a:ext>
            </a:extLst>
          </p:cNvPr>
          <p:cNvSpPr txBox="1"/>
          <p:nvPr/>
        </p:nvSpPr>
        <p:spPr>
          <a:xfrm>
            <a:off x="2976357" y="4812413"/>
            <a:ext cx="7691643" cy="830997"/>
          </a:xfrm>
          <a:prstGeom prst="rect">
            <a:avLst/>
          </a:prstGeom>
          <a:noFill/>
        </p:spPr>
        <p:txBody>
          <a:bodyPr wrap="square" rtlCol="0">
            <a:spAutoFit/>
          </a:bodyPr>
          <a:lstStyle/>
          <a:p>
            <a:endParaRPr lang="en-US" sz="2400" dirty="0">
              <a:latin typeface="Open Sauce" panose="020B0604020202020204" charset="0"/>
            </a:endParaRPr>
          </a:p>
          <a:p>
            <a:r>
              <a:rPr lang="en-US" sz="2400" dirty="0">
                <a:latin typeface="Open Sauce" panose="020B0604020202020204" charset="0"/>
              </a:rPr>
              <a:t> </a:t>
            </a:r>
          </a:p>
        </p:txBody>
      </p:sp>
      <p:sp>
        <p:nvSpPr>
          <p:cNvPr id="2" name="TextBox 1">
            <a:extLst>
              <a:ext uri="{FF2B5EF4-FFF2-40B4-BE49-F238E27FC236}">
                <a16:creationId xmlns:a16="http://schemas.microsoft.com/office/drawing/2014/main" id="{8E327343-472C-0DAA-B078-5CAD43CBB320}"/>
              </a:ext>
            </a:extLst>
          </p:cNvPr>
          <p:cNvSpPr txBox="1"/>
          <p:nvPr/>
        </p:nvSpPr>
        <p:spPr>
          <a:xfrm>
            <a:off x="2139111" y="1323808"/>
            <a:ext cx="652743" cy="646331"/>
          </a:xfrm>
          <a:prstGeom prst="rect">
            <a:avLst/>
          </a:prstGeom>
          <a:noFill/>
        </p:spPr>
        <p:txBody>
          <a:bodyPr wrap="none" rtlCol="0">
            <a:spAutoFit/>
          </a:bodyPr>
          <a:lstStyle/>
          <a:p>
            <a:r>
              <a:rPr lang="en-US" sz="3600" b="1" dirty="0"/>
              <a:t>01</a:t>
            </a:r>
          </a:p>
        </p:txBody>
      </p:sp>
      <p:sp>
        <p:nvSpPr>
          <p:cNvPr id="5" name="TextBox 4">
            <a:extLst>
              <a:ext uri="{FF2B5EF4-FFF2-40B4-BE49-F238E27FC236}">
                <a16:creationId xmlns:a16="http://schemas.microsoft.com/office/drawing/2014/main" id="{F3C05688-04E1-2827-4FB7-90156CF0A171}"/>
              </a:ext>
            </a:extLst>
          </p:cNvPr>
          <p:cNvSpPr txBox="1"/>
          <p:nvPr/>
        </p:nvSpPr>
        <p:spPr>
          <a:xfrm>
            <a:off x="2139111" y="2932224"/>
            <a:ext cx="652742" cy="646331"/>
          </a:xfrm>
          <a:prstGeom prst="rect">
            <a:avLst/>
          </a:prstGeom>
          <a:noFill/>
        </p:spPr>
        <p:txBody>
          <a:bodyPr wrap="square" rtlCol="0">
            <a:spAutoFit/>
          </a:bodyPr>
          <a:lstStyle/>
          <a:p>
            <a:r>
              <a:rPr lang="en-US" sz="3600" b="1" dirty="0"/>
              <a:t>02</a:t>
            </a:r>
          </a:p>
        </p:txBody>
      </p:sp>
      <p:sp>
        <p:nvSpPr>
          <p:cNvPr id="6" name="TextBox 5">
            <a:extLst>
              <a:ext uri="{FF2B5EF4-FFF2-40B4-BE49-F238E27FC236}">
                <a16:creationId xmlns:a16="http://schemas.microsoft.com/office/drawing/2014/main" id="{E4941EC6-F7C9-3019-6C84-EB78FDC237A4}"/>
              </a:ext>
            </a:extLst>
          </p:cNvPr>
          <p:cNvSpPr txBox="1"/>
          <p:nvPr/>
        </p:nvSpPr>
        <p:spPr>
          <a:xfrm>
            <a:off x="2791853" y="7976007"/>
            <a:ext cx="13834273" cy="1477328"/>
          </a:xfrm>
          <a:prstGeom prst="rect">
            <a:avLst/>
          </a:prstGeom>
          <a:noFill/>
        </p:spPr>
        <p:txBody>
          <a:bodyPr wrap="square" rtlCol="0">
            <a:spAutoFit/>
          </a:bodyPr>
          <a:lstStyle/>
          <a:p>
            <a:r>
              <a:rPr lang="en-US" sz="3600" kern="100" dirty="0">
                <a:effectLst/>
                <a:ea typeface="Aptos" panose="020B0004020202020204" pitchFamily="34" charset="0"/>
                <a:cs typeface="Times New Roman" panose="02020603050405020304" pitchFamily="18" charset="0"/>
              </a:rPr>
              <a:t>3M is requesting mediation to resolve disputes with the MPCA regarding “what is reasonable and necessary,” under the 2007 decree. </a:t>
            </a:r>
            <a:endParaRPr lang="en-US" sz="3600" dirty="0"/>
          </a:p>
          <a:p>
            <a:endParaRPr lang="en-US" dirty="0"/>
          </a:p>
        </p:txBody>
      </p:sp>
      <p:sp>
        <p:nvSpPr>
          <p:cNvPr id="4" name="TextBox 3">
            <a:extLst>
              <a:ext uri="{FF2B5EF4-FFF2-40B4-BE49-F238E27FC236}">
                <a16:creationId xmlns:a16="http://schemas.microsoft.com/office/drawing/2014/main" id="{FD393324-9CB9-35BC-450B-A0B7DBAA8612}"/>
              </a:ext>
            </a:extLst>
          </p:cNvPr>
          <p:cNvSpPr txBox="1"/>
          <p:nvPr/>
        </p:nvSpPr>
        <p:spPr>
          <a:xfrm>
            <a:off x="2901923" y="1379377"/>
            <a:ext cx="7463043" cy="1200329"/>
          </a:xfrm>
          <a:prstGeom prst="rect">
            <a:avLst/>
          </a:prstGeom>
          <a:noFill/>
        </p:spPr>
        <p:txBody>
          <a:bodyPr wrap="square" rtlCol="0">
            <a:spAutoFit/>
          </a:bodyPr>
          <a:lstStyle/>
          <a:p>
            <a:r>
              <a:rPr lang="en-US" sz="3600" dirty="0"/>
              <a:t>What’s next after the 3M settlement fund runs of money?</a:t>
            </a:r>
          </a:p>
        </p:txBody>
      </p:sp>
      <p:sp>
        <p:nvSpPr>
          <p:cNvPr id="7" name="TextBox 6">
            <a:extLst>
              <a:ext uri="{FF2B5EF4-FFF2-40B4-BE49-F238E27FC236}">
                <a16:creationId xmlns:a16="http://schemas.microsoft.com/office/drawing/2014/main" id="{149E0889-E2F1-B6CA-1DC9-1C808E3C994E}"/>
              </a:ext>
            </a:extLst>
          </p:cNvPr>
          <p:cNvSpPr txBox="1"/>
          <p:nvPr/>
        </p:nvSpPr>
        <p:spPr>
          <a:xfrm>
            <a:off x="2901923" y="2897694"/>
            <a:ext cx="7577856" cy="2862322"/>
          </a:xfrm>
          <a:prstGeom prst="rect">
            <a:avLst/>
          </a:prstGeom>
          <a:noFill/>
        </p:spPr>
        <p:txBody>
          <a:bodyPr wrap="square" rtlCol="0">
            <a:spAutoFit/>
          </a:bodyPr>
          <a:lstStyle/>
          <a:p>
            <a:r>
              <a:rPr lang="en-US" sz="3600" i="0" dirty="0">
                <a:solidFill>
                  <a:srgbClr val="111111"/>
                </a:solidFill>
                <a:effectLst/>
              </a:rPr>
              <a:t>In 2007, the MPCA and 3M negotiated a Consent Order to bring investigation and cleanup of the three disposal sites under the formal Superfund process. These sites are in Oakdale, Woodbury, </a:t>
            </a:r>
            <a:endParaRPr lang="en-US" sz="3600" dirty="0"/>
          </a:p>
        </p:txBody>
      </p:sp>
      <p:sp>
        <p:nvSpPr>
          <p:cNvPr id="13" name="TextBox 12">
            <a:extLst>
              <a:ext uri="{FF2B5EF4-FFF2-40B4-BE49-F238E27FC236}">
                <a16:creationId xmlns:a16="http://schemas.microsoft.com/office/drawing/2014/main" id="{9A697CB2-C154-756E-69F1-D266149687D0}"/>
              </a:ext>
            </a:extLst>
          </p:cNvPr>
          <p:cNvSpPr txBox="1"/>
          <p:nvPr/>
        </p:nvSpPr>
        <p:spPr>
          <a:xfrm>
            <a:off x="1984411" y="7945868"/>
            <a:ext cx="652743" cy="646331"/>
          </a:xfrm>
          <a:prstGeom prst="rect">
            <a:avLst/>
          </a:prstGeom>
          <a:noFill/>
        </p:spPr>
        <p:txBody>
          <a:bodyPr wrap="none" rtlCol="0">
            <a:spAutoFit/>
          </a:bodyPr>
          <a:lstStyle/>
          <a:p>
            <a:r>
              <a:rPr lang="en-US" sz="3600" b="1" dirty="0"/>
              <a:t>03</a:t>
            </a:r>
          </a:p>
        </p:txBody>
      </p:sp>
      <p:sp>
        <p:nvSpPr>
          <p:cNvPr id="14" name="TextBox 13">
            <a:extLst>
              <a:ext uri="{FF2B5EF4-FFF2-40B4-BE49-F238E27FC236}">
                <a16:creationId xmlns:a16="http://schemas.microsoft.com/office/drawing/2014/main" id="{DE11007D-1C9A-6F33-DEA3-95D200D3C79A}"/>
              </a:ext>
            </a:extLst>
          </p:cNvPr>
          <p:cNvSpPr txBox="1"/>
          <p:nvPr/>
        </p:nvSpPr>
        <p:spPr>
          <a:xfrm>
            <a:off x="3352800" y="7489779"/>
            <a:ext cx="237566" cy="369332"/>
          </a:xfrm>
          <a:prstGeom prst="rect">
            <a:avLst/>
          </a:prstGeom>
          <a:noFill/>
        </p:spPr>
        <p:txBody>
          <a:bodyPr wrap="none" rtlCol="0">
            <a:spAutoFit/>
          </a:bodyPr>
          <a:lstStyle/>
          <a:p>
            <a:r>
              <a:rPr lang="en-US" dirty="0"/>
              <a:t> </a:t>
            </a:r>
          </a:p>
        </p:txBody>
      </p:sp>
      <p:sp>
        <p:nvSpPr>
          <p:cNvPr id="16" name="TextBox 15">
            <a:extLst>
              <a:ext uri="{FF2B5EF4-FFF2-40B4-BE49-F238E27FC236}">
                <a16:creationId xmlns:a16="http://schemas.microsoft.com/office/drawing/2014/main" id="{5BBCB50B-EF1A-E3C2-C597-667FC9A2D59B}"/>
              </a:ext>
            </a:extLst>
          </p:cNvPr>
          <p:cNvSpPr txBox="1"/>
          <p:nvPr/>
        </p:nvSpPr>
        <p:spPr>
          <a:xfrm>
            <a:off x="11138196" y="4565358"/>
            <a:ext cx="6387804" cy="369332"/>
          </a:xfrm>
          <a:prstGeom prst="rect">
            <a:avLst/>
          </a:prstGeom>
          <a:noFill/>
        </p:spPr>
        <p:txBody>
          <a:bodyPr wrap="square">
            <a:spAutoFit/>
          </a:bodyPr>
          <a:lstStyle/>
          <a:p>
            <a:r>
              <a:rPr lang="en-US" b="0" i="0" dirty="0">
                <a:effectLst/>
                <a:latin typeface="Segoe UI" panose="020B0502040204020203" pitchFamily="34" charset="0"/>
              </a:rPr>
              <a:t>© Angelina </a:t>
            </a:r>
            <a:r>
              <a:rPr lang="en-US" b="0" i="0" dirty="0" err="1">
                <a:effectLst/>
                <a:latin typeface="Segoe UI" panose="020B0502040204020203" pitchFamily="34" charset="0"/>
              </a:rPr>
              <a:t>Katsanis</a:t>
            </a:r>
            <a:r>
              <a:rPr lang="en-US" b="0" i="0" dirty="0">
                <a:effectLst/>
                <a:latin typeface="Segoe UI" panose="020B0502040204020203" pitchFamily="34" charset="0"/>
              </a:rPr>
              <a:t>/Star Tribune/TNS</a:t>
            </a:r>
            <a:endParaRPr lang="en-US" dirty="0"/>
          </a:p>
        </p:txBody>
      </p:sp>
      <p:pic>
        <p:nvPicPr>
          <p:cNvPr id="1026" name="Picture 2" descr="Operator Bill McNamara at the Hastings Water Treatment Plant in 2023. Hastings is one of several cities planning to build a PFAS treatment plant to rid its water of &quot;forever chemicals.&quot;">
            <a:extLst>
              <a:ext uri="{FF2B5EF4-FFF2-40B4-BE49-F238E27FC236}">
                <a16:creationId xmlns:a16="http://schemas.microsoft.com/office/drawing/2014/main" id="{0B56E515-E51F-54E7-0717-CF0CDF2EBA0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634478" y="135071"/>
            <a:ext cx="7315200" cy="4876800"/>
          </a:xfrm>
          <a:prstGeom prst="rect">
            <a:avLst/>
          </a:prstGeom>
          <a:noFill/>
          <a:extLst>
            <a:ext uri="{909E8E84-426E-40DD-AFC4-6F175D3DCCD1}">
              <a14:hiddenFill xmlns:a14="http://schemas.microsoft.com/office/drawing/2010/main">
                <a:solidFill>
                  <a:srgbClr val="FFFFFF"/>
                </a:solidFill>
              </a14:hiddenFill>
            </a:ext>
          </a:extLst>
        </p:spPr>
      </p:pic>
      <p:sp>
        <p:nvSpPr>
          <p:cNvPr id="3" name="Freeform 15">
            <a:extLst>
              <a:ext uri="{FF2B5EF4-FFF2-40B4-BE49-F238E27FC236}">
                <a16:creationId xmlns:a16="http://schemas.microsoft.com/office/drawing/2014/main" id="{5CA31895-2D18-D94A-404B-1DEACA2DE428}"/>
              </a:ext>
            </a:extLst>
          </p:cNvPr>
          <p:cNvSpPr/>
          <p:nvPr/>
        </p:nvSpPr>
        <p:spPr>
          <a:xfrm>
            <a:off x="14153689" y="8819577"/>
            <a:ext cx="3837055" cy="1247043"/>
          </a:xfrm>
          <a:custGeom>
            <a:avLst/>
            <a:gdLst/>
            <a:ahLst/>
            <a:cxnLst/>
            <a:rect l="l" t="t" r="r" b="b"/>
            <a:pathLst>
              <a:path w="3837055" h="1247043">
                <a:moveTo>
                  <a:pt x="0" y="0"/>
                </a:moveTo>
                <a:lnTo>
                  <a:pt x="3837055" y="0"/>
                </a:lnTo>
                <a:lnTo>
                  <a:pt x="3837055" y="1247043"/>
                </a:lnTo>
                <a:lnTo>
                  <a:pt x="0" y="1247043"/>
                </a:lnTo>
                <a:lnTo>
                  <a:pt x="0" y="0"/>
                </a:lnTo>
                <a:close/>
              </a:path>
            </a:pathLst>
          </a:custGeom>
          <a:blipFill>
            <a:blip r:embed="rId5"/>
            <a:stretch>
              <a:fillRect/>
            </a:stretch>
          </a:blipFill>
        </p:spPr>
        <p:txBody>
          <a:bodyPr/>
          <a:lstStyle/>
          <a:p>
            <a:endParaRPr lang="en-US"/>
          </a:p>
        </p:txBody>
      </p:sp>
      <p:sp>
        <p:nvSpPr>
          <p:cNvPr id="15" name="TextBox 14">
            <a:extLst>
              <a:ext uri="{FF2B5EF4-FFF2-40B4-BE49-F238E27FC236}">
                <a16:creationId xmlns:a16="http://schemas.microsoft.com/office/drawing/2014/main" id="{824E6514-37B0-0601-179D-8A91ABC84775}"/>
              </a:ext>
            </a:extLst>
          </p:cNvPr>
          <p:cNvSpPr txBox="1"/>
          <p:nvPr/>
        </p:nvSpPr>
        <p:spPr>
          <a:xfrm>
            <a:off x="2857772" y="5630020"/>
            <a:ext cx="15014387" cy="1754326"/>
          </a:xfrm>
          <a:prstGeom prst="rect">
            <a:avLst/>
          </a:prstGeom>
          <a:noFill/>
        </p:spPr>
        <p:txBody>
          <a:bodyPr wrap="square" rtlCol="0">
            <a:spAutoFit/>
          </a:bodyPr>
          <a:lstStyle/>
          <a:p>
            <a:r>
              <a:rPr lang="en-US" sz="3600" i="0" dirty="0">
                <a:solidFill>
                  <a:srgbClr val="111111"/>
                </a:solidFill>
                <a:effectLst/>
              </a:rPr>
              <a:t>and Cottage Grove.  </a:t>
            </a:r>
            <a:r>
              <a:rPr lang="en-US" sz="3600" dirty="0">
                <a:solidFill>
                  <a:srgbClr val="111111"/>
                </a:solidFill>
              </a:rPr>
              <a:t>T</a:t>
            </a:r>
            <a:r>
              <a:rPr lang="en-US" sz="3600" i="0" dirty="0">
                <a:solidFill>
                  <a:srgbClr val="111111"/>
                </a:solidFill>
                <a:effectLst/>
              </a:rPr>
              <a:t>he Washington County Landfill (WCL) in Lake Elmo was NOT included. </a:t>
            </a:r>
            <a:r>
              <a:rPr lang="en-US" sz="3600" dirty="0">
                <a:solidFill>
                  <a:srgbClr val="111111"/>
                </a:solidFill>
                <a:hlinkClick r:id="rId6"/>
              </a:rPr>
              <a:t>2007 Decree</a:t>
            </a:r>
            <a:r>
              <a:rPr lang="en-US" sz="3600" dirty="0">
                <a:solidFill>
                  <a:srgbClr val="111111"/>
                </a:solidFill>
              </a:rPr>
              <a:t>,  Listing from AG office of exhibits from the 2018 settlement. </a:t>
            </a:r>
            <a:r>
              <a:rPr lang="en-US" sz="3600" dirty="0">
                <a:solidFill>
                  <a:srgbClr val="111111"/>
                </a:solidFill>
                <a:hlinkClick r:id="rId7"/>
              </a:rPr>
              <a:t>HERE</a:t>
            </a:r>
            <a:r>
              <a:rPr lang="en-US" sz="3600" dirty="0"/>
              <a:t>    </a:t>
            </a:r>
          </a:p>
        </p:txBody>
      </p:sp>
    </p:spTree>
    <p:extLst>
      <p:ext uri="{BB962C8B-B14F-4D97-AF65-F5344CB8AC3E}">
        <p14:creationId xmlns:p14="http://schemas.microsoft.com/office/powerpoint/2010/main" val="47681195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472719-8A23-191B-750E-4F22779B9FD8}"/>
            </a:ext>
          </a:extLst>
        </p:cNvPr>
        <p:cNvGrpSpPr/>
        <p:nvPr/>
      </p:nvGrpSpPr>
      <p:grpSpPr>
        <a:xfrm>
          <a:off x="0" y="0"/>
          <a:ext cx="0" cy="0"/>
          <a:chOff x="0" y="0"/>
          <a:chExt cx="0" cy="0"/>
        </a:xfrm>
      </p:grpSpPr>
      <p:grpSp>
        <p:nvGrpSpPr>
          <p:cNvPr id="8" name="Group 8">
            <a:extLst>
              <a:ext uri="{FF2B5EF4-FFF2-40B4-BE49-F238E27FC236}">
                <a16:creationId xmlns:a16="http://schemas.microsoft.com/office/drawing/2014/main" id="{60DA3ACB-847E-6B05-B20A-F42C412C62EC}"/>
              </a:ext>
            </a:extLst>
          </p:cNvPr>
          <p:cNvGrpSpPr/>
          <p:nvPr/>
        </p:nvGrpSpPr>
        <p:grpSpPr>
          <a:xfrm>
            <a:off x="-1543050" y="-558218"/>
            <a:ext cx="3086100" cy="11299900"/>
            <a:chOff x="0" y="0"/>
            <a:chExt cx="812800" cy="2976105"/>
          </a:xfrm>
        </p:grpSpPr>
        <p:sp>
          <p:nvSpPr>
            <p:cNvPr id="9" name="Freeform 9">
              <a:extLst>
                <a:ext uri="{FF2B5EF4-FFF2-40B4-BE49-F238E27FC236}">
                  <a16:creationId xmlns:a16="http://schemas.microsoft.com/office/drawing/2014/main" id="{23FC425A-7523-A48F-8CCA-E052D0547DA6}"/>
                </a:ext>
              </a:extLst>
            </p:cNvPr>
            <p:cNvSpPr/>
            <p:nvPr/>
          </p:nvSpPr>
          <p:spPr>
            <a:xfrm>
              <a:off x="0" y="0"/>
              <a:ext cx="812800" cy="2976105"/>
            </a:xfrm>
            <a:custGeom>
              <a:avLst/>
              <a:gdLst/>
              <a:ahLst/>
              <a:cxnLst/>
              <a:rect l="l" t="t" r="r" b="b"/>
              <a:pathLst>
                <a:path w="812800" h="2976105">
                  <a:moveTo>
                    <a:pt x="0" y="0"/>
                  </a:moveTo>
                  <a:lnTo>
                    <a:pt x="812800" y="0"/>
                  </a:lnTo>
                  <a:lnTo>
                    <a:pt x="812800" y="2976105"/>
                  </a:lnTo>
                  <a:lnTo>
                    <a:pt x="0" y="2976105"/>
                  </a:lnTo>
                  <a:close/>
                </a:path>
              </a:pathLst>
            </a:custGeom>
            <a:solidFill>
              <a:srgbClr val="879FBE"/>
            </a:solidFill>
          </p:spPr>
          <p:txBody>
            <a:bodyPr/>
            <a:lstStyle/>
            <a:p>
              <a:endParaRPr lang="en-US"/>
            </a:p>
          </p:txBody>
        </p:sp>
        <p:sp>
          <p:nvSpPr>
            <p:cNvPr id="10" name="TextBox 10">
              <a:extLst>
                <a:ext uri="{FF2B5EF4-FFF2-40B4-BE49-F238E27FC236}">
                  <a16:creationId xmlns:a16="http://schemas.microsoft.com/office/drawing/2014/main" id="{28C8D950-F626-95F5-C9DA-A9B6E78DFEF8}"/>
                </a:ext>
              </a:extLst>
            </p:cNvPr>
            <p:cNvSpPr txBox="1"/>
            <p:nvPr/>
          </p:nvSpPr>
          <p:spPr>
            <a:xfrm>
              <a:off x="0" y="-19050"/>
              <a:ext cx="812800" cy="2995155"/>
            </a:xfrm>
            <a:prstGeom prst="rect">
              <a:avLst/>
            </a:prstGeom>
          </p:spPr>
          <p:txBody>
            <a:bodyPr lIns="50800" tIns="50800" rIns="50800" bIns="50800" rtlCol="0" anchor="ctr"/>
            <a:lstStyle/>
            <a:p>
              <a:pPr algn="ctr">
                <a:lnSpc>
                  <a:spcPts val="2859"/>
                </a:lnSpc>
              </a:pPr>
              <a:endParaRPr/>
            </a:p>
          </p:txBody>
        </p:sp>
      </p:grpSp>
      <p:sp>
        <p:nvSpPr>
          <p:cNvPr id="12" name="TextBox 12">
            <a:extLst>
              <a:ext uri="{FF2B5EF4-FFF2-40B4-BE49-F238E27FC236}">
                <a16:creationId xmlns:a16="http://schemas.microsoft.com/office/drawing/2014/main" id="{6B4395E1-5760-C6F6-AA05-9D8422205F10}"/>
              </a:ext>
            </a:extLst>
          </p:cNvPr>
          <p:cNvSpPr txBox="1"/>
          <p:nvPr/>
        </p:nvSpPr>
        <p:spPr>
          <a:xfrm>
            <a:off x="2170166" y="220380"/>
            <a:ext cx="15097794" cy="889090"/>
          </a:xfrm>
          <a:prstGeom prst="rect">
            <a:avLst/>
          </a:prstGeom>
        </p:spPr>
        <p:txBody>
          <a:bodyPr wrap="square" lIns="0" tIns="0" rIns="0" bIns="0" rtlCol="0" anchor="t">
            <a:spAutoFit/>
          </a:bodyPr>
          <a:lstStyle/>
          <a:p>
            <a:pPr marL="0" lvl="0" indent="0" algn="l">
              <a:lnSpc>
                <a:spcPts val="7920"/>
              </a:lnSpc>
              <a:spcBef>
                <a:spcPct val="0"/>
              </a:spcBef>
            </a:pPr>
            <a:r>
              <a:rPr lang="en-US" sz="3600" spc="280" dirty="0">
                <a:solidFill>
                  <a:srgbClr val="000000"/>
                </a:solidFill>
                <a:latin typeface="Poppins"/>
                <a:ea typeface="Poppins"/>
                <a:cs typeface="Poppins"/>
                <a:sym typeface="Poppins"/>
              </a:rPr>
              <a:t>PFAS Plume</a:t>
            </a:r>
          </a:p>
        </p:txBody>
      </p:sp>
      <p:grpSp>
        <p:nvGrpSpPr>
          <p:cNvPr id="21" name="Group 21">
            <a:extLst>
              <a:ext uri="{FF2B5EF4-FFF2-40B4-BE49-F238E27FC236}">
                <a16:creationId xmlns:a16="http://schemas.microsoft.com/office/drawing/2014/main" id="{313BB816-AFAE-19A4-FA70-F1715957A67A}"/>
              </a:ext>
            </a:extLst>
          </p:cNvPr>
          <p:cNvGrpSpPr/>
          <p:nvPr/>
        </p:nvGrpSpPr>
        <p:grpSpPr>
          <a:xfrm>
            <a:off x="-2777871" y="-558218"/>
            <a:ext cx="4320921" cy="11299900"/>
            <a:chOff x="0" y="0"/>
            <a:chExt cx="5761227" cy="15066533"/>
          </a:xfrm>
        </p:grpSpPr>
        <p:grpSp>
          <p:nvGrpSpPr>
            <p:cNvPr id="22" name="Group 22">
              <a:extLst>
                <a:ext uri="{FF2B5EF4-FFF2-40B4-BE49-F238E27FC236}">
                  <a16:creationId xmlns:a16="http://schemas.microsoft.com/office/drawing/2014/main" id="{AC62A7AD-5123-7F23-44D5-2C179D39CEE9}"/>
                </a:ext>
              </a:extLst>
            </p:cNvPr>
            <p:cNvGrpSpPr/>
            <p:nvPr/>
          </p:nvGrpSpPr>
          <p:grpSpPr>
            <a:xfrm>
              <a:off x="1646427" y="0"/>
              <a:ext cx="4114800" cy="15066533"/>
              <a:chOff x="0" y="0"/>
              <a:chExt cx="812800" cy="2976105"/>
            </a:xfrm>
          </p:grpSpPr>
          <p:sp>
            <p:nvSpPr>
              <p:cNvPr id="23" name="Freeform 23">
                <a:extLst>
                  <a:ext uri="{FF2B5EF4-FFF2-40B4-BE49-F238E27FC236}">
                    <a16:creationId xmlns:a16="http://schemas.microsoft.com/office/drawing/2014/main" id="{0F136C73-8F0F-6672-27C0-6BD546EE1617}"/>
                  </a:ext>
                </a:extLst>
              </p:cNvPr>
              <p:cNvSpPr/>
              <p:nvPr/>
            </p:nvSpPr>
            <p:spPr>
              <a:xfrm>
                <a:off x="0" y="0"/>
                <a:ext cx="812800" cy="2976105"/>
              </a:xfrm>
              <a:custGeom>
                <a:avLst/>
                <a:gdLst/>
                <a:ahLst/>
                <a:cxnLst/>
                <a:rect l="l" t="t" r="r" b="b"/>
                <a:pathLst>
                  <a:path w="812800" h="2976105">
                    <a:moveTo>
                      <a:pt x="0" y="0"/>
                    </a:moveTo>
                    <a:lnTo>
                      <a:pt x="812800" y="0"/>
                    </a:lnTo>
                    <a:lnTo>
                      <a:pt x="812800" y="2976105"/>
                    </a:lnTo>
                    <a:lnTo>
                      <a:pt x="0" y="2976105"/>
                    </a:lnTo>
                    <a:close/>
                  </a:path>
                </a:pathLst>
              </a:custGeom>
              <a:solidFill>
                <a:srgbClr val="879FBE"/>
              </a:solidFill>
            </p:spPr>
            <p:txBody>
              <a:bodyPr/>
              <a:lstStyle/>
              <a:p>
                <a:endParaRPr lang="en-US"/>
              </a:p>
            </p:txBody>
          </p:sp>
          <p:sp>
            <p:nvSpPr>
              <p:cNvPr id="24" name="TextBox 24">
                <a:extLst>
                  <a:ext uri="{FF2B5EF4-FFF2-40B4-BE49-F238E27FC236}">
                    <a16:creationId xmlns:a16="http://schemas.microsoft.com/office/drawing/2014/main" id="{FD4C8DC0-E6D0-929F-734F-00CFFDF94E23}"/>
                  </a:ext>
                </a:extLst>
              </p:cNvPr>
              <p:cNvSpPr txBox="1"/>
              <p:nvPr/>
            </p:nvSpPr>
            <p:spPr>
              <a:xfrm>
                <a:off x="0" y="-19050"/>
                <a:ext cx="812800" cy="2995155"/>
              </a:xfrm>
              <a:prstGeom prst="rect">
                <a:avLst/>
              </a:prstGeom>
            </p:spPr>
            <p:txBody>
              <a:bodyPr lIns="50800" tIns="50800" rIns="50800" bIns="50800" rtlCol="0" anchor="ctr"/>
              <a:lstStyle/>
              <a:p>
                <a:pPr algn="ctr">
                  <a:lnSpc>
                    <a:spcPts val="2859"/>
                  </a:lnSpc>
                </a:pPr>
                <a:endParaRPr/>
              </a:p>
            </p:txBody>
          </p:sp>
        </p:grpSp>
        <p:grpSp>
          <p:nvGrpSpPr>
            <p:cNvPr id="25" name="Group 25">
              <a:extLst>
                <a:ext uri="{FF2B5EF4-FFF2-40B4-BE49-F238E27FC236}">
                  <a16:creationId xmlns:a16="http://schemas.microsoft.com/office/drawing/2014/main" id="{EA894BE4-7E32-8C58-A3BB-1C7EDDC187EE}"/>
                </a:ext>
              </a:extLst>
            </p:cNvPr>
            <p:cNvGrpSpPr/>
            <p:nvPr/>
          </p:nvGrpSpPr>
          <p:grpSpPr>
            <a:xfrm>
              <a:off x="5340859" y="6295786"/>
              <a:ext cx="146982" cy="3758661"/>
              <a:chOff x="0" y="0"/>
              <a:chExt cx="26312" cy="672855"/>
            </a:xfrm>
          </p:grpSpPr>
          <p:sp>
            <p:nvSpPr>
              <p:cNvPr id="26" name="Freeform 26">
                <a:extLst>
                  <a:ext uri="{FF2B5EF4-FFF2-40B4-BE49-F238E27FC236}">
                    <a16:creationId xmlns:a16="http://schemas.microsoft.com/office/drawing/2014/main" id="{101488C7-96C2-5C84-BCA1-46758676EAA3}"/>
                  </a:ext>
                </a:extLst>
              </p:cNvPr>
              <p:cNvSpPr/>
              <p:nvPr/>
            </p:nvSpPr>
            <p:spPr>
              <a:xfrm>
                <a:off x="0" y="0"/>
                <a:ext cx="26312" cy="672855"/>
              </a:xfrm>
              <a:custGeom>
                <a:avLst/>
                <a:gdLst/>
                <a:ahLst/>
                <a:cxnLst/>
                <a:rect l="l" t="t" r="r" b="b"/>
                <a:pathLst>
                  <a:path w="26312" h="672855">
                    <a:moveTo>
                      <a:pt x="0" y="0"/>
                    </a:moveTo>
                    <a:lnTo>
                      <a:pt x="26312" y="0"/>
                    </a:lnTo>
                    <a:lnTo>
                      <a:pt x="26312" y="672855"/>
                    </a:lnTo>
                    <a:lnTo>
                      <a:pt x="0" y="672855"/>
                    </a:lnTo>
                    <a:close/>
                  </a:path>
                </a:pathLst>
              </a:custGeom>
              <a:solidFill>
                <a:srgbClr val="3B418E"/>
              </a:solidFill>
            </p:spPr>
            <p:txBody>
              <a:bodyPr/>
              <a:lstStyle/>
              <a:p>
                <a:endParaRPr lang="en-US"/>
              </a:p>
            </p:txBody>
          </p:sp>
          <p:sp>
            <p:nvSpPr>
              <p:cNvPr id="27" name="TextBox 27">
                <a:extLst>
                  <a:ext uri="{FF2B5EF4-FFF2-40B4-BE49-F238E27FC236}">
                    <a16:creationId xmlns:a16="http://schemas.microsoft.com/office/drawing/2014/main" id="{880730B1-2C7F-3C6C-CBD4-34D7A9261EC0}"/>
                  </a:ext>
                </a:extLst>
              </p:cNvPr>
              <p:cNvSpPr txBox="1"/>
              <p:nvPr/>
            </p:nvSpPr>
            <p:spPr>
              <a:xfrm>
                <a:off x="0" y="-19050"/>
                <a:ext cx="26312" cy="691905"/>
              </a:xfrm>
              <a:prstGeom prst="rect">
                <a:avLst/>
              </a:prstGeom>
            </p:spPr>
            <p:txBody>
              <a:bodyPr lIns="50800" tIns="50800" rIns="50800" bIns="50800" rtlCol="0" anchor="ctr"/>
              <a:lstStyle/>
              <a:p>
                <a:pPr algn="ctr">
                  <a:lnSpc>
                    <a:spcPts val="2859"/>
                  </a:lnSpc>
                </a:pPr>
                <a:endParaRPr/>
              </a:p>
            </p:txBody>
          </p:sp>
        </p:grpSp>
        <p:sp>
          <p:nvSpPr>
            <p:cNvPr id="28" name="Freeform 28">
              <a:extLst>
                <a:ext uri="{FF2B5EF4-FFF2-40B4-BE49-F238E27FC236}">
                  <a16:creationId xmlns:a16="http://schemas.microsoft.com/office/drawing/2014/main" id="{41CEFF9D-8E2C-C5DC-1B9A-D26CDEB41400}"/>
                </a:ext>
              </a:extLst>
            </p:cNvPr>
            <p:cNvSpPr/>
            <p:nvPr/>
          </p:nvSpPr>
          <p:spPr>
            <a:xfrm>
              <a:off x="0" y="468196"/>
              <a:ext cx="5075427" cy="2777643"/>
            </a:xfrm>
            <a:custGeom>
              <a:avLst/>
              <a:gdLst/>
              <a:ahLst/>
              <a:cxnLst/>
              <a:rect l="l" t="t" r="r" b="b"/>
              <a:pathLst>
                <a:path w="5075427" h="2777643">
                  <a:moveTo>
                    <a:pt x="0" y="0"/>
                  </a:moveTo>
                  <a:lnTo>
                    <a:pt x="5075427" y="0"/>
                  </a:lnTo>
                  <a:lnTo>
                    <a:pt x="5075427" y="2777643"/>
                  </a:lnTo>
                  <a:lnTo>
                    <a:pt x="0" y="277764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grpSp>
      <p:sp>
        <p:nvSpPr>
          <p:cNvPr id="2" name="TextBox 1">
            <a:extLst>
              <a:ext uri="{FF2B5EF4-FFF2-40B4-BE49-F238E27FC236}">
                <a16:creationId xmlns:a16="http://schemas.microsoft.com/office/drawing/2014/main" id="{384C6CCF-1CFB-B344-08B2-08C15C001D90}"/>
              </a:ext>
            </a:extLst>
          </p:cNvPr>
          <p:cNvSpPr txBox="1"/>
          <p:nvPr/>
        </p:nvSpPr>
        <p:spPr>
          <a:xfrm>
            <a:off x="2170166" y="2229244"/>
            <a:ext cx="652743" cy="646331"/>
          </a:xfrm>
          <a:prstGeom prst="rect">
            <a:avLst/>
          </a:prstGeom>
          <a:noFill/>
        </p:spPr>
        <p:txBody>
          <a:bodyPr wrap="none" rtlCol="0">
            <a:spAutoFit/>
          </a:bodyPr>
          <a:lstStyle/>
          <a:p>
            <a:r>
              <a:rPr lang="en-US" sz="3600" b="1" dirty="0"/>
              <a:t>03</a:t>
            </a:r>
          </a:p>
        </p:txBody>
      </p:sp>
      <p:sp>
        <p:nvSpPr>
          <p:cNvPr id="3" name="TextBox 2">
            <a:extLst>
              <a:ext uri="{FF2B5EF4-FFF2-40B4-BE49-F238E27FC236}">
                <a16:creationId xmlns:a16="http://schemas.microsoft.com/office/drawing/2014/main" id="{C2D71C52-8F03-44D4-3FAB-54BF8AB7B3DF}"/>
              </a:ext>
            </a:extLst>
          </p:cNvPr>
          <p:cNvSpPr txBox="1"/>
          <p:nvPr/>
        </p:nvSpPr>
        <p:spPr>
          <a:xfrm>
            <a:off x="2170166" y="1217326"/>
            <a:ext cx="14567885" cy="658835"/>
          </a:xfrm>
          <a:prstGeom prst="rect">
            <a:avLst/>
          </a:prstGeom>
          <a:noFill/>
        </p:spPr>
        <p:txBody>
          <a:bodyPr wrap="square" rtlCol="0">
            <a:spAutoFit/>
          </a:bodyPr>
          <a:lstStyle/>
          <a:p>
            <a:pPr marL="0" marR="0">
              <a:lnSpc>
                <a:spcPct val="107000"/>
              </a:lnSpc>
              <a:spcAft>
                <a:spcPts val="800"/>
              </a:spcAft>
            </a:pPr>
            <a:r>
              <a:rPr lang="en-US" sz="3600" kern="100" dirty="0">
                <a:effectLst/>
                <a:ea typeface="Aptos" panose="020B0004020202020204" pitchFamily="34" charset="0"/>
                <a:cs typeface="Times New Roman" panose="02020603050405020304" pitchFamily="18" charset="0"/>
              </a:rPr>
              <a:t>Lake Elmo</a:t>
            </a:r>
            <a:r>
              <a:rPr lang="en-US" sz="3600" kern="100" dirty="0">
                <a:ea typeface="Aptos" panose="020B0004020202020204" pitchFamily="34" charset="0"/>
                <a:cs typeface="Times New Roman" panose="02020603050405020304" pitchFamily="18" charset="0"/>
              </a:rPr>
              <a:t>’s concern for both City water supplies and private wells</a:t>
            </a:r>
            <a:endParaRPr lang="en-US" sz="3600" kern="100" dirty="0">
              <a:effectLst/>
              <a:ea typeface="Aptos" panose="020B0004020202020204" pitchFamily="34" charset="0"/>
              <a:cs typeface="Times New Roman" panose="02020603050405020304" pitchFamily="18" charset="0"/>
            </a:endParaRPr>
          </a:p>
        </p:txBody>
      </p:sp>
      <p:sp>
        <p:nvSpPr>
          <p:cNvPr id="13" name="TextBox 12">
            <a:extLst>
              <a:ext uri="{FF2B5EF4-FFF2-40B4-BE49-F238E27FC236}">
                <a16:creationId xmlns:a16="http://schemas.microsoft.com/office/drawing/2014/main" id="{7BAF470E-E997-6F56-DEE7-019CE57BC11C}"/>
              </a:ext>
            </a:extLst>
          </p:cNvPr>
          <p:cNvSpPr txBox="1"/>
          <p:nvPr/>
        </p:nvSpPr>
        <p:spPr>
          <a:xfrm>
            <a:off x="2976357" y="2231862"/>
            <a:ext cx="10531928" cy="2308324"/>
          </a:xfrm>
          <a:prstGeom prst="rect">
            <a:avLst/>
          </a:prstGeom>
          <a:noFill/>
        </p:spPr>
        <p:txBody>
          <a:bodyPr wrap="square">
            <a:spAutoFit/>
          </a:bodyPr>
          <a:lstStyle/>
          <a:p>
            <a:r>
              <a:rPr lang="en-US" sz="3600" kern="100" dirty="0">
                <a:cs typeface="Times New Roman" panose="02020603050405020304" pitchFamily="18" charset="0"/>
              </a:rPr>
              <a:t>Our plume is also influenced by project 1007 which is a project which stabilized the lake levels in the tri-lakes area from 1987 but also ended up creating a path for PFAS transmission further downstream. </a:t>
            </a:r>
            <a:r>
              <a:rPr lang="en-US" sz="3600" kern="100" dirty="0">
                <a:cs typeface="Times New Roman" panose="02020603050405020304" pitchFamily="18" charset="0"/>
                <a:hlinkClick r:id="rId4"/>
              </a:rPr>
              <a:t>Project </a:t>
            </a:r>
            <a:endParaRPr lang="en-US" sz="3600" dirty="0"/>
          </a:p>
        </p:txBody>
      </p:sp>
      <p:sp>
        <p:nvSpPr>
          <p:cNvPr id="4" name="Freeform 15">
            <a:extLst>
              <a:ext uri="{FF2B5EF4-FFF2-40B4-BE49-F238E27FC236}">
                <a16:creationId xmlns:a16="http://schemas.microsoft.com/office/drawing/2014/main" id="{BF03F49B-7DF3-1D61-64E2-BE40685737F4}"/>
              </a:ext>
            </a:extLst>
          </p:cNvPr>
          <p:cNvSpPr/>
          <p:nvPr/>
        </p:nvSpPr>
        <p:spPr>
          <a:xfrm>
            <a:off x="14153689" y="8819577"/>
            <a:ext cx="3837055" cy="1247043"/>
          </a:xfrm>
          <a:custGeom>
            <a:avLst/>
            <a:gdLst/>
            <a:ahLst/>
            <a:cxnLst/>
            <a:rect l="l" t="t" r="r" b="b"/>
            <a:pathLst>
              <a:path w="3837055" h="1247043">
                <a:moveTo>
                  <a:pt x="0" y="0"/>
                </a:moveTo>
                <a:lnTo>
                  <a:pt x="3837055" y="0"/>
                </a:lnTo>
                <a:lnTo>
                  <a:pt x="3837055" y="1247043"/>
                </a:lnTo>
                <a:lnTo>
                  <a:pt x="0" y="1247043"/>
                </a:lnTo>
                <a:lnTo>
                  <a:pt x="0" y="0"/>
                </a:lnTo>
                <a:close/>
              </a:path>
            </a:pathLst>
          </a:custGeom>
          <a:blipFill>
            <a:blip r:embed="rId5"/>
            <a:stretch>
              <a:fillRect/>
            </a:stretch>
          </a:blipFill>
        </p:spPr>
        <p:txBody>
          <a:bodyPr/>
          <a:lstStyle/>
          <a:p>
            <a:endParaRPr lang="en-US"/>
          </a:p>
        </p:txBody>
      </p:sp>
      <p:sp>
        <p:nvSpPr>
          <p:cNvPr id="6" name="TextBox 5">
            <a:extLst>
              <a:ext uri="{FF2B5EF4-FFF2-40B4-BE49-F238E27FC236}">
                <a16:creationId xmlns:a16="http://schemas.microsoft.com/office/drawing/2014/main" id="{8585B156-5F0A-0750-513C-CB22394577B1}"/>
              </a:ext>
            </a:extLst>
          </p:cNvPr>
          <p:cNvSpPr txBox="1"/>
          <p:nvPr/>
        </p:nvSpPr>
        <p:spPr>
          <a:xfrm>
            <a:off x="3200400" y="5146650"/>
            <a:ext cx="9982200" cy="1754326"/>
          </a:xfrm>
          <a:prstGeom prst="rect">
            <a:avLst/>
          </a:prstGeom>
          <a:noFill/>
        </p:spPr>
        <p:txBody>
          <a:bodyPr wrap="square">
            <a:spAutoFit/>
          </a:bodyPr>
          <a:lstStyle/>
          <a:p>
            <a:r>
              <a:rPr lang="en-US" sz="3600" kern="100" dirty="0">
                <a:cs typeface="Times New Roman" panose="02020603050405020304" pitchFamily="18" charset="0"/>
              </a:rPr>
              <a:t>MPCA is analyzing the plume to see what percentage of mixed molecules come from which landfill. </a:t>
            </a:r>
            <a:endParaRPr lang="en-US" sz="3600" dirty="0"/>
          </a:p>
        </p:txBody>
      </p:sp>
      <p:sp>
        <p:nvSpPr>
          <p:cNvPr id="7" name="TextBox 6">
            <a:extLst>
              <a:ext uri="{FF2B5EF4-FFF2-40B4-BE49-F238E27FC236}">
                <a16:creationId xmlns:a16="http://schemas.microsoft.com/office/drawing/2014/main" id="{35CEC5A8-4E11-504B-5615-84DE8BA3D1DA}"/>
              </a:ext>
            </a:extLst>
          </p:cNvPr>
          <p:cNvSpPr txBox="1"/>
          <p:nvPr/>
        </p:nvSpPr>
        <p:spPr>
          <a:xfrm>
            <a:off x="2286000" y="5143500"/>
            <a:ext cx="652743" cy="646331"/>
          </a:xfrm>
          <a:prstGeom prst="rect">
            <a:avLst/>
          </a:prstGeom>
          <a:noFill/>
        </p:spPr>
        <p:txBody>
          <a:bodyPr wrap="none" rtlCol="0">
            <a:spAutoFit/>
          </a:bodyPr>
          <a:lstStyle/>
          <a:p>
            <a:r>
              <a:rPr lang="en-US" sz="3600" dirty="0"/>
              <a:t>04</a:t>
            </a:r>
          </a:p>
        </p:txBody>
      </p:sp>
      <p:sp>
        <p:nvSpPr>
          <p:cNvPr id="5" name="TextBox 4">
            <a:extLst>
              <a:ext uri="{FF2B5EF4-FFF2-40B4-BE49-F238E27FC236}">
                <a16:creationId xmlns:a16="http://schemas.microsoft.com/office/drawing/2014/main" id="{BEAD5837-D4DE-523A-2362-F1DDF514BF30}"/>
              </a:ext>
            </a:extLst>
          </p:cNvPr>
          <p:cNvSpPr txBox="1"/>
          <p:nvPr/>
        </p:nvSpPr>
        <p:spPr>
          <a:xfrm>
            <a:off x="2414200" y="7208316"/>
            <a:ext cx="652743" cy="646331"/>
          </a:xfrm>
          <a:prstGeom prst="rect">
            <a:avLst/>
          </a:prstGeom>
          <a:noFill/>
        </p:spPr>
        <p:txBody>
          <a:bodyPr wrap="none" rtlCol="0">
            <a:spAutoFit/>
          </a:bodyPr>
          <a:lstStyle/>
          <a:p>
            <a:r>
              <a:rPr lang="en-US" sz="3600" dirty="0"/>
              <a:t>05</a:t>
            </a:r>
          </a:p>
        </p:txBody>
      </p:sp>
      <p:sp>
        <p:nvSpPr>
          <p:cNvPr id="11" name="TextBox 10">
            <a:extLst>
              <a:ext uri="{FF2B5EF4-FFF2-40B4-BE49-F238E27FC236}">
                <a16:creationId xmlns:a16="http://schemas.microsoft.com/office/drawing/2014/main" id="{AA480501-FE6D-6BFC-FA87-74959330397A}"/>
              </a:ext>
            </a:extLst>
          </p:cNvPr>
          <p:cNvSpPr txBox="1"/>
          <p:nvPr/>
        </p:nvSpPr>
        <p:spPr>
          <a:xfrm>
            <a:off x="3200399" y="7175723"/>
            <a:ext cx="13537651" cy="1754326"/>
          </a:xfrm>
          <a:prstGeom prst="rect">
            <a:avLst/>
          </a:prstGeom>
          <a:noFill/>
        </p:spPr>
        <p:txBody>
          <a:bodyPr wrap="square" rtlCol="0">
            <a:spAutoFit/>
          </a:bodyPr>
          <a:lstStyle/>
          <a:p>
            <a:r>
              <a:rPr lang="en-US" sz="3600" dirty="0"/>
              <a:t>One of the long-term goals is to eliminate the PFAS in the aquifers.  The only way to do that is to pump out the water and reinject it back in, or divert some of it to drinking water</a:t>
            </a:r>
          </a:p>
        </p:txBody>
      </p:sp>
      <p:pic>
        <p:nvPicPr>
          <p:cNvPr id="15" name="Picture 14">
            <a:extLst>
              <a:ext uri="{FF2B5EF4-FFF2-40B4-BE49-F238E27FC236}">
                <a16:creationId xmlns:a16="http://schemas.microsoft.com/office/drawing/2014/main" id="{41728AD8-C764-8639-329A-41F269CC0C13}"/>
              </a:ext>
            </a:extLst>
          </p:cNvPr>
          <p:cNvPicPr>
            <a:picLocks noChangeAspect="1"/>
          </p:cNvPicPr>
          <p:nvPr/>
        </p:nvPicPr>
        <p:blipFill>
          <a:blip r:embed="rId6"/>
          <a:stretch>
            <a:fillRect/>
          </a:stretch>
        </p:blipFill>
        <p:spPr>
          <a:xfrm>
            <a:off x="13776969" y="1938214"/>
            <a:ext cx="4115374" cy="4944165"/>
          </a:xfrm>
          <a:prstGeom prst="rect">
            <a:avLst/>
          </a:prstGeom>
        </p:spPr>
      </p:pic>
    </p:spTree>
    <p:extLst>
      <p:ext uri="{BB962C8B-B14F-4D97-AF65-F5344CB8AC3E}">
        <p14:creationId xmlns:p14="http://schemas.microsoft.com/office/powerpoint/2010/main" val="137452840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E7F907-EDB5-5CDB-EEE7-F4A57CE602CC}"/>
            </a:ext>
          </a:extLst>
        </p:cNvPr>
        <p:cNvGrpSpPr/>
        <p:nvPr/>
      </p:nvGrpSpPr>
      <p:grpSpPr>
        <a:xfrm>
          <a:off x="0" y="0"/>
          <a:ext cx="0" cy="0"/>
          <a:chOff x="0" y="0"/>
          <a:chExt cx="0" cy="0"/>
        </a:xfrm>
      </p:grpSpPr>
      <p:grpSp>
        <p:nvGrpSpPr>
          <p:cNvPr id="8" name="Group 8">
            <a:extLst>
              <a:ext uri="{FF2B5EF4-FFF2-40B4-BE49-F238E27FC236}">
                <a16:creationId xmlns:a16="http://schemas.microsoft.com/office/drawing/2014/main" id="{624E0C46-0E90-DA61-71A6-A7FA42D11192}"/>
              </a:ext>
            </a:extLst>
          </p:cNvPr>
          <p:cNvGrpSpPr/>
          <p:nvPr/>
        </p:nvGrpSpPr>
        <p:grpSpPr>
          <a:xfrm>
            <a:off x="-1543050" y="-558218"/>
            <a:ext cx="3086100" cy="11299900"/>
            <a:chOff x="0" y="0"/>
            <a:chExt cx="812800" cy="2976105"/>
          </a:xfrm>
        </p:grpSpPr>
        <p:sp>
          <p:nvSpPr>
            <p:cNvPr id="9" name="Freeform 9">
              <a:extLst>
                <a:ext uri="{FF2B5EF4-FFF2-40B4-BE49-F238E27FC236}">
                  <a16:creationId xmlns:a16="http://schemas.microsoft.com/office/drawing/2014/main" id="{B44CA82D-1552-1D45-92FE-4BC74CCAD4F1}"/>
                </a:ext>
              </a:extLst>
            </p:cNvPr>
            <p:cNvSpPr/>
            <p:nvPr/>
          </p:nvSpPr>
          <p:spPr>
            <a:xfrm>
              <a:off x="0" y="0"/>
              <a:ext cx="812800" cy="2976105"/>
            </a:xfrm>
            <a:custGeom>
              <a:avLst/>
              <a:gdLst/>
              <a:ahLst/>
              <a:cxnLst/>
              <a:rect l="l" t="t" r="r" b="b"/>
              <a:pathLst>
                <a:path w="812800" h="2976105">
                  <a:moveTo>
                    <a:pt x="0" y="0"/>
                  </a:moveTo>
                  <a:lnTo>
                    <a:pt x="812800" y="0"/>
                  </a:lnTo>
                  <a:lnTo>
                    <a:pt x="812800" y="2976105"/>
                  </a:lnTo>
                  <a:lnTo>
                    <a:pt x="0" y="2976105"/>
                  </a:lnTo>
                  <a:close/>
                </a:path>
              </a:pathLst>
            </a:custGeom>
            <a:solidFill>
              <a:srgbClr val="879FBE"/>
            </a:solidFill>
          </p:spPr>
          <p:txBody>
            <a:bodyPr/>
            <a:lstStyle/>
            <a:p>
              <a:endParaRPr lang="en-US"/>
            </a:p>
          </p:txBody>
        </p:sp>
        <p:sp>
          <p:nvSpPr>
            <p:cNvPr id="10" name="TextBox 10">
              <a:extLst>
                <a:ext uri="{FF2B5EF4-FFF2-40B4-BE49-F238E27FC236}">
                  <a16:creationId xmlns:a16="http://schemas.microsoft.com/office/drawing/2014/main" id="{0C364192-9856-143E-6880-BD8EFD599BA4}"/>
                </a:ext>
              </a:extLst>
            </p:cNvPr>
            <p:cNvSpPr txBox="1"/>
            <p:nvPr/>
          </p:nvSpPr>
          <p:spPr>
            <a:xfrm>
              <a:off x="0" y="-19050"/>
              <a:ext cx="812800" cy="2995155"/>
            </a:xfrm>
            <a:prstGeom prst="rect">
              <a:avLst/>
            </a:prstGeom>
          </p:spPr>
          <p:txBody>
            <a:bodyPr lIns="50800" tIns="50800" rIns="50800" bIns="50800" rtlCol="0" anchor="ctr"/>
            <a:lstStyle/>
            <a:p>
              <a:pPr algn="ctr">
                <a:lnSpc>
                  <a:spcPts val="2859"/>
                </a:lnSpc>
              </a:pPr>
              <a:endParaRPr/>
            </a:p>
          </p:txBody>
        </p:sp>
      </p:grpSp>
      <p:sp>
        <p:nvSpPr>
          <p:cNvPr id="11" name="Freeform 11">
            <a:extLst>
              <a:ext uri="{FF2B5EF4-FFF2-40B4-BE49-F238E27FC236}">
                <a16:creationId xmlns:a16="http://schemas.microsoft.com/office/drawing/2014/main" id="{386ADFDE-4626-94C7-BAE5-3CEF5C39031B}"/>
              </a:ext>
            </a:extLst>
          </p:cNvPr>
          <p:cNvSpPr/>
          <p:nvPr/>
        </p:nvSpPr>
        <p:spPr>
          <a:xfrm>
            <a:off x="15697200" y="9286807"/>
            <a:ext cx="2252478" cy="595015"/>
          </a:xfrm>
          <a:custGeom>
            <a:avLst/>
            <a:gdLst/>
            <a:ahLst/>
            <a:cxnLst/>
            <a:rect l="l" t="t" r="r" b="b"/>
            <a:pathLst>
              <a:path w="3837055" h="1247043">
                <a:moveTo>
                  <a:pt x="0" y="0"/>
                </a:moveTo>
                <a:lnTo>
                  <a:pt x="3837055" y="0"/>
                </a:lnTo>
                <a:lnTo>
                  <a:pt x="3837055" y="1247042"/>
                </a:lnTo>
                <a:lnTo>
                  <a:pt x="0" y="1247042"/>
                </a:lnTo>
                <a:lnTo>
                  <a:pt x="0" y="0"/>
                </a:lnTo>
                <a:close/>
              </a:path>
            </a:pathLst>
          </a:custGeom>
          <a:blipFill>
            <a:blip r:embed="rId2"/>
            <a:stretch>
              <a:fillRect/>
            </a:stretch>
          </a:blipFill>
        </p:spPr>
        <p:txBody>
          <a:bodyPr/>
          <a:lstStyle/>
          <a:p>
            <a:endParaRPr lang="en-US"/>
          </a:p>
        </p:txBody>
      </p:sp>
      <p:sp>
        <p:nvSpPr>
          <p:cNvPr id="12" name="TextBox 12">
            <a:extLst>
              <a:ext uri="{FF2B5EF4-FFF2-40B4-BE49-F238E27FC236}">
                <a16:creationId xmlns:a16="http://schemas.microsoft.com/office/drawing/2014/main" id="{196A6B09-B9B7-E4C6-B7A1-985744A3FF70}"/>
              </a:ext>
            </a:extLst>
          </p:cNvPr>
          <p:cNvSpPr txBox="1"/>
          <p:nvPr/>
        </p:nvSpPr>
        <p:spPr>
          <a:xfrm>
            <a:off x="2056091" y="73003"/>
            <a:ext cx="15097794" cy="889090"/>
          </a:xfrm>
          <a:prstGeom prst="rect">
            <a:avLst/>
          </a:prstGeom>
        </p:spPr>
        <p:txBody>
          <a:bodyPr wrap="square" lIns="0" tIns="0" rIns="0" bIns="0" rtlCol="0" anchor="t">
            <a:spAutoFit/>
          </a:bodyPr>
          <a:lstStyle/>
          <a:p>
            <a:pPr marL="0" lvl="0" indent="0" algn="l">
              <a:lnSpc>
                <a:spcPts val="7920"/>
              </a:lnSpc>
              <a:spcBef>
                <a:spcPct val="0"/>
              </a:spcBef>
            </a:pPr>
            <a:r>
              <a:rPr lang="en-US" sz="3600" spc="280" dirty="0">
                <a:solidFill>
                  <a:srgbClr val="000000"/>
                </a:solidFill>
                <a:latin typeface="Poppins"/>
                <a:ea typeface="Poppins"/>
                <a:cs typeface="Poppins"/>
                <a:sym typeface="Poppins"/>
              </a:rPr>
              <a:t>Project 1007- Highway for PFAS Transmission</a:t>
            </a:r>
          </a:p>
        </p:txBody>
      </p:sp>
      <p:grpSp>
        <p:nvGrpSpPr>
          <p:cNvPr id="21" name="Group 21">
            <a:extLst>
              <a:ext uri="{FF2B5EF4-FFF2-40B4-BE49-F238E27FC236}">
                <a16:creationId xmlns:a16="http://schemas.microsoft.com/office/drawing/2014/main" id="{AF6E6BFC-7C18-BBB6-DE14-4131982272C2}"/>
              </a:ext>
            </a:extLst>
          </p:cNvPr>
          <p:cNvGrpSpPr/>
          <p:nvPr/>
        </p:nvGrpSpPr>
        <p:grpSpPr>
          <a:xfrm>
            <a:off x="-2777871" y="-558218"/>
            <a:ext cx="4320921" cy="11299900"/>
            <a:chOff x="0" y="0"/>
            <a:chExt cx="5761227" cy="15066533"/>
          </a:xfrm>
        </p:grpSpPr>
        <p:grpSp>
          <p:nvGrpSpPr>
            <p:cNvPr id="22" name="Group 22">
              <a:extLst>
                <a:ext uri="{FF2B5EF4-FFF2-40B4-BE49-F238E27FC236}">
                  <a16:creationId xmlns:a16="http://schemas.microsoft.com/office/drawing/2014/main" id="{E194D9D0-6219-CCC2-585A-E505BAE8FB9D}"/>
                </a:ext>
              </a:extLst>
            </p:cNvPr>
            <p:cNvGrpSpPr/>
            <p:nvPr/>
          </p:nvGrpSpPr>
          <p:grpSpPr>
            <a:xfrm>
              <a:off x="1646427" y="0"/>
              <a:ext cx="4114800" cy="15066533"/>
              <a:chOff x="0" y="0"/>
              <a:chExt cx="812800" cy="2976105"/>
            </a:xfrm>
          </p:grpSpPr>
          <p:sp>
            <p:nvSpPr>
              <p:cNvPr id="23" name="Freeform 23">
                <a:extLst>
                  <a:ext uri="{FF2B5EF4-FFF2-40B4-BE49-F238E27FC236}">
                    <a16:creationId xmlns:a16="http://schemas.microsoft.com/office/drawing/2014/main" id="{D56BD96E-E9E1-2C84-6EBD-2D4DA5F4A7BC}"/>
                  </a:ext>
                </a:extLst>
              </p:cNvPr>
              <p:cNvSpPr/>
              <p:nvPr/>
            </p:nvSpPr>
            <p:spPr>
              <a:xfrm>
                <a:off x="0" y="0"/>
                <a:ext cx="812800" cy="2976105"/>
              </a:xfrm>
              <a:custGeom>
                <a:avLst/>
                <a:gdLst/>
                <a:ahLst/>
                <a:cxnLst/>
                <a:rect l="l" t="t" r="r" b="b"/>
                <a:pathLst>
                  <a:path w="812800" h="2976105">
                    <a:moveTo>
                      <a:pt x="0" y="0"/>
                    </a:moveTo>
                    <a:lnTo>
                      <a:pt x="812800" y="0"/>
                    </a:lnTo>
                    <a:lnTo>
                      <a:pt x="812800" y="2976105"/>
                    </a:lnTo>
                    <a:lnTo>
                      <a:pt x="0" y="2976105"/>
                    </a:lnTo>
                    <a:close/>
                  </a:path>
                </a:pathLst>
              </a:custGeom>
              <a:solidFill>
                <a:srgbClr val="879FBE"/>
              </a:solidFill>
            </p:spPr>
            <p:txBody>
              <a:bodyPr/>
              <a:lstStyle/>
              <a:p>
                <a:endParaRPr lang="en-US"/>
              </a:p>
            </p:txBody>
          </p:sp>
          <p:sp>
            <p:nvSpPr>
              <p:cNvPr id="24" name="TextBox 24">
                <a:extLst>
                  <a:ext uri="{FF2B5EF4-FFF2-40B4-BE49-F238E27FC236}">
                    <a16:creationId xmlns:a16="http://schemas.microsoft.com/office/drawing/2014/main" id="{5FDDF630-79DE-E863-27F1-D0D07A38C53D}"/>
                  </a:ext>
                </a:extLst>
              </p:cNvPr>
              <p:cNvSpPr txBox="1"/>
              <p:nvPr/>
            </p:nvSpPr>
            <p:spPr>
              <a:xfrm>
                <a:off x="0" y="-19050"/>
                <a:ext cx="812800" cy="2995155"/>
              </a:xfrm>
              <a:prstGeom prst="rect">
                <a:avLst/>
              </a:prstGeom>
            </p:spPr>
            <p:txBody>
              <a:bodyPr lIns="50800" tIns="50800" rIns="50800" bIns="50800" rtlCol="0" anchor="ctr"/>
              <a:lstStyle/>
              <a:p>
                <a:pPr algn="ctr">
                  <a:lnSpc>
                    <a:spcPts val="2859"/>
                  </a:lnSpc>
                </a:pPr>
                <a:endParaRPr/>
              </a:p>
            </p:txBody>
          </p:sp>
        </p:grpSp>
        <p:grpSp>
          <p:nvGrpSpPr>
            <p:cNvPr id="25" name="Group 25">
              <a:extLst>
                <a:ext uri="{FF2B5EF4-FFF2-40B4-BE49-F238E27FC236}">
                  <a16:creationId xmlns:a16="http://schemas.microsoft.com/office/drawing/2014/main" id="{E23C8A7A-DBA9-605A-8B2C-92743078366E}"/>
                </a:ext>
              </a:extLst>
            </p:cNvPr>
            <p:cNvGrpSpPr/>
            <p:nvPr/>
          </p:nvGrpSpPr>
          <p:grpSpPr>
            <a:xfrm>
              <a:off x="5340859" y="6295786"/>
              <a:ext cx="146982" cy="3758661"/>
              <a:chOff x="0" y="0"/>
              <a:chExt cx="26312" cy="672855"/>
            </a:xfrm>
          </p:grpSpPr>
          <p:sp>
            <p:nvSpPr>
              <p:cNvPr id="26" name="Freeform 26">
                <a:extLst>
                  <a:ext uri="{FF2B5EF4-FFF2-40B4-BE49-F238E27FC236}">
                    <a16:creationId xmlns:a16="http://schemas.microsoft.com/office/drawing/2014/main" id="{A7723E77-94D6-D575-4AE0-C5640404BD6F}"/>
                  </a:ext>
                </a:extLst>
              </p:cNvPr>
              <p:cNvSpPr/>
              <p:nvPr/>
            </p:nvSpPr>
            <p:spPr>
              <a:xfrm>
                <a:off x="0" y="0"/>
                <a:ext cx="26312" cy="672855"/>
              </a:xfrm>
              <a:custGeom>
                <a:avLst/>
                <a:gdLst/>
                <a:ahLst/>
                <a:cxnLst/>
                <a:rect l="l" t="t" r="r" b="b"/>
                <a:pathLst>
                  <a:path w="26312" h="672855">
                    <a:moveTo>
                      <a:pt x="0" y="0"/>
                    </a:moveTo>
                    <a:lnTo>
                      <a:pt x="26312" y="0"/>
                    </a:lnTo>
                    <a:lnTo>
                      <a:pt x="26312" y="672855"/>
                    </a:lnTo>
                    <a:lnTo>
                      <a:pt x="0" y="672855"/>
                    </a:lnTo>
                    <a:close/>
                  </a:path>
                </a:pathLst>
              </a:custGeom>
              <a:solidFill>
                <a:srgbClr val="3B418E"/>
              </a:solidFill>
            </p:spPr>
            <p:txBody>
              <a:bodyPr/>
              <a:lstStyle/>
              <a:p>
                <a:endParaRPr lang="en-US"/>
              </a:p>
            </p:txBody>
          </p:sp>
          <p:sp>
            <p:nvSpPr>
              <p:cNvPr id="27" name="TextBox 27">
                <a:extLst>
                  <a:ext uri="{FF2B5EF4-FFF2-40B4-BE49-F238E27FC236}">
                    <a16:creationId xmlns:a16="http://schemas.microsoft.com/office/drawing/2014/main" id="{FE96D350-97E3-E898-2474-3ADDF0A0F527}"/>
                  </a:ext>
                </a:extLst>
              </p:cNvPr>
              <p:cNvSpPr txBox="1"/>
              <p:nvPr/>
            </p:nvSpPr>
            <p:spPr>
              <a:xfrm>
                <a:off x="0" y="-19050"/>
                <a:ext cx="26312" cy="691905"/>
              </a:xfrm>
              <a:prstGeom prst="rect">
                <a:avLst/>
              </a:prstGeom>
            </p:spPr>
            <p:txBody>
              <a:bodyPr lIns="50800" tIns="50800" rIns="50800" bIns="50800" rtlCol="0" anchor="ctr"/>
              <a:lstStyle/>
              <a:p>
                <a:pPr algn="ctr">
                  <a:lnSpc>
                    <a:spcPts val="2859"/>
                  </a:lnSpc>
                </a:pPr>
                <a:endParaRPr/>
              </a:p>
            </p:txBody>
          </p:sp>
        </p:grpSp>
        <p:sp>
          <p:nvSpPr>
            <p:cNvPr id="28" name="Freeform 28">
              <a:extLst>
                <a:ext uri="{FF2B5EF4-FFF2-40B4-BE49-F238E27FC236}">
                  <a16:creationId xmlns:a16="http://schemas.microsoft.com/office/drawing/2014/main" id="{51D853FF-2C89-907F-9C91-CF3926F32B30}"/>
                </a:ext>
              </a:extLst>
            </p:cNvPr>
            <p:cNvSpPr/>
            <p:nvPr/>
          </p:nvSpPr>
          <p:spPr>
            <a:xfrm>
              <a:off x="0" y="468196"/>
              <a:ext cx="5075427" cy="2777643"/>
            </a:xfrm>
            <a:custGeom>
              <a:avLst/>
              <a:gdLst/>
              <a:ahLst/>
              <a:cxnLst/>
              <a:rect l="l" t="t" r="r" b="b"/>
              <a:pathLst>
                <a:path w="5075427" h="2777643">
                  <a:moveTo>
                    <a:pt x="0" y="0"/>
                  </a:moveTo>
                  <a:lnTo>
                    <a:pt x="5075427" y="0"/>
                  </a:lnTo>
                  <a:lnTo>
                    <a:pt x="5075427" y="2777643"/>
                  </a:lnTo>
                  <a:lnTo>
                    <a:pt x="0" y="2777643"/>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grpSp>
      <p:sp>
        <p:nvSpPr>
          <p:cNvPr id="31" name="TextBox 30">
            <a:extLst>
              <a:ext uri="{FF2B5EF4-FFF2-40B4-BE49-F238E27FC236}">
                <a16:creationId xmlns:a16="http://schemas.microsoft.com/office/drawing/2014/main" id="{6F745B8D-1BB4-9FFB-2947-11E8E6C285B2}"/>
              </a:ext>
            </a:extLst>
          </p:cNvPr>
          <p:cNvSpPr txBox="1"/>
          <p:nvPr/>
        </p:nvSpPr>
        <p:spPr>
          <a:xfrm>
            <a:off x="2976357" y="4812413"/>
            <a:ext cx="7691643" cy="830997"/>
          </a:xfrm>
          <a:prstGeom prst="rect">
            <a:avLst/>
          </a:prstGeom>
          <a:noFill/>
        </p:spPr>
        <p:txBody>
          <a:bodyPr wrap="square" rtlCol="0">
            <a:spAutoFit/>
          </a:bodyPr>
          <a:lstStyle/>
          <a:p>
            <a:r>
              <a:rPr lang="en-US" sz="2400" dirty="0">
                <a:latin typeface="Open Sauce" panose="020B0604020202020204" charset="0"/>
              </a:rPr>
              <a:t>.</a:t>
            </a:r>
          </a:p>
          <a:p>
            <a:r>
              <a:rPr lang="en-US" sz="2400" dirty="0">
                <a:latin typeface="Open Sauce" panose="020B0604020202020204" charset="0"/>
              </a:rPr>
              <a:t> </a:t>
            </a:r>
          </a:p>
        </p:txBody>
      </p:sp>
      <p:pic>
        <p:nvPicPr>
          <p:cNvPr id="5" name="Picture 4">
            <a:extLst>
              <a:ext uri="{FF2B5EF4-FFF2-40B4-BE49-F238E27FC236}">
                <a16:creationId xmlns:a16="http://schemas.microsoft.com/office/drawing/2014/main" id="{CF16E162-3C0D-00AD-D25B-17A672AD0CA6}"/>
              </a:ext>
            </a:extLst>
          </p:cNvPr>
          <p:cNvPicPr>
            <a:picLocks noChangeAspect="1"/>
          </p:cNvPicPr>
          <p:nvPr/>
        </p:nvPicPr>
        <p:blipFill>
          <a:blip r:embed="rId5"/>
          <a:stretch>
            <a:fillRect/>
          </a:stretch>
        </p:blipFill>
        <p:spPr>
          <a:xfrm>
            <a:off x="2056090" y="962094"/>
            <a:ext cx="16003309" cy="9251904"/>
          </a:xfrm>
          <a:prstGeom prst="rect">
            <a:avLst/>
          </a:prstGeom>
        </p:spPr>
      </p:pic>
    </p:spTree>
    <p:extLst>
      <p:ext uri="{BB962C8B-B14F-4D97-AF65-F5344CB8AC3E}">
        <p14:creationId xmlns:p14="http://schemas.microsoft.com/office/powerpoint/2010/main" val="346862442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A74101-51B6-2F26-9891-93D96EE42BB9}"/>
            </a:ext>
          </a:extLst>
        </p:cNvPr>
        <p:cNvGrpSpPr/>
        <p:nvPr/>
      </p:nvGrpSpPr>
      <p:grpSpPr>
        <a:xfrm>
          <a:off x="0" y="0"/>
          <a:ext cx="0" cy="0"/>
          <a:chOff x="0" y="0"/>
          <a:chExt cx="0" cy="0"/>
        </a:xfrm>
      </p:grpSpPr>
      <p:grpSp>
        <p:nvGrpSpPr>
          <p:cNvPr id="8" name="Group 8">
            <a:extLst>
              <a:ext uri="{FF2B5EF4-FFF2-40B4-BE49-F238E27FC236}">
                <a16:creationId xmlns:a16="http://schemas.microsoft.com/office/drawing/2014/main" id="{CBF43711-EDE7-37C8-878D-9B874BD234D9}"/>
              </a:ext>
            </a:extLst>
          </p:cNvPr>
          <p:cNvGrpSpPr/>
          <p:nvPr/>
        </p:nvGrpSpPr>
        <p:grpSpPr>
          <a:xfrm>
            <a:off x="-1543050" y="-558218"/>
            <a:ext cx="3086100" cy="11299900"/>
            <a:chOff x="0" y="0"/>
            <a:chExt cx="812800" cy="2976105"/>
          </a:xfrm>
        </p:grpSpPr>
        <p:sp>
          <p:nvSpPr>
            <p:cNvPr id="9" name="Freeform 9">
              <a:extLst>
                <a:ext uri="{FF2B5EF4-FFF2-40B4-BE49-F238E27FC236}">
                  <a16:creationId xmlns:a16="http://schemas.microsoft.com/office/drawing/2014/main" id="{3DAAB97B-09C7-0ABE-A86E-9660E933D7ED}"/>
                </a:ext>
              </a:extLst>
            </p:cNvPr>
            <p:cNvSpPr/>
            <p:nvPr/>
          </p:nvSpPr>
          <p:spPr>
            <a:xfrm>
              <a:off x="0" y="0"/>
              <a:ext cx="812800" cy="2976105"/>
            </a:xfrm>
            <a:custGeom>
              <a:avLst/>
              <a:gdLst/>
              <a:ahLst/>
              <a:cxnLst/>
              <a:rect l="l" t="t" r="r" b="b"/>
              <a:pathLst>
                <a:path w="812800" h="2976105">
                  <a:moveTo>
                    <a:pt x="0" y="0"/>
                  </a:moveTo>
                  <a:lnTo>
                    <a:pt x="812800" y="0"/>
                  </a:lnTo>
                  <a:lnTo>
                    <a:pt x="812800" y="2976105"/>
                  </a:lnTo>
                  <a:lnTo>
                    <a:pt x="0" y="2976105"/>
                  </a:lnTo>
                  <a:close/>
                </a:path>
              </a:pathLst>
            </a:custGeom>
            <a:solidFill>
              <a:srgbClr val="879FBE"/>
            </a:solidFill>
          </p:spPr>
          <p:txBody>
            <a:bodyPr/>
            <a:lstStyle/>
            <a:p>
              <a:endParaRPr lang="en-US"/>
            </a:p>
          </p:txBody>
        </p:sp>
        <p:sp>
          <p:nvSpPr>
            <p:cNvPr id="10" name="TextBox 10">
              <a:extLst>
                <a:ext uri="{FF2B5EF4-FFF2-40B4-BE49-F238E27FC236}">
                  <a16:creationId xmlns:a16="http://schemas.microsoft.com/office/drawing/2014/main" id="{F71674BB-2BAA-7090-28D6-F502F8497583}"/>
                </a:ext>
              </a:extLst>
            </p:cNvPr>
            <p:cNvSpPr txBox="1"/>
            <p:nvPr/>
          </p:nvSpPr>
          <p:spPr>
            <a:xfrm>
              <a:off x="0" y="-19050"/>
              <a:ext cx="812800" cy="2995155"/>
            </a:xfrm>
            <a:prstGeom prst="rect">
              <a:avLst/>
            </a:prstGeom>
          </p:spPr>
          <p:txBody>
            <a:bodyPr lIns="50800" tIns="50800" rIns="50800" bIns="50800" rtlCol="0" anchor="ctr"/>
            <a:lstStyle/>
            <a:p>
              <a:pPr algn="ctr">
                <a:lnSpc>
                  <a:spcPts val="2859"/>
                </a:lnSpc>
              </a:pPr>
              <a:endParaRPr/>
            </a:p>
          </p:txBody>
        </p:sp>
      </p:grpSp>
      <p:sp>
        <p:nvSpPr>
          <p:cNvPr id="12" name="TextBox 12">
            <a:extLst>
              <a:ext uri="{FF2B5EF4-FFF2-40B4-BE49-F238E27FC236}">
                <a16:creationId xmlns:a16="http://schemas.microsoft.com/office/drawing/2014/main" id="{136DD0AE-D7DC-2D0D-15F7-24AFF442FFE7}"/>
              </a:ext>
            </a:extLst>
          </p:cNvPr>
          <p:cNvSpPr txBox="1"/>
          <p:nvPr/>
        </p:nvSpPr>
        <p:spPr>
          <a:xfrm>
            <a:off x="2056091" y="73003"/>
            <a:ext cx="15097794" cy="889090"/>
          </a:xfrm>
          <a:prstGeom prst="rect">
            <a:avLst/>
          </a:prstGeom>
        </p:spPr>
        <p:txBody>
          <a:bodyPr wrap="square" lIns="0" tIns="0" rIns="0" bIns="0" rtlCol="0" anchor="t">
            <a:spAutoFit/>
          </a:bodyPr>
          <a:lstStyle/>
          <a:p>
            <a:pPr marL="0" lvl="0" indent="0" algn="l">
              <a:lnSpc>
                <a:spcPts val="7920"/>
              </a:lnSpc>
              <a:spcBef>
                <a:spcPct val="0"/>
              </a:spcBef>
            </a:pPr>
            <a:r>
              <a:rPr lang="en-US" sz="3600" spc="280" dirty="0">
                <a:solidFill>
                  <a:srgbClr val="000000"/>
                </a:solidFill>
                <a:latin typeface="Poppins"/>
                <a:ea typeface="Poppins"/>
                <a:cs typeface="Poppins"/>
                <a:sym typeface="Poppins"/>
              </a:rPr>
              <a:t>Project 1007- Highway for PFAS Transmission</a:t>
            </a:r>
          </a:p>
        </p:txBody>
      </p:sp>
      <p:grpSp>
        <p:nvGrpSpPr>
          <p:cNvPr id="21" name="Group 21">
            <a:extLst>
              <a:ext uri="{FF2B5EF4-FFF2-40B4-BE49-F238E27FC236}">
                <a16:creationId xmlns:a16="http://schemas.microsoft.com/office/drawing/2014/main" id="{4BC53B85-C124-A695-7D3D-09F1FD925862}"/>
              </a:ext>
            </a:extLst>
          </p:cNvPr>
          <p:cNvGrpSpPr/>
          <p:nvPr/>
        </p:nvGrpSpPr>
        <p:grpSpPr>
          <a:xfrm>
            <a:off x="-2777871" y="-558218"/>
            <a:ext cx="4320921" cy="11299900"/>
            <a:chOff x="0" y="0"/>
            <a:chExt cx="5761227" cy="15066533"/>
          </a:xfrm>
        </p:grpSpPr>
        <p:grpSp>
          <p:nvGrpSpPr>
            <p:cNvPr id="22" name="Group 22">
              <a:extLst>
                <a:ext uri="{FF2B5EF4-FFF2-40B4-BE49-F238E27FC236}">
                  <a16:creationId xmlns:a16="http://schemas.microsoft.com/office/drawing/2014/main" id="{B4820DD7-AE9E-C3FE-32A1-A84B4FA74D61}"/>
                </a:ext>
              </a:extLst>
            </p:cNvPr>
            <p:cNvGrpSpPr/>
            <p:nvPr/>
          </p:nvGrpSpPr>
          <p:grpSpPr>
            <a:xfrm>
              <a:off x="1646427" y="0"/>
              <a:ext cx="4114800" cy="15066533"/>
              <a:chOff x="0" y="0"/>
              <a:chExt cx="812800" cy="2976105"/>
            </a:xfrm>
          </p:grpSpPr>
          <p:sp>
            <p:nvSpPr>
              <p:cNvPr id="23" name="Freeform 23">
                <a:extLst>
                  <a:ext uri="{FF2B5EF4-FFF2-40B4-BE49-F238E27FC236}">
                    <a16:creationId xmlns:a16="http://schemas.microsoft.com/office/drawing/2014/main" id="{D183A7F2-445E-4E8B-BCF9-D3A31A5E5CC6}"/>
                  </a:ext>
                </a:extLst>
              </p:cNvPr>
              <p:cNvSpPr/>
              <p:nvPr/>
            </p:nvSpPr>
            <p:spPr>
              <a:xfrm>
                <a:off x="0" y="0"/>
                <a:ext cx="812800" cy="2976105"/>
              </a:xfrm>
              <a:custGeom>
                <a:avLst/>
                <a:gdLst/>
                <a:ahLst/>
                <a:cxnLst/>
                <a:rect l="l" t="t" r="r" b="b"/>
                <a:pathLst>
                  <a:path w="812800" h="2976105">
                    <a:moveTo>
                      <a:pt x="0" y="0"/>
                    </a:moveTo>
                    <a:lnTo>
                      <a:pt x="812800" y="0"/>
                    </a:lnTo>
                    <a:lnTo>
                      <a:pt x="812800" y="2976105"/>
                    </a:lnTo>
                    <a:lnTo>
                      <a:pt x="0" y="2976105"/>
                    </a:lnTo>
                    <a:close/>
                  </a:path>
                </a:pathLst>
              </a:custGeom>
              <a:solidFill>
                <a:srgbClr val="879FBE"/>
              </a:solidFill>
            </p:spPr>
            <p:txBody>
              <a:bodyPr/>
              <a:lstStyle/>
              <a:p>
                <a:endParaRPr lang="en-US"/>
              </a:p>
            </p:txBody>
          </p:sp>
          <p:sp>
            <p:nvSpPr>
              <p:cNvPr id="24" name="TextBox 24">
                <a:extLst>
                  <a:ext uri="{FF2B5EF4-FFF2-40B4-BE49-F238E27FC236}">
                    <a16:creationId xmlns:a16="http://schemas.microsoft.com/office/drawing/2014/main" id="{61AE7A50-55A8-0D02-D27C-62F336D72597}"/>
                  </a:ext>
                </a:extLst>
              </p:cNvPr>
              <p:cNvSpPr txBox="1"/>
              <p:nvPr/>
            </p:nvSpPr>
            <p:spPr>
              <a:xfrm>
                <a:off x="0" y="-19050"/>
                <a:ext cx="812800" cy="2995155"/>
              </a:xfrm>
              <a:prstGeom prst="rect">
                <a:avLst/>
              </a:prstGeom>
            </p:spPr>
            <p:txBody>
              <a:bodyPr lIns="50800" tIns="50800" rIns="50800" bIns="50800" rtlCol="0" anchor="ctr"/>
              <a:lstStyle/>
              <a:p>
                <a:pPr algn="ctr">
                  <a:lnSpc>
                    <a:spcPts val="2859"/>
                  </a:lnSpc>
                </a:pPr>
                <a:endParaRPr/>
              </a:p>
            </p:txBody>
          </p:sp>
        </p:grpSp>
        <p:grpSp>
          <p:nvGrpSpPr>
            <p:cNvPr id="25" name="Group 25">
              <a:extLst>
                <a:ext uri="{FF2B5EF4-FFF2-40B4-BE49-F238E27FC236}">
                  <a16:creationId xmlns:a16="http://schemas.microsoft.com/office/drawing/2014/main" id="{9E4AC1C0-8B99-516F-1415-F4BE317B5068}"/>
                </a:ext>
              </a:extLst>
            </p:cNvPr>
            <p:cNvGrpSpPr/>
            <p:nvPr/>
          </p:nvGrpSpPr>
          <p:grpSpPr>
            <a:xfrm>
              <a:off x="5340859" y="6295786"/>
              <a:ext cx="146982" cy="3758661"/>
              <a:chOff x="0" y="0"/>
              <a:chExt cx="26312" cy="672855"/>
            </a:xfrm>
          </p:grpSpPr>
          <p:sp>
            <p:nvSpPr>
              <p:cNvPr id="26" name="Freeform 26">
                <a:extLst>
                  <a:ext uri="{FF2B5EF4-FFF2-40B4-BE49-F238E27FC236}">
                    <a16:creationId xmlns:a16="http://schemas.microsoft.com/office/drawing/2014/main" id="{457F19BE-1907-6E77-7CE5-953E3A683499}"/>
                  </a:ext>
                </a:extLst>
              </p:cNvPr>
              <p:cNvSpPr/>
              <p:nvPr/>
            </p:nvSpPr>
            <p:spPr>
              <a:xfrm>
                <a:off x="0" y="0"/>
                <a:ext cx="26312" cy="672855"/>
              </a:xfrm>
              <a:custGeom>
                <a:avLst/>
                <a:gdLst/>
                <a:ahLst/>
                <a:cxnLst/>
                <a:rect l="l" t="t" r="r" b="b"/>
                <a:pathLst>
                  <a:path w="26312" h="672855">
                    <a:moveTo>
                      <a:pt x="0" y="0"/>
                    </a:moveTo>
                    <a:lnTo>
                      <a:pt x="26312" y="0"/>
                    </a:lnTo>
                    <a:lnTo>
                      <a:pt x="26312" y="672855"/>
                    </a:lnTo>
                    <a:lnTo>
                      <a:pt x="0" y="672855"/>
                    </a:lnTo>
                    <a:close/>
                  </a:path>
                </a:pathLst>
              </a:custGeom>
              <a:solidFill>
                <a:srgbClr val="3B418E"/>
              </a:solidFill>
            </p:spPr>
            <p:txBody>
              <a:bodyPr/>
              <a:lstStyle/>
              <a:p>
                <a:endParaRPr lang="en-US"/>
              </a:p>
            </p:txBody>
          </p:sp>
          <p:sp>
            <p:nvSpPr>
              <p:cNvPr id="27" name="TextBox 27">
                <a:extLst>
                  <a:ext uri="{FF2B5EF4-FFF2-40B4-BE49-F238E27FC236}">
                    <a16:creationId xmlns:a16="http://schemas.microsoft.com/office/drawing/2014/main" id="{FC959623-A707-57F8-AC4B-606D13FA310D}"/>
                  </a:ext>
                </a:extLst>
              </p:cNvPr>
              <p:cNvSpPr txBox="1"/>
              <p:nvPr/>
            </p:nvSpPr>
            <p:spPr>
              <a:xfrm>
                <a:off x="0" y="-19050"/>
                <a:ext cx="26312" cy="691905"/>
              </a:xfrm>
              <a:prstGeom prst="rect">
                <a:avLst/>
              </a:prstGeom>
            </p:spPr>
            <p:txBody>
              <a:bodyPr lIns="50800" tIns="50800" rIns="50800" bIns="50800" rtlCol="0" anchor="ctr"/>
              <a:lstStyle/>
              <a:p>
                <a:pPr algn="ctr">
                  <a:lnSpc>
                    <a:spcPts val="2859"/>
                  </a:lnSpc>
                </a:pPr>
                <a:endParaRPr/>
              </a:p>
            </p:txBody>
          </p:sp>
        </p:grpSp>
        <p:sp>
          <p:nvSpPr>
            <p:cNvPr id="28" name="Freeform 28">
              <a:extLst>
                <a:ext uri="{FF2B5EF4-FFF2-40B4-BE49-F238E27FC236}">
                  <a16:creationId xmlns:a16="http://schemas.microsoft.com/office/drawing/2014/main" id="{C47D0788-5503-7DD9-E625-F210EDD016A2}"/>
                </a:ext>
              </a:extLst>
            </p:cNvPr>
            <p:cNvSpPr/>
            <p:nvPr/>
          </p:nvSpPr>
          <p:spPr>
            <a:xfrm>
              <a:off x="0" y="468196"/>
              <a:ext cx="5075427" cy="2777643"/>
            </a:xfrm>
            <a:custGeom>
              <a:avLst/>
              <a:gdLst/>
              <a:ahLst/>
              <a:cxnLst/>
              <a:rect l="l" t="t" r="r" b="b"/>
              <a:pathLst>
                <a:path w="5075427" h="2777643">
                  <a:moveTo>
                    <a:pt x="0" y="0"/>
                  </a:moveTo>
                  <a:lnTo>
                    <a:pt x="5075427" y="0"/>
                  </a:lnTo>
                  <a:lnTo>
                    <a:pt x="5075427" y="2777643"/>
                  </a:lnTo>
                  <a:lnTo>
                    <a:pt x="0" y="277764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grpSp>
      <p:sp>
        <p:nvSpPr>
          <p:cNvPr id="31" name="TextBox 30">
            <a:extLst>
              <a:ext uri="{FF2B5EF4-FFF2-40B4-BE49-F238E27FC236}">
                <a16:creationId xmlns:a16="http://schemas.microsoft.com/office/drawing/2014/main" id="{0FA68D4B-75E9-B4C7-F4CA-FEAD2C6C824D}"/>
              </a:ext>
            </a:extLst>
          </p:cNvPr>
          <p:cNvSpPr txBox="1"/>
          <p:nvPr/>
        </p:nvSpPr>
        <p:spPr>
          <a:xfrm>
            <a:off x="2976357" y="4812413"/>
            <a:ext cx="7691643" cy="830997"/>
          </a:xfrm>
          <a:prstGeom prst="rect">
            <a:avLst/>
          </a:prstGeom>
          <a:noFill/>
        </p:spPr>
        <p:txBody>
          <a:bodyPr wrap="square" rtlCol="0">
            <a:spAutoFit/>
          </a:bodyPr>
          <a:lstStyle/>
          <a:p>
            <a:r>
              <a:rPr lang="en-US" sz="2400" dirty="0">
                <a:latin typeface="Open Sauce" panose="020B0604020202020204" charset="0"/>
              </a:rPr>
              <a:t>.</a:t>
            </a:r>
          </a:p>
          <a:p>
            <a:r>
              <a:rPr lang="en-US" sz="2400" dirty="0">
                <a:latin typeface="Open Sauce" panose="020B0604020202020204" charset="0"/>
              </a:rPr>
              <a:t> </a:t>
            </a:r>
          </a:p>
        </p:txBody>
      </p:sp>
      <p:pic>
        <p:nvPicPr>
          <p:cNvPr id="7" name="Picture 6">
            <a:extLst>
              <a:ext uri="{FF2B5EF4-FFF2-40B4-BE49-F238E27FC236}">
                <a16:creationId xmlns:a16="http://schemas.microsoft.com/office/drawing/2014/main" id="{703A181E-E20B-FAFC-3371-98F2E52E1623}"/>
              </a:ext>
            </a:extLst>
          </p:cNvPr>
          <p:cNvPicPr>
            <a:picLocks noChangeAspect="1"/>
          </p:cNvPicPr>
          <p:nvPr/>
        </p:nvPicPr>
        <p:blipFill>
          <a:blip r:embed="rId4"/>
          <a:stretch>
            <a:fillRect/>
          </a:stretch>
        </p:blipFill>
        <p:spPr>
          <a:xfrm>
            <a:off x="2056091" y="934229"/>
            <a:ext cx="13730009" cy="9145921"/>
          </a:xfrm>
          <a:prstGeom prst="rect">
            <a:avLst/>
          </a:prstGeom>
        </p:spPr>
      </p:pic>
      <p:sp>
        <p:nvSpPr>
          <p:cNvPr id="2" name="Freeform 15">
            <a:extLst>
              <a:ext uri="{FF2B5EF4-FFF2-40B4-BE49-F238E27FC236}">
                <a16:creationId xmlns:a16="http://schemas.microsoft.com/office/drawing/2014/main" id="{D38793DD-A992-71A5-6809-7141B23F6C74}"/>
              </a:ext>
            </a:extLst>
          </p:cNvPr>
          <p:cNvSpPr/>
          <p:nvPr/>
        </p:nvSpPr>
        <p:spPr>
          <a:xfrm>
            <a:off x="15468600" y="9088181"/>
            <a:ext cx="2969720" cy="1094643"/>
          </a:xfrm>
          <a:custGeom>
            <a:avLst/>
            <a:gdLst/>
            <a:ahLst/>
            <a:cxnLst/>
            <a:rect l="l" t="t" r="r" b="b"/>
            <a:pathLst>
              <a:path w="3837055" h="1247043">
                <a:moveTo>
                  <a:pt x="0" y="0"/>
                </a:moveTo>
                <a:lnTo>
                  <a:pt x="3837055" y="0"/>
                </a:lnTo>
                <a:lnTo>
                  <a:pt x="3837055" y="1247043"/>
                </a:lnTo>
                <a:lnTo>
                  <a:pt x="0" y="1247043"/>
                </a:lnTo>
                <a:lnTo>
                  <a:pt x="0" y="0"/>
                </a:lnTo>
                <a:close/>
              </a:path>
            </a:pathLst>
          </a:custGeom>
          <a:blipFill>
            <a:blip r:embed="rId5"/>
            <a:stretch>
              <a:fillRect/>
            </a:stretch>
          </a:blipFill>
        </p:spPr>
        <p:txBody>
          <a:bodyPr/>
          <a:lstStyle/>
          <a:p>
            <a:endParaRPr lang="en-US"/>
          </a:p>
        </p:txBody>
      </p:sp>
    </p:spTree>
    <p:extLst>
      <p:ext uri="{BB962C8B-B14F-4D97-AF65-F5344CB8AC3E}">
        <p14:creationId xmlns:p14="http://schemas.microsoft.com/office/powerpoint/2010/main" val="104377529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7634AF-6BAF-8D45-8048-3C5A16826F57}"/>
            </a:ext>
          </a:extLst>
        </p:cNvPr>
        <p:cNvGrpSpPr/>
        <p:nvPr/>
      </p:nvGrpSpPr>
      <p:grpSpPr>
        <a:xfrm>
          <a:off x="0" y="0"/>
          <a:ext cx="0" cy="0"/>
          <a:chOff x="0" y="0"/>
          <a:chExt cx="0" cy="0"/>
        </a:xfrm>
      </p:grpSpPr>
      <p:grpSp>
        <p:nvGrpSpPr>
          <p:cNvPr id="8" name="Group 8">
            <a:extLst>
              <a:ext uri="{FF2B5EF4-FFF2-40B4-BE49-F238E27FC236}">
                <a16:creationId xmlns:a16="http://schemas.microsoft.com/office/drawing/2014/main" id="{D0C8C13D-1DD4-179D-67AE-6A97D0DAD849}"/>
              </a:ext>
            </a:extLst>
          </p:cNvPr>
          <p:cNvGrpSpPr/>
          <p:nvPr/>
        </p:nvGrpSpPr>
        <p:grpSpPr>
          <a:xfrm>
            <a:off x="-1543050" y="-558218"/>
            <a:ext cx="3086100" cy="11299900"/>
            <a:chOff x="0" y="0"/>
            <a:chExt cx="812800" cy="2976105"/>
          </a:xfrm>
        </p:grpSpPr>
        <p:sp>
          <p:nvSpPr>
            <p:cNvPr id="9" name="Freeform 9">
              <a:extLst>
                <a:ext uri="{FF2B5EF4-FFF2-40B4-BE49-F238E27FC236}">
                  <a16:creationId xmlns:a16="http://schemas.microsoft.com/office/drawing/2014/main" id="{40457D59-9F5C-2F97-A062-1795A9EE94D2}"/>
                </a:ext>
              </a:extLst>
            </p:cNvPr>
            <p:cNvSpPr/>
            <p:nvPr/>
          </p:nvSpPr>
          <p:spPr>
            <a:xfrm>
              <a:off x="0" y="0"/>
              <a:ext cx="812800" cy="2976105"/>
            </a:xfrm>
            <a:custGeom>
              <a:avLst/>
              <a:gdLst/>
              <a:ahLst/>
              <a:cxnLst/>
              <a:rect l="l" t="t" r="r" b="b"/>
              <a:pathLst>
                <a:path w="812800" h="2976105">
                  <a:moveTo>
                    <a:pt x="0" y="0"/>
                  </a:moveTo>
                  <a:lnTo>
                    <a:pt x="812800" y="0"/>
                  </a:lnTo>
                  <a:lnTo>
                    <a:pt x="812800" y="2976105"/>
                  </a:lnTo>
                  <a:lnTo>
                    <a:pt x="0" y="2976105"/>
                  </a:lnTo>
                  <a:close/>
                </a:path>
              </a:pathLst>
            </a:custGeom>
            <a:solidFill>
              <a:srgbClr val="879FBE"/>
            </a:solidFill>
          </p:spPr>
          <p:txBody>
            <a:bodyPr/>
            <a:lstStyle/>
            <a:p>
              <a:endParaRPr lang="en-US"/>
            </a:p>
          </p:txBody>
        </p:sp>
        <p:sp>
          <p:nvSpPr>
            <p:cNvPr id="10" name="TextBox 10">
              <a:extLst>
                <a:ext uri="{FF2B5EF4-FFF2-40B4-BE49-F238E27FC236}">
                  <a16:creationId xmlns:a16="http://schemas.microsoft.com/office/drawing/2014/main" id="{8A62931B-36CB-9174-299F-BC5F732011E8}"/>
                </a:ext>
              </a:extLst>
            </p:cNvPr>
            <p:cNvSpPr txBox="1"/>
            <p:nvPr/>
          </p:nvSpPr>
          <p:spPr>
            <a:xfrm>
              <a:off x="0" y="-19050"/>
              <a:ext cx="812800" cy="2995155"/>
            </a:xfrm>
            <a:prstGeom prst="rect">
              <a:avLst/>
            </a:prstGeom>
          </p:spPr>
          <p:txBody>
            <a:bodyPr lIns="50800" tIns="50800" rIns="50800" bIns="50800" rtlCol="0" anchor="ctr"/>
            <a:lstStyle/>
            <a:p>
              <a:pPr algn="ctr">
                <a:lnSpc>
                  <a:spcPts val="2859"/>
                </a:lnSpc>
              </a:pPr>
              <a:endParaRPr/>
            </a:p>
          </p:txBody>
        </p:sp>
      </p:grpSp>
      <p:sp>
        <p:nvSpPr>
          <p:cNvPr id="12" name="TextBox 12">
            <a:extLst>
              <a:ext uri="{FF2B5EF4-FFF2-40B4-BE49-F238E27FC236}">
                <a16:creationId xmlns:a16="http://schemas.microsoft.com/office/drawing/2014/main" id="{82E9EED2-1E4E-77E0-6F61-AC0307B5796B}"/>
              </a:ext>
            </a:extLst>
          </p:cNvPr>
          <p:cNvSpPr txBox="1"/>
          <p:nvPr/>
        </p:nvSpPr>
        <p:spPr>
          <a:xfrm>
            <a:off x="2056091" y="510989"/>
            <a:ext cx="15097794" cy="889090"/>
          </a:xfrm>
          <a:prstGeom prst="rect">
            <a:avLst/>
          </a:prstGeom>
        </p:spPr>
        <p:txBody>
          <a:bodyPr wrap="square" lIns="0" tIns="0" rIns="0" bIns="0" rtlCol="0" anchor="t">
            <a:spAutoFit/>
          </a:bodyPr>
          <a:lstStyle/>
          <a:p>
            <a:pPr marL="0" lvl="0" indent="0" algn="l">
              <a:lnSpc>
                <a:spcPts val="7920"/>
              </a:lnSpc>
              <a:spcBef>
                <a:spcPct val="0"/>
              </a:spcBef>
            </a:pPr>
            <a:r>
              <a:rPr lang="en-US" sz="3600" spc="280" dirty="0">
                <a:solidFill>
                  <a:srgbClr val="000000"/>
                </a:solidFill>
                <a:latin typeface="Poppins"/>
                <a:ea typeface="Poppins"/>
                <a:cs typeface="Poppins"/>
                <a:sym typeface="Poppins"/>
              </a:rPr>
              <a:t>Project 1007 Multi-Benefit Well Arrays Proposal 1</a:t>
            </a:r>
          </a:p>
        </p:txBody>
      </p:sp>
      <p:grpSp>
        <p:nvGrpSpPr>
          <p:cNvPr id="21" name="Group 21">
            <a:extLst>
              <a:ext uri="{FF2B5EF4-FFF2-40B4-BE49-F238E27FC236}">
                <a16:creationId xmlns:a16="http://schemas.microsoft.com/office/drawing/2014/main" id="{1E9857F4-8B40-D74A-A1C7-D8ED127F9D49}"/>
              </a:ext>
            </a:extLst>
          </p:cNvPr>
          <p:cNvGrpSpPr/>
          <p:nvPr/>
        </p:nvGrpSpPr>
        <p:grpSpPr>
          <a:xfrm>
            <a:off x="-2777871" y="-558218"/>
            <a:ext cx="4320921" cy="11299900"/>
            <a:chOff x="0" y="0"/>
            <a:chExt cx="5761227" cy="15066533"/>
          </a:xfrm>
        </p:grpSpPr>
        <p:grpSp>
          <p:nvGrpSpPr>
            <p:cNvPr id="22" name="Group 22">
              <a:extLst>
                <a:ext uri="{FF2B5EF4-FFF2-40B4-BE49-F238E27FC236}">
                  <a16:creationId xmlns:a16="http://schemas.microsoft.com/office/drawing/2014/main" id="{B8114C5F-3D25-00A2-C13F-D675A4341E92}"/>
                </a:ext>
              </a:extLst>
            </p:cNvPr>
            <p:cNvGrpSpPr/>
            <p:nvPr/>
          </p:nvGrpSpPr>
          <p:grpSpPr>
            <a:xfrm>
              <a:off x="1646427" y="0"/>
              <a:ext cx="4114800" cy="15066533"/>
              <a:chOff x="0" y="0"/>
              <a:chExt cx="812800" cy="2976105"/>
            </a:xfrm>
          </p:grpSpPr>
          <p:sp>
            <p:nvSpPr>
              <p:cNvPr id="23" name="Freeform 23">
                <a:extLst>
                  <a:ext uri="{FF2B5EF4-FFF2-40B4-BE49-F238E27FC236}">
                    <a16:creationId xmlns:a16="http://schemas.microsoft.com/office/drawing/2014/main" id="{8F6D057A-FC26-3C1F-8C03-711C2071DC02}"/>
                  </a:ext>
                </a:extLst>
              </p:cNvPr>
              <p:cNvSpPr/>
              <p:nvPr/>
            </p:nvSpPr>
            <p:spPr>
              <a:xfrm>
                <a:off x="0" y="0"/>
                <a:ext cx="812800" cy="2976105"/>
              </a:xfrm>
              <a:custGeom>
                <a:avLst/>
                <a:gdLst/>
                <a:ahLst/>
                <a:cxnLst/>
                <a:rect l="l" t="t" r="r" b="b"/>
                <a:pathLst>
                  <a:path w="812800" h="2976105">
                    <a:moveTo>
                      <a:pt x="0" y="0"/>
                    </a:moveTo>
                    <a:lnTo>
                      <a:pt x="812800" y="0"/>
                    </a:lnTo>
                    <a:lnTo>
                      <a:pt x="812800" y="2976105"/>
                    </a:lnTo>
                    <a:lnTo>
                      <a:pt x="0" y="2976105"/>
                    </a:lnTo>
                    <a:close/>
                  </a:path>
                </a:pathLst>
              </a:custGeom>
              <a:solidFill>
                <a:srgbClr val="879FBE"/>
              </a:solidFill>
            </p:spPr>
            <p:txBody>
              <a:bodyPr/>
              <a:lstStyle/>
              <a:p>
                <a:endParaRPr lang="en-US"/>
              </a:p>
            </p:txBody>
          </p:sp>
          <p:sp>
            <p:nvSpPr>
              <p:cNvPr id="24" name="TextBox 24">
                <a:extLst>
                  <a:ext uri="{FF2B5EF4-FFF2-40B4-BE49-F238E27FC236}">
                    <a16:creationId xmlns:a16="http://schemas.microsoft.com/office/drawing/2014/main" id="{21F6D9CE-E9E3-ABC4-18C9-1CAC97BA8E49}"/>
                  </a:ext>
                </a:extLst>
              </p:cNvPr>
              <p:cNvSpPr txBox="1"/>
              <p:nvPr/>
            </p:nvSpPr>
            <p:spPr>
              <a:xfrm>
                <a:off x="0" y="-19050"/>
                <a:ext cx="812800" cy="2995155"/>
              </a:xfrm>
              <a:prstGeom prst="rect">
                <a:avLst/>
              </a:prstGeom>
            </p:spPr>
            <p:txBody>
              <a:bodyPr lIns="50800" tIns="50800" rIns="50800" bIns="50800" rtlCol="0" anchor="ctr"/>
              <a:lstStyle/>
              <a:p>
                <a:pPr algn="ctr">
                  <a:lnSpc>
                    <a:spcPts val="2859"/>
                  </a:lnSpc>
                </a:pPr>
                <a:endParaRPr/>
              </a:p>
            </p:txBody>
          </p:sp>
        </p:grpSp>
        <p:grpSp>
          <p:nvGrpSpPr>
            <p:cNvPr id="25" name="Group 25">
              <a:extLst>
                <a:ext uri="{FF2B5EF4-FFF2-40B4-BE49-F238E27FC236}">
                  <a16:creationId xmlns:a16="http://schemas.microsoft.com/office/drawing/2014/main" id="{3AC59FA6-A7B1-6ACB-2527-85FA9238CE31}"/>
                </a:ext>
              </a:extLst>
            </p:cNvPr>
            <p:cNvGrpSpPr/>
            <p:nvPr/>
          </p:nvGrpSpPr>
          <p:grpSpPr>
            <a:xfrm>
              <a:off x="5340859" y="6295786"/>
              <a:ext cx="146982" cy="3758661"/>
              <a:chOff x="0" y="0"/>
              <a:chExt cx="26312" cy="672855"/>
            </a:xfrm>
          </p:grpSpPr>
          <p:sp>
            <p:nvSpPr>
              <p:cNvPr id="26" name="Freeform 26">
                <a:extLst>
                  <a:ext uri="{FF2B5EF4-FFF2-40B4-BE49-F238E27FC236}">
                    <a16:creationId xmlns:a16="http://schemas.microsoft.com/office/drawing/2014/main" id="{BAE39D8A-3971-3425-2C2C-9E3FE9767971}"/>
                  </a:ext>
                </a:extLst>
              </p:cNvPr>
              <p:cNvSpPr/>
              <p:nvPr/>
            </p:nvSpPr>
            <p:spPr>
              <a:xfrm>
                <a:off x="0" y="0"/>
                <a:ext cx="26312" cy="672855"/>
              </a:xfrm>
              <a:custGeom>
                <a:avLst/>
                <a:gdLst/>
                <a:ahLst/>
                <a:cxnLst/>
                <a:rect l="l" t="t" r="r" b="b"/>
                <a:pathLst>
                  <a:path w="26312" h="672855">
                    <a:moveTo>
                      <a:pt x="0" y="0"/>
                    </a:moveTo>
                    <a:lnTo>
                      <a:pt x="26312" y="0"/>
                    </a:lnTo>
                    <a:lnTo>
                      <a:pt x="26312" y="672855"/>
                    </a:lnTo>
                    <a:lnTo>
                      <a:pt x="0" y="672855"/>
                    </a:lnTo>
                    <a:close/>
                  </a:path>
                </a:pathLst>
              </a:custGeom>
              <a:solidFill>
                <a:srgbClr val="3B418E"/>
              </a:solidFill>
            </p:spPr>
            <p:txBody>
              <a:bodyPr/>
              <a:lstStyle/>
              <a:p>
                <a:endParaRPr lang="en-US"/>
              </a:p>
            </p:txBody>
          </p:sp>
          <p:sp>
            <p:nvSpPr>
              <p:cNvPr id="27" name="TextBox 27">
                <a:extLst>
                  <a:ext uri="{FF2B5EF4-FFF2-40B4-BE49-F238E27FC236}">
                    <a16:creationId xmlns:a16="http://schemas.microsoft.com/office/drawing/2014/main" id="{4A2DE383-5C71-8848-985C-CEF3AF05D209}"/>
                  </a:ext>
                </a:extLst>
              </p:cNvPr>
              <p:cNvSpPr txBox="1"/>
              <p:nvPr/>
            </p:nvSpPr>
            <p:spPr>
              <a:xfrm>
                <a:off x="0" y="-19050"/>
                <a:ext cx="26312" cy="691905"/>
              </a:xfrm>
              <a:prstGeom prst="rect">
                <a:avLst/>
              </a:prstGeom>
            </p:spPr>
            <p:txBody>
              <a:bodyPr lIns="50800" tIns="50800" rIns="50800" bIns="50800" rtlCol="0" anchor="ctr"/>
              <a:lstStyle/>
              <a:p>
                <a:pPr algn="ctr">
                  <a:lnSpc>
                    <a:spcPts val="2859"/>
                  </a:lnSpc>
                </a:pPr>
                <a:endParaRPr/>
              </a:p>
            </p:txBody>
          </p:sp>
        </p:grpSp>
        <p:sp>
          <p:nvSpPr>
            <p:cNvPr id="28" name="Freeform 28">
              <a:extLst>
                <a:ext uri="{FF2B5EF4-FFF2-40B4-BE49-F238E27FC236}">
                  <a16:creationId xmlns:a16="http://schemas.microsoft.com/office/drawing/2014/main" id="{1E6537AE-DA00-B7B2-4BC1-2D6DE3B3AFE1}"/>
                </a:ext>
              </a:extLst>
            </p:cNvPr>
            <p:cNvSpPr/>
            <p:nvPr/>
          </p:nvSpPr>
          <p:spPr>
            <a:xfrm>
              <a:off x="0" y="468196"/>
              <a:ext cx="5075427" cy="2777643"/>
            </a:xfrm>
            <a:custGeom>
              <a:avLst/>
              <a:gdLst/>
              <a:ahLst/>
              <a:cxnLst/>
              <a:rect l="l" t="t" r="r" b="b"/>
              <a:pathLst>
                <a:path w="5075427" h="2777643">
                  <a:moveTo>
                    <a:pt x="0" y="0"/>
                  </a:moveTo>
                  <a:lnTo>
                    <a:pt x="5075427" y="0"/>
                  </a:lnTo>
                  <a:lnTo>
                    <a:pt x="5075427" y="2777643"/>
                  </a:lnTo>
                  <a:lnTo>
                    <a:pt x="0" y="277764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grpSp>
      <p:sp>
        <p:nvSpPr>
          <p:cNvPr id="31" name="TextBox 30">
            <a:extLst>
              <a:ext uri="{FF2B5EF4-FFF2-40B4-BE49-F238E27FC236}">
                <a16:creationId xmlns:a16="http://schemas.microsoft.com/office/drawing/2014/main" id="{D23B83F2-9D4F-283C-D7D2-225992C5472F}"/>
              </a:ext>
            </a:extLst>
          </p:cNvPr>
          <p:cNvSpPr txBox="1"/>
          <p:nvPr/>
        </p:nvSpPr>
        <p:spPr>
          <a:xfrm>
            <a:off x="2976357" y="4812413"/>
            <a:ext cx="7691643" cy="830997"/>
          </a:xfrm>
          <a:prstGeom prst="rect">
            <a:avLst/>
          </a:prstGeom>
          <a:noFill/>
        </p:spPr>
        <p:txBody>
          <a:bodyPr wrap="square" rtlCol="0">
            <a:spAutoFit/>
          </a:bodyPr>
          <a:lstStyle/>
          <a:p>
            <a:r>
              <a:rPr lang="en-US" sz="2400" dirty="0">
                <a:latin typeface="Open Sauce" panose="020B0604020202020204" charset="0"/>
              </a:rPr>
              <a:t>.</a:t>
            </a:r>
          </a:p>
          <a:p>
            <a:r>
              <a:rPr lang="en-US" sz="2400" dirty="0">
                <a:latin typeface="Open Sauce" panose="020B0604020202020204" charset="0"/>
              </a:rPr>
              <a:t> </a:t>
            </a:r>
          </a:p>
        </p:txBody>
      </p:sp>
      <p:pic>
        <p:nvPicPr>
          <p:cNvPr id="3" name="Picture 2">
            <a:extLst>
              <a:ext uri="{FF2B5EF4-FFF2-40B4-BE49-F238E27FC236}">
                <a16:creationId xmlns:a16="http://schemas.microsoft.com/office/drawing/2014/main" id="{539DA25C-E824-FA01-CEDC-6CBA37B3CAF1}"/>
              </a:ext>
            </a:extLst>
          </p:cNvPr>
          <p:cNvPicPr>
            <a:picLocks noChangeAspect="1"/>
          </p:cNvPicPr>
          <p:nvPr/>
        </p:nvPicPr>
        <p:blipFill>
          <a:blip r:embed="rId4"/>
          <a:stretch>
            <a:fillRect/>
          </a:stretch>
        </p:blipFill>
        <p:spPr>
          <a:xfrm>
            <a:off x="2056091" y="1400079"/>
            <a:ext cx="16003309" cy="7688103"/>
          </a:xfrm>
          <a:prstGeom prst="rect">
            <a:avLst/>
          </a:prstGeom>
        </p:spPr>
      </p:pic>
      <p:sp>
        <p:nvSpPr>
          <p:cNvPr id="2" name="Freeform 15">
            <a:extLst>
              <a:ext uri="{FF2B5EF4-FFF2-40B4-BE49-F238E27FC236}">
                <a16:creationId xmlns:a16="http://schemas.microsoft.com/office/drawing/2014/main" id="{18AB9411-17A3-D170-EC35-77CD1D1C665C}"/>
              </a:ext>
            </a:extLst>
          </p:cNvPr>
          <p:cNvSpPr/>
          <p:nvPr/>
        </p:nvSpPr>
        <p:spPr>
          <a:xfrm>
            <a:off x="15468600" y="9088181"/>
            <a:ext cx="2969720" cy="1094643"/>
          </a:xfrm>
          <a:custGeom>
            <a:avLst/>
            <a:gdLst/>
            <a:ahLst/>
            <a:cxnLst/>
            <a:rect l="l" t="t" r="r" b="b"/>
            <a:pathLst>
              <a:path w="3837055" h="1247043">
                <a:moveTo>
                  <a:pt x="0" y="0"/>
                </a:moveTo>
                <a:lnTo>
                  <a:pt x="3837055" y="0"/>
                </a:lnTo>
                <a:lnTo>
                  <a:pt x="3837055" y="1247043"/>
                </a:lnTo>
                <a:lnTo>
                  <a:pt x="0" y="1247043"/>
                </a:lnTo>
                <a:lnTo>
                  <a:pt x="0" y="0"/>
                </a:lnTo>
                <a:close/>
              </a:path>
            </a:pathLst>
          </a:custGeom>
          <a:blipFill>
            <a:blip r:embed="rId5"/>
            <a:stretch>
              <a:fillRect/>
            </a:stretch>
          </a:blipFill>
        </p:spPr>
        <p:txBody>
          <a:bodyPr/>
          <a:lstStyle/>
          <a:p>
            <a:endParaRPr lang="en-US"/>
          </a:p>
        </p:txBody>
      </p:sp>
    </p:spTree>
    <p:extLst>
      <p:ext uri="{BB962C8B-B14F-4D97-AF65-F5344CB8AC3E}">
        <p14:creationId xmlns:p14="http://schemas.microsoft.com/office/powerpoint/2010/main" val="334257392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BCEFF2-C243-980C-D4D4-8B8071E24904}"/>
            </a:ext>
          </a:extLst>
        </p:cNvPr>
        <p:cNvGrpSpPr/>
        <p:nvPr/>
      </p:nvGrpSpPr>
      <p:grpSpPr>
        <a:xfrm>
          <a:off x="0" y="0"/>
          <a:ext cx="0" cy="0"/>
          <a:chOff x="0" y="0"/>
          <a:chExt cx="0" cy="0"/>
        </a:xfrm>
      </p:grpSpPr>
      <p:grpSp>
        <p:nvGrpSpPr>
          <p:cNvPr id="8" name="Group 8">
            <a:extLst>
              <a:ext uri="{FF2B5EF4-FFF2-40B4-BE49-F238E27FC236}">
                <a16:creationId xmlns:a16="http://schemas.microsoft.com/office/drawing/2014/main" id="{536D903F-7B6D-3FF7-897D-BFD6677D9D1F}"/>
              </a:ext>
            </a:extLst>
          </p:cNvPr>
          <p:cNvGrpSpPr/>
          <p:nvPr/>
        </p:nvGrpSpPr>
        <p:grpSpPr>
          <a:xfrm>
            <a:off x="-1543050" y="-558218"/>
            <a:ext cx="3086100" cy="11299900"/>
            <a:chOff x="0" y="0"/>
            <a:chExt cx="812800" cy="2976105"/>
          </a:xfrm>
        </p:grpSpPr>
        <p:sp>
          <p:nvSpPr>
            <p:cNvPr id="9" name="Freeform 9">
              <a:extLst>
                <a:ext uri="{FF2B5EF4-FFF2-40B4-BE49-F238E27FC236}">
                  <a16:creationId xmlns:a16="http://schemas.microsoft.com/office/drawing/2014/main" id="{18A17B1D-8BAE-3196-446E-A1249D59F46E}"/>
                </a:ext>
              </a:extLst>
            </p:cNvPr>
            <p:cNvSpPr/>
            <p:nvPr/>
          </p:nvSpPr>
          <p:spPr>
            <a:xfrm>
              <a:off x="0" y="0"/>
              <a:ext cx="812800" cy="2976105"/>
            </a:xfrm>
            <a:custGeom>
              <a:avLst/>
              <a:gdLst/>
              <a:ahLst/>
              <a:cxnLst/>
              <a:rect l="l" t="t" r="r" b="b"/>
              <a:pathLst>
                <a:path w="812800" h="2976105">
                  <a:moveTo>
                    <a:pt x="0" y="0"/>
                  </a:moveTo>
                  <a:lnTo>
                    <a:pt x="812800" y="0"/>
                  </a:lnTo>
                  <a:lnTo>
                    <a:pt x="812800" y="2976105"/>
                  </a:lnTo>
                  <a:lnTo>
                    <a:pt x="0" y="2976105"/>
                  </a:lnTo>
                  <a:close/>
                </a:path>
              </a:pathLst>
            </a:custGeom>
            <a:solidFill>
              <a:srgbClr val="879FBE"/>
            </a:solidFill>
          </p:spPr>
          <p:txBody>
            <a:bodyPr/>
            <a:lstStyle/>
            <a:p>
              <a:endParaRPr lang="en-US"/>
            </a:p>
          </p:txBody>
        </p:sp>
        <p:sp>
          <p:nvSpPr>
            <p:cNvPr id="10" name="TextBox 10">
              <a:extLst>
                <a:ext uri="{FF2B5EF4-FFF2-40B4-BE49-F238E27FC236}">
                  <a16:creationId xmlns:a16="http://schemas.microsoft.com/office/drawing/2014/main" id="{73028706-7DE8-04F1-D098-BEE87123056C}"/>
                </a:ext>
              </a:extLst>
            </p:cNvPr>
            <p:cNvSpPr txBox="1"/>
            <p:nvPr/>
          </p:nvSpPr>
          <p:spPr>
            <a:xfrm>
              <a:off x="0" y="-19050"/>
              <a:ext cx="812800" cy="2995155"/>
            </a:xfrm>
            <a:prstGeom prst="rect">
              <a:avLst/>
            </a:prstGeom>
          </p:spPr>
          <p:txBody>
            <a:bodyPr lIns="50800" tIns="50800" rIns="50800" bIns="50800" rtlCol="0" anchor="ctr"/>
            <a:lstStyle/>
            <a:p>
              <a:pPr algn="ctr">
                <a:lnSpc>
                  <a:spcPts val="2859"/>
                </a:lnSpc>
              </a:pPr>
              <a:endParaRPr/>
            </a:p>
          </p:txBody>
        </p:sp>
      </p:grpSp>
      <p:sp>
        <p:nvSpPr>
          <p:cNvPr id="12" name="TextBox 12">
            <a:extLst>
              <a:ext uri="{FF2B5EF4-FFF2-40B4-BE49-F238E27FC236}">
                <a16:creationId xmlns:a16="http://schemas.microsoft.com/office/drawing/2014/main" id="{E4088D11-7F4E-7B62-86FE-FD05FF44F26B}"/>
              </a:ext>
            </a:extLst>
          </p:cNvPr>
          <p:cNvSpPr txBox="1"/>
          <p:nvPr/>
        </p:nvSpPr>
        <p:spPr>
          <a:xfrm>
            <a:off x="2056091" y="73003"/>
            <a:ext cx="15097794" cy="889090"/>
          </a:xfrm>
          <a:prstGeom prst="rect">
            <a:avLst/>
          </a:prstGeom>
        </p:spPr>
        <p:txBody>
          <a:bodyPr wrap="square" lIns="0" tIns="0" rIns="0" bIns="0" rtlCol="0" anchor="t">
            <a:spAutoFit/>
          </a:bodyPr>
          <a:lstStyle/>
          <a:p>
            <a:pPr marL="0" lvl="0" indent="0" algn="l">
              <a:lnSpc>
                <a:spcPts val="7920"/>
              </a:lnSpc>
              <a:spcBef>
                <a:spcPct val="0"/>
              </a:spcBef>
            </a:pPr>
            <a:r>
              <a:rPr lang="en-US" sz="3600" spc="280" dirty="0">
                <a:solidFill>
                  <a:srgbClr val="000000"/>
                </a:solidFill>
                <a:latin typeface="Poppins"/>
                <a:ea typeface="Poppins"/>
                <a:cs typeface="Poppins"/>
                <a:sym typeface="Poppins"/>
              </a:rPr>
              <a:t>Long Term Funding</a:t>
            </a:r>
          </a:p>
        </p:txBody>
      </p:sp>
      <p:grpSp>
        <p:nvGrpSpPr>
          <p:cNvPr id="21" name="Group 21">
            <a:extLst>
              <a:ext uri="{FF2B5EF4-FFF2-40B4-BE49-F238E27FC236}">
                <a16:creationId xmlns:a16="http://schemas.microsoft.com/office/drawing/2014/main" id="{64720922-B936-333F-4675-C028439F6DD2}"/>
              </a:ext>
            </a:extLst>
          </p:cNvPr>
          <p:cNvGrpSpPr/>
          <p:nvPr/>
        </p:nvGrpSpPr>
        <p:grpSpPr>
          <a:xfrm>
            <a:off x="-2777871" y="-558218"/>
            <a:ext cx="4320921" cy="11299900"/>
            <a:chOff x="0" y="0"/>
            <a:chExt cx="5761227" cy="15066533"/>
          </a:xfrm>
        </p:grpSpPr>
        <p:grpSp>
          <p:nvGrpSpPr>
            <p:cNvPr id="22" name="Group 22">
              <a:extLst>
                <a:ext uri="{FF2B5EF4-FFF2-40B4-BE49-F238E27FC236}">
                  <a16:creationId xmlns:a16="http://schemas.microsoft.com/office/drawing/2014/main" id="{8DE32ABE-E942-05FF-0021-05062FDF9980}"/>
                </a:ext>
              </a:extLst>
            </p:cNvPr>
            <p:cNvGrpSpPr/>
            <p:nvPr/>
          </p:nvGrpSpPr>
          <p:grpSpPr>
            <a:xfrm>
              <a:off x="1646427" y="0"/>
              <a:ext cx="4114800" cy="15066533"/>
              <a:chOff x="0" y="0"/>
              <a:chExt cx="812800" cy="2976105"/>
            </a:xfrm>
          </p:grpSpPr>
          <p:sp>
            <p:nvSpPr>
              <p:cNvPr id="23" name="Freeform 23">
                <a:extLst>
                  <a:ext uri="{FF2B5EF4-FFF2-40B4-BE49-F238E27FC236}">
                    <a16:creationId xmlns:a16="http://schemas.microsoft.com/office/drawing/2014/main" id="{7962D4CB-5998-0B23-319F-042F4412397C}"/>
                  </a:ext>
                </a:extLst>
              </p:cNvPr>
              <p:cNvSpPr/>
              <p:nvPr/>
            </p:nvSpPr>
            <p:spPr>
              <a:xfrm>
                <a:off x="0" y="0"/>
                <a:ext cx="812800" cy="2976105"/>
              </a:xfrm>
              <a:custGeom>
                <a:avLst/>
                <a:gdLst/>
                <a:ahLst/>
                <a:cxnLst/>
                <a:rect l="l" t="t" r="r" b="b"/>
                <a:pathLst>
                  <a:path w="812800" h="2976105">
                    <a:moveTo>
                      <a:pt x="0" y="0"/>
                    </a:moveTo>
                    <a:lnTo>
                      <a:pt x="812800" y="0"/>
                    </a:lnTo>
                    <a:lnTo>
                      <a:pt x="812800" y="2976105"/>
                    </a:lnTo>
                    <a:lnTo>
                      <a:pt x="0" y="2976105"/>
                    </a:lnTo>
                    <a:close/>
                  </a:path>
                </a:pathLst>
              </a:custGeom>
              <a:solidFill>
                <a:srgbClr val="879FBE"/>
              </a:solidFill>
            </p:spPr>
            <p:txBody>
              <a:bodyPr/>
              <a:lstStyle/>
              <a:p>
                <a:endParaRPr lang="en-US"/>
              </a:p>
            </p:txBody>
          </p:sp>
          <p:sp>
            <p:nvSpPr>
              <p:cNvPr id="24" name="TextBox 24">
                <a:extLst>
                  <a:ext uri="{FF2B5EF4-FFF2-40B4-BE49-F238E27FC236}">
                    <a16:creationId xmlns:a16="http://schemas.microsoft.com/office/drawing/2014/main" id="{5FC10F48-25B2-1458-49A4-3A270FA8C221}"/>
                  </a:ext>
                </a:extLst>
              </p:cNvPr>
              <p:cNvSpPr txBox="1"/>
              <p:nvPr/>
            </p:nvSpPr>
            <p:spPr>
              <a:xfrm>
                <a:off x="0" y="-19050"/>
                <a:ext cx="812800" cy="2995155"/>
              </a:xfrm>
              <a:prstGeom prst="rect">
                <a:avLst/>
              </a:prstGeom>
            </p:spPr>
            <p:txBody>
              <a:bodyPr lIns="50800" tIns="50800" rIns="50800" bIns="50800" rtlCol="0" anchor="ctr"/>
              <a:lstStyle/>
              <a:p>
                <a:pPr algn="ctr">
                  <a:lnSpc>
                    <a:spcPts val="2859"/>
                  </a:lnSpc>
                </a:pPr>
                <a:endParaRPr/>
              </a:p>
            </p:txBody>
          </p:sp>
        </p:grpSp>
        <p:grpSp>
          <p:nvGrpSpPr>
            <p:cNvPr id="25" name="Group 25">
              <a:extLst>
                <a:ext uri="{FF2B5EF4-FFF2-40B4-BE49-F238E27FC236}">
                  <a16:creationId xmlns:a16="http://schemas.microsoft.com/office/drawing/2014/main" id="{556E7A40-6F6C-814E-23E1-C4F871BBFECD}"/>
                </a:ext>
              </a:extLst>
            </p:cNvPr>
            <p:cNvGrpSpPr/>
            <p:nvPr/>
          </p:nvGrpSpPr>
          <p:grpSpPr>
            <a:xfrm>
              <a:off x="5340859" y="6295786"/>
              <a:ext cx="146982" cy="3758661"/>
              <a:chOff x="0" y="0"/>
              <a:chExt cx="26312" cy="672855"/>
            </a:xfrm>
          </p:grpSpPr>
          <p:sp>
            <p:nvSpPr>
              <p:cNvPr id="26" name="Freeform 26">
                <a:extLst>
                  <a:ext uri="{FF2B5EF4-FFF2-40B4-BE49-F238E27FC236}">
                    <a16:creationId xmlns:a16="http://schemas.microsoft.com/office/drawing/2014/main" id="{717818C6-CEE5-E010-5F5E-70EBB9437524}"/>
                  </a:ext>
                </a:extLst>
              </p:cNvPr>
              <p:cNvSpPr/>
              <p:nvPr/>
            </p:nvSpPr>
            <p:spPr>
              <a:xfrm>
                <a:off x="0" y="0"/>
                <a:ext cx="26312" cy="672855"/>
              </a:xfrm>
              <a:custGeom>
                <a:avLst/>
                <a:gdLst/>
                <a:ahLst/>
                <a:cxnLst/>
                <a:rect l="l" t="t" r="r" b="b"/>
                <a:pathLst>
                  <a:path w="26312" h="672855">
                    <a:moveTo>
                      <a:pt x="0" y="0"/>
                    </a:moveTo>
                    <a:lnTo>
                      <a:pt x="26312" y="0"/>
                    </a:lnTo>
                    <a:lnTo>
                      <a:pt x="26312" y="672855"/>
                    </a:lnTo>
                    <a:lnTo>
                      <a:pt x="0" y="672855"/>
                    </a:lnTo>
                    <a:close/>
                  </a:path>
                </a:pathLst>
              </a:custGeom>
              <a:solidFill>
                <a:srgbClr val="3B418E"/>
              </a:solidFill>
            </p:spPr>
            <p:txBody>
              <a:bodyPr/>
              <a:lstStyle/>
              <a:p>
                <a:endParaRPr lang="en-US"/>
              </a:p>
            </p:txBody>
          </p:sp>
          <p:sp>
            <p:nvSpPr>
              <p:cNvPr id="27" name="TextBox 27">
                <a:extLst>
                  <a:ext uri="{FF2B5EF4-FFF2-40B4-BE49-F238E27FC236}">
                    <a16:creationId xmlns:a16="http://schemas.microsoft.com/office/drawing/2014/main" id="{6BAD380D-E69E-2BF2-A49C-140F1403F933}"/>
                  </a:ext>
                </a:extLst>
              </p:cNvPr>
              <p:cNvSpPr txBox="1"/>
              <p:nvPr/>
            </p:nvSpPr>
            <p:spPr>
              <a:xfrm>
                <a:off x="0" y="-19050"/>
                <a:ext cx="26312" cy="691905"/>
              </a:xfrm>
              <a:prstGeom prst="rect">
                <a:avLst/>
              </a:prstGeom>
            </p:spPr>
            <p:txBody>
              <a:bodyPr lIns="50800" tIns="50800" rIns="50800" bIns="50800" rtlCol="0" anchor="ctr"/>
              <a:lstStyle/>
              <a:p>
                <a:pPr algn="ctr">
                  <a:lnSpc>
                    <a:spcPts val="2859"/>
                  </a:lnSpc>
                </a:pPr>
                <a:endParaRPr/>
              </a:p>
            </p:txBody>
          </p:sp>
        </p:grpSp>
        <p:sp>
          <p:nvSpPr>
            <p:cNvPr id="28" name="Freeform 28">
              <a:extLst>
                <a:ext uri="{FF2B5EF4-FFF2-40B4-BE49-F238E27FC236}">
                  <a16:creationId xmlns:a16="http://schemas.microsoft.com/office/drawing/2014/main" id="{B04AA289-68B0-EC57-8B07-4F7AA53D8CC9}"/>
                </a:ext>
              </a:extLst>
            </p:cNvPr>
            <p:cNvSpPr/>
            <p:nvPr/>
          </p:nvSpPr>
          <p:spPr>
            <a:xfrm>
              <a:off x="0" y="468196"/>
              <a:ext cx="5075427" cy="2777643"/>
            </a:xfrm>
            <a:custGeom>
              <a:avLst/>
              <a:gdLst/>
              <a:ahLst/>
              <a:cxnLst/>
              <a:rect l="l" t="t" r="r" b="b"/>
              <a:pathLst>
                <a:path w="5075427" h="2777643">
                  <a:moveTo>
                    <a:pt x="0" y="0"/>
                  </a:moveTo>
                  <a:lnTo>
                    <a:pt x="5075427" y="0"/>
                  </a:lnTo>
                  <a:lnTo>
                    <a:pt x="5075427" y="2777643"/>
                  </a:lnTo>
                  <a:lnTo>
                    <a:pt x="0" y="277764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grpSp>
      <p:sp>
        <p:nvSpPr>
          <p:cNvPr id="31" name="TextBox 30">
            <a:extLst>
              <a:ext uri="{FF2B5EF4-FFF2-40B4-BE49-F238E27FC236}">
                <a16:creationId xmlns:a16="http://schemas.microsoft.com/office/drawing/2014/main" id="{6AC6D6DF-D998-1860-B8D0-CECFDAF18520}"/>
              </a:ext>
            </a:extLst>
          </p:cNvPr>
          <p:cNvSpPr txBox="1"/>
          <p:nvPr/>
        </p:nvSpPr>
        <p:spPr>
          <a:xfrm>
            <a:off x="2976357" y="4812413"/>
            <a:ext cx="7691643" cy="830997"/>
          </a:xfrm>
          <a:prstGeom prst="rect">
            <a:avLst/>
          </a:prstGeom>
          <a:noFill/>
        </p:spPr>
        <p:txBody>
          <a:bodyPr wrap="square" rtlCol="0">
            <a:spAutoFit/>
          </a:bodyPr>
          <a:lstStyle/>
          <a:p>
            <a:endParaRPr lang="en-US" sz="2400" dirty="0">
              <a:latin typeface="Open Sauce" panose="020B0604020202020204" charset="0"/>
            </a:endParaRPr>
          </a:p>
          <a:p>
            <a:r>
              <a:rPr lang="en-US" sz="2400" dirty="0">
                <a:latin typeface="Open Sauce" panose="020B0604020202020204" charset="0"/>
              </a:rPr>
              <a:t> </a:t>
            </a:r>
          </a:p>
        </p:txBody>
      </p:sp>
      <p:sp>
        <p:nvSpPr>
          <p:cNvPr id="14" name="TextBox 13">
            <a:extLst>
              <a:ext uri="{FF2B5EF4-FFF2-40B4-BE49-F238E27FC236}">
                <a16:creationId xmlns:a16="http://schemas.microsoft.com/office/drawing/2014/main" id="{554DA2DB-191B-CB49-0446-BF259934DDE8}"/>
              </a:ext>
            </a:extLst>
          </p:cNvPr>
          <p:cNvSpPr txBox="1"/>
          <p:nvPr/>
        </p:nvSpPr>
        <p:spPr>
          <a:xfrm>
            <a:off x="3352800" y="7489779"/>
            <a:ext cx="237566" cy="369332"/>
          </a:xfrm>
          <a:prstGeom prst="rect">
            <a:avLst/>
          </a:prstGeom>
          <a:noFill/>
        </p:spPr>
        <p:txBody>
          <a:bodyPr wrap="none" rtlCol="0">
            <a:spAutoFit/>
          </a:bodyPr>
          <a:lstStyle/>
          <a:p>
            <a:r>
              <a:rPr lang="en-US" dirty="0"/>
              <a:t> </a:t>
            </a:r>
          </a:p>
        </p:txBody>
      </p:sp>
      <p:sp>
        <p:nvSpPr>
          <p:cNvPr id="3" name="Freeform 15">
            <a:extLst>
              <a:ext uri="{FF2B5EF4-FFF2-40B4-BE49-F238E27FC236}">
                <a16:creationId xmlns:a16="http://schemas.microsoft.com/office/drawing/2014/main" id="{DA64868C-0D39-B429-8542-2CD410AD2E91}"/>
              </a:ext>
            </a:extLst>
          </p:cNvPr>
          <p:cNvSpPr/>
          <p:nvPr/>
        </p:nvSpPr>
        <p:spPr>
          <a:xfrm>
            <a:off x="14153689" y="8819577"/>
            <a:ext cx="3837055" cy="1247043"/>
          </a:xfrm>
          <a:custGeom>
            <a:avLst/>
            <a:gdLst/>
            <a:ahLst/>
            <a:cxnLst/>
            <a:rect l="l" t="t" r="r" b="b"/>
            <a:pathLst>
              <a:path w="3837055" h="1247043">
                <a:moveTo>
                  <a:pt x="0" y="0"/>
                </a:moveTo>
                <a:lnTo>
                  <a:pt x="3837055" y="0"/>
                </a:lnTo>
                <a:lnTo>
                  <a:pt x="3837055" y="1247043"/>
                </a:lnTo>
                <a:lnTo>
                  <a:pt x="0" y="1247043"/>
                </a:lnTo>
                <a:lnTo>
                  <a:pt x="0" y="0"/>
                </a:lnTo>
                <a:close/>
              </a:path>
            </a:pathLst>
          </a:custGeom>
          <a:blipFill>
            <a:blip r:embed="rId4"/>
            <a:stretch>
              <a:fillRect/>
            </a:stretch>
          </a:blipFill>
        </p:spPr>
        <p:txBody>
          <a:bodyPr/>
          <a:lstStyle/>
          <a:p>
            <a:endParaRPr lang="en-US"/>
          </a:p>
        </p:txBody>
      </p:sp>
      <p:pic>
        <p:nvPicPr>
          <p:cNvPr id="15" name="Picture 14">
            <a:extLst>
              <a:ext uri="{FF2B5EF4-FFF2-40B4-BE49-F238E27FC236}">
                <a16:creationId xmlns:a16="http://schemas.microsoft.com/office/drawing/2014/main" id="{72A6549C-B205-C4D7-CAF7-23241BF82746}"/>
              </a:ext>
            </a:extLst>
          </p:cNvPr>
          <p:cNvPicPr>
            <a:picLocks noChangeAspect="1"/>
          </p:cNvPicPr>
          <p:nvPr/>
        </p:nvPicPr>
        <p:blipFill>
          <a:blip r:embed="rId5"/>
          <a:stretch>
            <a:fillRect/>
          </a:stretch>
        </p:blipFill>
        <p:spPr>
          <a:xfrm>
            <a:off x="1543050" y="1009650"/>
            <a:ext cx="14687550" cy="7809927"/>
          </a:xfrm>
          <a:prstGeom prst="rect">
            <a:avLst/>
          </a:prstGeom>
        </p:spPr>
      </p:pic>
    </p:spTree>
    <p:extLst>
      <p:ext uri="{BB962C8B-B14F-4D97-AF65-F5344CB8AC3E}">
        <p14:creationId xmlns:p14="http://schemas.microsoft.com/office/powerpoint/2010/main" val="138299785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DF3611-6DC1-1548-F9EF-4F7FEB9EDB5F}"/>
            </a:ext>
          </a:extLst>
        </p:cNvPr>
        <p:cNvGrpSpPr/>
        <p:nvPr/>
      </p:nvGrpSpPr>
      <p:grpSpPr>
        <a:xfrm>
          <a:off x="0" y="0"/>
          <a:ext cx="0" cy="0"/>
          <a:chOff x="0" y="0"/>
          <a:chExt cx="0" cy="0"/>
        </a:xfrm>
      </p:grpSpPr>
      <p:grpSp>
        <p:nvGrpSpPr>
          <p:cNvPr id="8" name="Group 8">
            <a:extLst>
              <a:ext uri="{FF2B5EF4-FFF2-40B4-BE49-F238E27FC236}">
                <a16:creationId xmlns:a16="http://schemas.microsoft.com/office/drawing/2014/main" id="{7FD1DCEC-FDC1-A768-0F0B-F1584811827A}"/>
              </a:ext>
            </a:extLst>
          </p:cNvPr>
          <p:cNvGrpSpPr/>
          <p:nvPr/>
        </p:nvGrpSpPr>
        <p:grpSpPr>
          <a:xfrm>
            <a:off x="-1543050" y="-558218"/>
            <a:ext cx="3086100" cy="11299900"/>
            <a:chOff x="0" y="0"/>
            <a:chExt cx="812800" cy="2976105"/>
          </a:xfrm>
        </p:grpSpPr>
        <p:sp>
          <p:nvSpPr>
            <p:cNvPr id="9" name="Freeform 9">
              <a:extLst>
                <a:ext uri="{FF2B5EF4-FFF2-40B4-BE49-F238E27FC236}">
                  <a16:creationId xmlns:a16="http://schemas.microsoft.com/office/drawing/2014/main" id="{DC9A5EA7-B017-6600-DF97-4DB13B52695C}"/>
                </a:ext>
              </a:extLst>
            </p:cNvPr>
            <p:cNvSpPr/>
            <p:nvPr/>
          </p:nvSpPr>
          <p:spPr>
            <a:xfrm>
              <a:off x="0" y="0"/>
              <a:ext cx="812800" cy="2976105"/>
            </a:xfrm>
            <a:custGeom>
              <a:avLst/>
              <a:gdLst/>
              <a:ahLst/>
              <a:cxnLst/>
              <a:rect l="l" t="t" r="r" b="b"/>
              <a:pathLst>
                <a:path w="812800" h="2976105">
                  <a:moveTo>
                    <a:pt x="0" y="0"/>
                  </a:moveTo>
                  <a:lnTo>
                    <a:pt x="812800" y="0"/>
                  </a:lnTo>
                  <a:lnTo>
                    <a:pt x="812800" y="2976105"/>
                  </a:lnTo>
                  <a:lnTo>
                    <a:pt x="0" y="2976105"/>
                  </a:lnTo>
                  <a:close/>
                </a:path>
              </a:pathLst>
            </a:custGeom>
            <a:solidFill>
              <a:srgbClr val="879FBE"/>
            </a:solidFill>
          </p:spPr>
          <p:txBody>
            <a:bodyPr/>
            <a:lstStyle/>
            <a:p>
              <a:endParaRPr lang="en-US"/>
            </a:p>
          </p:txBody>
        </p:sp>
        <p:sp>
          <p:nvSpPr>
            <p:cNvPr id="10" name="TextBox 10">
              <a:extLst>
                <a:ext uri="{FF2B5EF4-FFF2-40B4-BE49-F238E27FC236}">
                  <a16:creationId xmlns:a16="http://schemas.microsoft.com/office/drawing/2014/main" id="{E6834B23-5C66-1001-0227-F123DEDF1E03}"/>
                </a:ext>
              </a:extLst>
            </p:cNvPr>
            <p:cNvSpPr txBox="1"/>
            <p:nvPr/>
          </p:nvSpPr>
          <p:spPr>
            <a:xfrm>
              <a:off x="0" y="-19050"/>
              <a:ext cx="812800" cy="2995155"/>
            </a:xfrm>
            <a:prstGeom prst="rect">
              <a:avLst/>
            </a:prstGeom>
          </p:spPr>
          <p:txBody>
            <a:bodyPr lIns="50800" tIns="50800" rIns="50800" bIns="50800" rtlCol="0" anchor="ctr"/>
            <a:lstStyle/>
            <a:p>
              <a:pPr algn="ctr">
                <a:lnSpc>
                  <a:spcPts val="2859"/>
                </a:lnSpc>
              </a:pPr>
              <a:endParaRPr/>
            </a:p>
          </p:txBody>
        </p:sp>
      </p:grpSp>
      <p:sp>
        <p:nvSpPr>
          <p:cNvPr id="12" name="TextBox 12">
            <a:extLst>
              <a:ext uri="{FF2B5EF4-FFF2-40B4-BE49-F238E27FC236}">
                <a16:creationId xmlns:a16="http://schemas.microsoft.com/office/drawing/2014/main" id="{213CF5E6-D892-6505-66D4-80E16A773E2B}"/>
              </a:ext>
            </a:extLst>
          </p:cNvPr>
          <p:cNvSpPr txBox="1"/>
          <p:nvPr/>
        </p:nvSpPr>
        <p:spPr>
          <a:xfrm>
            <a:off x="2285999" y="673010"/>
            <a:ext cx="15097794" cy="889090"/>
          </a:xfrm>
          <a:prstGeom prst="rect">
            <a:avLst/>
          </a:prstGeom>
        </p:spPr>
        <p:txBody>
          <a:bodyPr wrap="square" lIns="0" tIns="0" rIns="0" bIns="0" rtlCol="0" anchor="t">
            <a:spAutoFit/>
          </a:bodyPr>
          <a:lstStyle/>
          <a:p>
            <a:pPr marL="0" lvl="0" indent="0" algn="l">
              <a:lnSpc>
                <a:spcPts val="7920"/>
              </a:lnSpc>
              <a:spcBef>
                <a:spcPct val="0"/>
              </a:spcBef>
            </a:pPr>
            <a:r>
              <a:rPr lang="en-US" sz="3600" spc="280" dirty="0">
                <a:solidFill>
                  <a:srgbClr val="000000"/>
                </a:solidFill>
                <a:latin typeface="Poppins"/>
                <a:ea typeface="Poppins"/>
                <a:cs typeface="Poppins"/>
                <a:sym typeface="Poppins"/>
              </a:rPr>
              <a:t>Long Term Funding</a:t>
            </a:r>
          </a:p>
        </p:txBody>
      </p:sp>
      <p:grpSp>
        <p:nvGrpSpPr>
          <p:cNvPr id="21" name="Group 21">
            <a:extLst>
              <a:ext uri="{FF2B5EF4-FFF2-40B4-BE49-F238E27FC236}">
                <a16:creationId xmlns:a16="http://schemas.microsoft.com/office/drawing/2014/main" id="{C575927A-38B7-057F-CBAF-4B0B5D482F16}"/>
              </a:ext>
            </a:extLst>
          </p:cNvPr>
          <p:cNvGrpSpPr/>
          <p:nvPr/>
        </p:nvGrpSpPr>
        <p:grpSpPr>
          <a:xfrm>
            <a:off x="-2777871" y="-558218"/>
            <a:ext cx="4320921" cy="11299900"/>
            <a:chOff x="0" y="0"/>
            <a:chExt cx="5761227" cy="15066533"/>
          </a:xfrm>
        </p:grpSpPr>
        <p:grpSp>
          <p:nvGrpSpPr>
            <p:cNvPr id="22" name="Group 22">
              <a:extLst>
                <a:ext uri="{FF2B5EF4-FFF2-40B4-BE49-F238E27FC236}">
                  <a16:creationId xmlns:a16="http://schemas.microsoft.com/office/drawing/2014/main" id="{014B15E9-3B5F-9384-75F6-FD8C51968C89}"/>
                </a:ext>
              </a:extLst>
            </p:cNvPr>
            <p:cNvGrpSpPr/>
            <p:nvPr/>
          </p:nvGrpSpPr>
          <p:grpSpPr>
            <a:xfrm>
              <a:off x="1646427" y="0"/>
              <a:ext cx="4114800" cy="15066533"/>
              <a:chOff x="0" y="0"/>
              <a:chExt cx="812800" cy="2976105"/>
            </a:xfrm>
          </p:grpSpPr>
          <p:sp>
            <p:nvSpPr>
              <p:cNvPr id="23" name="Freeform 23">
                <a:extLst>
                  <a:ext uri="{FF2B5EF4-FFF2-40B4-BE49-F238E27FC236}">
                    <a16:creationId xmlns:a16="http://schemas.microsoft.com/office/drawing/2014/main" id="{996D5510-D32B-45E5-44F0-23CDEC276B37}"/>
                  </a:ext>
                </a:extLst>
              </p:cNvPr>
              <p:cNvSpPr/>
              <p:nvPr/>
            </p:nvSpPr>
            <p:spPr>
              <a:xfrm>
                <a:off x="0" y="0"/>
                <a:ext cx="812800" cy="2976105"/>
              </a:xfrm>
              <a:custGeom>
                <a:avLst/>
                <a:gdLst/>
                <a:ahLst/>
                <a:cxnLst/>
                <a:rect l="l" t="t" r="r" b="b"/>
                <a:pathLst>
                  <a:path w="812800" h="2976105">
                    <a:moveTo>
                      <a:pt x="0" y="0"/>
                    </a:moveTo>
                    <a:lnTo>
                      <a:pt x="812800" y="0"/>
                    </a:lnTo>
                    <a:lnTo>
                      <a:pt x="812800" y="2976105"/>
                    </a:lnTo>
                    <a:lnTo>
                      <a:pt x="0" y="2976105"/>
                    </a:lnTo>
                    <a:close/>
                  </a:path>
                </a:pathLst>
              </a:custGeom>
              <a:solidFill>
                <a:srgbClr val="879FBE"/>
              </a:solidFill>
            </p:spPr>
            <p:txBody>
              <a:bodyPr/>
              <a:lstStyle/>
              <a:p>
                <a:endParaRPr lang="en-US"/>
              </a:p>
            </p:txBody>
          </p:sp>
          <p:sp>
            <p:nvSpPr>
              <p:cNvPr id="24" name="TextBox 24">
                <a:extLst>
                  <a:ext uri="{FF2B5EF4-FFF2-40B4-BE49-F238E27FC236}">
                    <a16:creationId xmlns:a16="http://schemas.microsoft.com/office/drawing/2014/main" id="{9C26C227-8EDD-1645-91AA-1287BDB12921}"/>
                  </a:ext>
                </a:extLst>
              </p:cNvPr>
              <p:cNvSpPr txBox="1"/>
              <p:nvPr/>
            </p:nvSpPr>
            <p:spPr>
              <a:xfrm>
                <a:off x="0" y="-19050"/>
                <a:ext cx="812800" cy="2995155"/>
              </a:xfrm>
              <a:prstGeom prst="rect">
                <a:avLst/>
              </a:prstGeom>
            </p:spPr>
            <p:txBody>
              <a:bodyPr lIns="50800" tIns="50800" rIns="50800" bIns="50800" rtlCol="0" anchor="ctr"/>
              <a:lstStyle/>
              <a:p>
                <a:pPr algn="ctr">
                  <a:lnSpc>
                    <a:spcPts val="2859"/>
                  </a:lnSpc>
                </a:pPr>
                <a:endParaRPr/>
              </a:p>
            </p:txBody>
          </p:sp>
        </p:grpSp>
        <p:grpSp>
          <p:nvGrpSpPr>
            <p:cNvPr id="25" name="Group 25">
              <a:extLst>
                <a:ext uri="{FF2B5EF4-FFF2-40B4-BE49-F238E27FC236}">
                  <a16:creationId xmlns:a16="http://schemas.microsoft.com/office/drawing/2014/main" id="{04DD1D48-140E-E108-D591-A27C3A661639}"/>
                </a:ext>
              </a:extLst>
            </p:cNvPr>
            <p:cNvGrpSpPr/>
            <p:nvPr/>
          </p:nvGrpSpPr>
          <p:grpSpPr>
            <a:xfrm>
              <a:off x="5340859" y="6295786"/>
              <a:ext cx="146982" cy="3758661"/>
              <a:chOff x="0" y="0"/>
              <a:chExt cx="26312" cy="672855"/>
            </a:xfrm>
          </p:grpSpPr>
          <p:sp>
            <p:nvSpPr>
              <p:cNvPr id="26" name="Freeform 26">
                <a:extLst>
                  <a:ext uri="{FF2B5EF4-FFF2-40B4-BE49-F238E27FC236}">
                    <a16:creationId xmlns:a16="http://schemas.microsoft.com/office/drawing/2014/main" id="{5C9200FA-169E-13C2-F7B1-1F98F3353714}"/>
                  </a:ext>
                </a:extLst>
              </p:cNvPr>
              <p:cNvSpPr/>
              <p:nvPr/>
            </p:nvSpPr>
            <p:spPr>
              <a:xfrm>
                <a:off x="0" y="0"/>
                <a:ext cx="26312" cy="672855"/>
              </a:xfrm>
              <a:custGeom>
                <a:avLst/>
                <a:gdLst/>
                <a:ahLst/>
                <a:cxnLst/>
                <a:rect l="l" t="t" r="r" b="b"/>
                <a:pathLst>
                  <a:path w="26312" h="672855">
                    <a:moveTo>
                      <a:pt x="0" y="0"/>
                    </a:moveTo>
                    <a:lnTo>
                      <a:pt x="26312" y="0"/>
                    </a:lnTo>
                    <a:lnTo>
                      <a:pt x="26312" y="672855"/>
                    </a:lnTo>
                    <a:lnTo>
                      <a:pt x="0" y="672855"/>
                    </a:lnTo>
                    <a:close/>
                  </a:path>
                </a:pathLst>
              </a:custGeom>
              <a:solidFill>
                <a:srgbClr val="3B418E"/>
              </a:solidFill>
            </p:spPr>
            <p:txBody>
              <a:bodyPr/>
              <a:lstStyle/>
              <a:p>
                <a:endParaRPr lang="en-US"/>
              </a:p>
            </p:txBody>
          </p:sp>
          <p:sp>
            <p:nvSpPr>
              <p:cNvPr id="27" name="TextBox 27">
                <a:extLst>
                  <a:ext uri="{FF2B5EF4-FFF2-40B4-BE49-F238E27FC236}">
                    <a16:creationId xmlns:a16="http://schemas.microsoft.com/office/drawing/2014/main" id="{4D516AF0-1C7B-39DC-2780-8F179C57D821}"/>
                  </a:ext>
                </a:extLst>
              </p:cNvPr>
              <p:cNvSpPr txBox="1"/>
              <p:nvPr/>
            </p:nvSpPr>
            <p:spPr>
              <a:xfrm>
                <a:off x="0" y="-19050"/>
                <a:ext cx="26312" cy="691905"/>
              </a:xfrm>
              <a:prstGeom prst="rect">
                <a:avLst/>
              </a:prstGeom>
            </p:spPr>
            <p:txBody>
              <a:bodyPr lIns="50800" tIns="50800" rIns="50800" bIns="50800" rtlCol="0" anchor="ctr"/>
              <a:lstStyle/>
              <a:p>
                <a:pPr algn="ctr">
                  <a:lnSpc>
                    <a:spcPts val="2859"/>
                  </a:lnSpc>
                </a:pPr>
                <a:endParaRPr/>
              </a:p>
            </p:txBody>
          </p:sp>
        </p:grpSp>
        <p:sp>
          <p:nvSpPr>
            <p:cNvPr id="28" name="Freeform 28">
              <a:extLst>
                <a:ext uri="{FF2B5EF4-FFF2-40B4-BE49-F238E27FC236}">
                  <a16:creationId xmlns:a16="http://schemas.microsoft.com/office/drawing/2014/main" id="{02DA2B1A-53BB-74EC-B5FA-BA5936BB9051}"/>
                </a:ext>
              </a:extLst>
            </p:cNvPr>
            <p:cNvSpPr/>
            <p:nvPr/>
          </p:nvSpPr>
          <p:spPr>
            <a:xfrm>
              <a:off x="0" y="468196"/>
              <a:ext cx="5075427" cy="2777643"/>
            </a:xfrm>
            <a:custGeom>
              <a:avLst/>
              <a:gdLst/>
              <a:ahLst/>
              <a:cxnLst/>
              <a:rect l="l" t="t" r="r" b="b"/>
              <a:pathLst>
                <a:path w="5075427" h="2777643">
                  <a:moveTo>
                    <a:pt x="0" y="0"/>
                  </a:moveTo>
                  <a:lnTo>
                    <a:pt x="5075427" y="0"/>
                  </a:lnTo>
                  <a:lnTo>
                    <a:pt x="5075427" y="2777643"/>
                  </a:lnTo>
                  <a:lnTo>
                    <a:pt x="0" y="277764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grpSp>
      <p:sp>
        <p:nvSpPr>
          <p:cNvPr id="31" name="TextBox 30">
            <a:extLst>
              <a:ext uri="{FF2B5EF4-FFF2-40B4-BE49-F238E27FC236}">
                <a16:creationId xmlns:a16="http://schemas.microsoft.com/office/drawing/2014/main" id="{6A5ADD2E-7E1F-2750-1CC7-D2863343537E}"/>
              </a:ext>
            </a:extLst>
          </p:cNvPr>
          <p:cNvSpPr txBox="1"/>
          <p:nvPr/>
        </p:nvSpPr>
        <p:spPr>
          <a:xfrm>
            <a:off x="2976357" y="4812413"/>
            <a:ext cx="7691643" cy="830997"/>
          </a:xfrm>
          <a:prstGeom prst="rect">
            <a:avLst/>
          </a:prstGeom>
          <a:noFill/>
        </p:spPr>
        <p:txBody>
          <a:bodyPr wrap="square" rtlCol="0">
            <a:spAutoFit/>
          </a:bodyPr>
          <a:lstStyle/>
          <a:p>
            <a:r>
              <a:rPr lang="en-US" sz="2400" dirty="0">
                <a:latin typeface="Open Sauce" panose="020B0604020202020204" charset="0"/>
              </a:rPr>
              <a:t>.</a:t>
            </a:r>
          </a:p>
          <a:p>
            <a:r>
              <a:rPr lang="en-US" sz="2400" dirty="0">
                <a:latin typeface="Open Sauce" panose="020B0604020202020204" charset="0"/>
              </a:rPr>
              <a:t> </a:t>
            </a:r>
          </a:p>
        </p:txBody>
      </p:sp>
      <p:sp>
        <p:nvSpPr>
          <p:cNvPr id="2" name="TextBox 1">
            <a:extLst>
              <a:ext uri="{FF2B5EF4-FFF2-40B4-BE49-F238E27FC236}">
                <a16:creationId xmlns:a16="http://schemas.microsoft.com/office/drawing/2014/main" id="{014D13DC-DD1B-DAD6-D981-4DA94F83CB8F}"/>
              </a:ext>
            </a:extLst>
          </p:cNvPr>
          <p:cNvSpPr txBox="1"/>
          <p:nvPr/>
        </p:nvSpPr>
        <p:spPr>
          <a:xfrm>
            <a:off x="2285999" y="1841473"/>
            <a:ext cx="14867885" cy="2308324"/>
          </a:xfrm>
          <a:prstGeom prst="rect">
            <a:avLst/>
          </a:prstGeom>
          <a:noFill/>
        </p:spPr>
        <p:txBody>
          <a:bodyPr wrap="square" rtlCol="0">
            <a:spAutoFit/>
          </a:bodyPr>
          <a:lstStyle/>
          <a:p>
            <a:r>
              <a:rPr lang="en-US" sz="3600" dirty="0"/>
              <a:t>Due to the comingled plume, The 2007 Consent Decree might only cover a portion of ongoing expenses related to the molecules from Oakdale and Washington County Landfill. At worst, 3M might not pay anything, and the MPCA's closed landfill program would provide some coverage.</a:t>
            </a:r>
          </a:p>
        </p:txBody>
      </p:sp>
      <p:sp>
        <p:nvSpPr>
          <p:cNvPr id="4" name="TextBox 3">
            <a:extLst>
              <a:ext uri="{FF2B5EF4-FFF2-40B4-BE49-F238E27FC236}">
                <a16:creationId xmlns:a16="http://schemas.microsoft.com/office/drawing/2014/main" id="{CF88D0B1-0DFE-3170-329E-AFD4B98CC7B6}"/>
              </a:ext>
            </a:extLst>
          </p:cNvPr>
          <p:cNvSpPr txBox="1"/>
          <p:nvPr/>
        </p:nvSpPr>
        <p:spPr>
          <a:xfrm>
            <a:off x="2286001" y="4185800"/>
            <a:ext cx="9067799" cy="5078313"/>
          </a:xfrm>
          <a:prstGeom prst="rect">
            <a:avLst/>
          </a:prstGeom>
          <a:noFill/>
        </p:spPr>
        <p:txBody>
          <a:bodyPr wrap="square" rtlCol="0">
            <a:spAutoFit/>
          </a:bodyPr>
          <a:lstStyle/>
          <a:p>
            <a:r>
              <a:rPr lang="en-US" sz="3600" dirty="0"/>
              <a:t>In discussions with the Minnesota Pollution Control Agency (MPCA), efforts are underway to develop a funding framework for both private and public water treatment in Lake Elmo; however, the details are still being finalized. The agency is also exploring contributions from the two landfills in the area. Lake Elmo staff will continue to work closely with the MPCA, the 3M trustees, and 3M.</a:t>
            </a:r>
          </a:p>
        </p:txBody>
      </p:sp>
      <p:pic>
        <p:nvPicPr>
          <p:cNvPr id="7" name="Picture 6">
            <a:extLst>
              <a:ext uri="{FF2B5EF4-FFF2-40B4-BE49-F238E27FC236}">
                <a16:creationId xmlns:a16="http://schemas.microsoft.com/office/drawing/2014/main" id="{46804878-B283-5763-BEF1-F6A1F1161AAA}"/>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bwMode="auto">
          <a:xfrm>
            <a:off x="11353800" y="4185800"/>
            <a:ext cx="5800470" cy="3683411"/>
          </a:xfrm>
          <a:prstGeom prst="rect">
            <a:avLst/>
          </a:prstGeom>
          <a:noFill/>
          <a:ln>
            <a:noFill/>
          </a:ln>
        </p:spPr>
      </p:pic>
      <p:sp>
        <p:nvSpPr>
          <p:cNvPr id="3" name="Freeform 15">
            <a:extLst>
              <a:ext uri="{FF2B5EF4-FFF2-40B4-BE49-F238E27FC236}">
                <a16:creationId xmlns:a16="http://schemas.microsoft.com/office/drawing/2014/main" id="{83D12136-C2DA-530C-7E1B-BBC895FE2D2D}"/>
              </a:ext>
            </a:extLst>
          </p:cNvPr>
          <p:cNvSpPr/>
          <p:nvPr/>
        </p:nvSpPr>
        <p:spPr>
          <a:xfrm>
            <a:off x="14153689" y="8819577"/>
            <a:ext cx="3837055" cy="1247043"/>
          </a:xfrm>
          <a:custGeom>
            <a:avLst/>
            <a:gdLst/>
            <a:ahLst/>
            <a:cxnLst/>
            <a:rect l="l" t="t" r="r" b="b"/>
            <a:pathLst>
              <a:path w="3837055" h="1247043">
                <a:moveTo>
                  <a:pt x="0" y="0"/>
                </a:moveTo>
                <a:lnTo>
                  <a:pt x="3837055" y="0"/>
                </a:lnTo>
                <a:lnTo>
                  <a:pt x="3837055" y="1247043"/>
                </a:lnTo>
                <a:lnTo>
                  <a:pt x="0" y="1247043"/>
                </a:lnTo>
                <a:lnTo>
                  <a:pt x="0" y="0"/>
                </a:lnTo>
                <a:close/>
              </a:path>
            </a:pathLst>
          </a:custGeom>
          <a:blipFill>
            <a:blip r:embed="rId5"/>
            <a:stretch>
              <a:fillRect/>
            </a:stretch>
          </a:blipFill>
        </p:spPr>
        <p:txBody>
          <a:bodyPr/>
          <a:lstStyle/>
          <a:p>
            <a:endParaRPr lang="en-US"/>
          </a:p>
        </p:txBody>
      </p:sp>
    </p:spTree>
    <p:extLst>
      <p:ext uri="{BB962C8B-B14F-4D97-AF65-F5344CB8AC3E}">
        <p14:creationId xmlns:p14="http://schemas.microsoft.com/office/powerpoint/2010/main" val="360667550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94E696-3929-4616-EDAE-DC78D20E337B}"/>
            </a:ext>
          </a:extLst>
        </p:cNvPr>
        <p:cNvGrpSpPr/>
        <p:nvPr/>
      </p:nvGrpSpPr>
      <p:grpSpPr>
        <a:xfrm>
          <a:off x="0" y="0"/>
          <a:ext cx="0" cy="0"/>
          <a:chOff x="0" y="0"/>
          <a:chExt cx="0" cy="0"/>
        </a:xfrm>
      </p:grpSpPr>
      <p:grpSp>
        <p:nvGrpSpPr>
          <p:cNvPr id="8" name="Group 8">
            <a:extLst>
              <a:ext uri="{FF2B5EF4-FFF2-40B4-BE49-F238E27FC236}">
                <a16:creationId xmlns:a16="http://schemas.microsoft.com/office/drawing/2014/main" id="{F7DE88A5-EC70-5D7E-327F-6B4E45DF3BC5}"/>
              </a:ext>
            </a:extLst>
          </p:cNvPr>
          <p:cNvGrpSpPr/>
          <p:nvPr/>
        </p:nvGrpSpPr>
        <p:grpSpPr>
          <a:xfrm>
            <a:off x="-1543050" y="-558218"/>
            <a:ext cx="3086100" cy="11299900"/>
            <a:chOff x="0" y="0"/>
            <a:chExt cx="812800" cy="2976105"/>
          </a:xfrm>
        </p:grpSpPr>
        <p:sp>
          <p:nvSpPr>
            <p:cNvPr id="9" name="Freeform 9">
              <a:extLst>
                <a:ext uri="{FF2B5EF4-FFF2-40B4-BE49-F238E27FC236}">
                  <a16:creationId xmlns:a16="http://schemas.microsoft.com/office/drawing/2014/main" id="{B91FBAFF-A391-0E66-FD61-7CE18D4C47DE}"/>
                </a:ext>
              </a:extLst>
            </p:cNvPr>
            <p:cNvSpPr/>
            <p:nvPr/>
          </p:nvSpPr>
          <p:spPr>
            <a:xfrm>
              <a:off x="0" y="0"/>
              <a:ext cx="812800" cy="2976105"/>
            </a:xfrm>
            <a:custGeom>
              <a:avLst/>
              <a:gdLst/>
              <a:ahLst/>
              <a:cxnLst/>
              <a:rect l="l" t="t" r="r" b="b"/>
              <a:pathLst>
                <a:path w="812800" h="2976105">
                  <a:moveTo>
                    <a:pt x="0" y="0"/>
                  </a:moveTo>
                  <a:lnTo>
                    <a:pt x="812800" y="0"/>
                  </a:lnTo>
                  <a:lnTo>
                    <a:pt x="812800" y="2976105"/>
                  </a:lnTo>
                  <a:lnTo>
                    <a:pt x="0" y="2976105"/>
                  </a:lnTo>
                  <a:close/>
                </a:path>
              </a:pathLst>
            </a:custGeom>
            <a:solidFill>
              <a:srgbClr val="879FBE"/>
            </a:solidFill>
          </p:spPr>
          <p:txBody>
            <a:bodyPr/>
            <a:lstStyle/>
            <a:p>
              <a:endParaRPr lang="en-US"/>
            </a:p>
          </p:txBody>
        </p:sp>
        <p:sp>
          <p:nvSpPr>
            <p:cNvPr id="10" name="TextBox 10">
              <a:extLst>
                <a:ext uri="{FF2B5EF4-FFF2-40B4-BE49-F238E27FC236}">
                  <a16:creationId xmlns:a16="http://schemas.microsoft.com/office/drawing/2014/main" id="{03A74D57-D87E-DF71-D1E8-7585077F6290}"/>
                </a:ext>
              </a:extLst>
            </p:cNvPr>
            <p:cNvSpPr txBox="1"/>
            <p:nvPr/>
          </p:nvSpPr>
          <p:spPr>
            <a:xfrm>
              <a:off x="0" y="-19050"/>
              <a:ext cx="812800" cy="2995155"/>
            </a:xfrm>
            <a:prstGeom prst="rect">
              <a:avLst/>
            </a:prstGeom>
          </p:spPr>
          <p:txBody>
            <a:bodyPr lIns="50800" tIns="50800" rIns="50800" bIns="50800" rtlCol="0" anchor="ctr"/>
            <a:lstStyle/>
            <a:p>
              <a:pPr algn="ctr">
                <a:lnSpc>
                  <a:spcPts val="2859"/>
                </a:lnSpc>
              </a:pPr>
              <a:endParaRPr/>
            </a:p>
          </p:txBody>
        </p:sp>
      </p:grpSp>
      <p:sp>
        <p:nvSpPr>
          <p:cNvPr id="12" name="TextBox 12">
            <a:extLst>
              <a:ext uri="{FF2B5EF4-FFF2-40B4-BE49-F238E27FC236}">
                <a16:creationId xmlns:a16="http://schemas.microsoft.com/office/drawing/2014/main" id="{F0B19C7C-16BF-BCB0-985C-FA41FCA92801}"/>
              </a:ext>
            </a:extLst>
          </p:cNvPr>
          <p:cNvSpPr txBox="1"/>
          <p:nvPr/>
        </p:nvSpPr>
        <p:spPr>
          <a:xfrm>
            <a:off x="2056091" y="73003"/>
            <a:ext cx="15097794" cy="889090"/>
          </a:xfrm>
          <a:prstGeom prst="rect">
            <a:avLst/>
          </a:prstGeom>
        </p:spPr>
        <p:txBody>
          <a:bodyPr wrap="square" lIns="0" tIns="0" rIns="0" bIns="0" rtlCol="0" anchor="t">
            <a:spAutoFit/>
          </a:bodyPr>
          <a:lstStyle/>
          <a:p>
            <a:pPr marL="0" lvl="0" indent="0" algn="l">
              <a:lnSpc>
                <a:spcPts val="7920"/>
              </a:lnSpc>
              <a:spcBef>
                <a:spcPct val="0"/>
              </a:spcBef>
            </a:pPr>
            <a:r>
              <a:rPr lang="en-US" sz="3600" spc="280" dirty="0">
                <a:solidFill>
                  <a:srgbClr val="000000"/>
                </a:solidFill>
                <a:latin typeface="Poppins"/>
                <a:ea typeface="Poppins"/>
                <a:cs typeface="Poppins"/>
                <a:sym typeface="Poppins"/>
              </a:rPr>
              <a:t>Long Term Funding</a:t>
            </a:r>
          </a:p>
        </p:txBody>
      </p:sp>
      <p:grpSp>
        <p:nvGrpSpPr>
          <p:cNvPr id="21" name="Group 21">
            <a:extLst>
              <a:ext uri="{FF2B5EF4-FFF2-40B4-BE49-F238E27FC236}">
                <a16:creationId xmlns:a16="http://schemas.microsoft.com/office/drawing/2014/main" id="{1B21EA3D-798B-BB95-FE28-41BB6419C8E5}"/>
              </a:ext>
            </a:extLst>
          </p:cNvPr>
          <p:cNvGrpSpPr/>
          <p:nvPr/>
        </p:nvGrpSpPr>
        <p:grpSpPr>
          <a:xfrm>
            <a:off x="-2777871" y="-558218"/>
            <a:ext cx="4320921" cy="11299900"/>
            <a:chOff x="0" y="0"/>
            <a:chExt cx="5761227" cy="15066533"/>
          </a:xfrm>
        </p:grpSpPr>
        <p:grpSp>
          <p:nvGrpSpPr>
            <p:cNvPr id="22" name="Group 22">
              <a:extLst>
                <a:ext uri="{FF2B5EF4-FFF2-40B4-BE49-F238E27FC236}">
                  <a16:creationId xmlns:a16="http://schemas.microsoft.com/office/drawing/2014/main" id="{AB268B6D-EB11-9722-D772-DE5E6D1D5CB2}"/>
                </a:ext>
              </a:extLst>
            </p:cNvPr>
            <p:cNvGrpSpPr/>
            <p:nvPr/>
          </p:nvGrpSpPr>
          <p:grpSpPr>
            <a:xfrm>
              <a:off x="1646427" y="0"/>
              <a:ext cx="4114800" cy="15066533"/>
              <a:chOff x="0" y="0"/>
              <a:chExt cx="812800" cy="2976105"/>
            </a:xfrm>
          </p:grpSpPr>
          <p:sp>
            <p:nvSpPr>
              <p:cNvPr id="23" name="Freeform 23">
                <a:extLst>
                  <a:ext uri="{FF2B5EF4-FFF2-40B4-BE49-F238E27FC236}">
                    <a16:creationId xmlns:a16="http://schemas.microsoft.com/office/drawing/2014/main" id="{53B84866-3164-D5CC-E087-3EF8D55387F5}"/>
                  </a:ext>
                </a:extLst>
              </p:cNvPr>
              <p:cNvSpPr/>
              <p:nvPr/>
            </p:nvSpPr>
            <p:spPr>
              <a:xfrm>
                <a:off x="0" y="0"/>
                <a:ext cx="812800" cy="2976105"/>
              </a:xfrm>
              <a:custGeom>
                <a:avLst/>
                <a:gdLst/>
                <a:ahLst/>
                <a:cxnLst/>
                <a:rect l="l" t="t" r="r" b="b"/>
                <a:pathLst>
                  <a:path w="812800" h="2976105">
                    <a:moveTo>
                      <a:pt x="0" y="0"/>
                    </a:moveTo>
                    <a:lnTo>
                      <a:pt x="812800" y="0"/>
                    </a:lnTo>
                    <a:lnTo>
                      <a:pt x="812800" y="2976105"/>
                    </a:lnTo>
                    <a:lnTo>
                      <a:pt x="0" y="2976105"/>
                    </a:lnTo>
                    <a:close/>
                  </a:path>
                </a:pathLst>
              </a:custGeom>
              <a:solidFill>
                <a:srgbClr val="879FBE"/>
              </a:solidFill>
            </p:spPr>
            <p:txBody>
              <a:bodyPr/>
              <a:lstStyle/>
              <a:p>
                <a:endParaRPr lang="en-US"/>
              </a:p>
            </p:txBody>
          </p:sp>
          <p:sp>
            <p:nvSpPr>
              <p:cNvPr id="24" name="TextBox 24">
                <a:extLst>
                  <a:ext uri="{FF2B5EF4-FFF2-40B4-BE49-F238E27FC236}">
                    <a16:creationId xmlns:a16="http://schemas.microsoft.com/office/drawing/2014/main" id="{F848A4AB-052B-49DE-A505-737EF4708B49}"/>
                  </a:ext>
                </a:extLst>
              </p:cNvPr>
              <p:cNvSpPr txBox="1"/>
              <p:nvPr/>
            </p:nvSpPr>
            <p:spPr>
              <a:xfrm>
                <a:off x="0" y="-19050"/>
                <a:ext cx="812800" cy="2995155"/>
              </a:xfrm>
              <a:prstGeom prst="rect">
                <a:avLst/>
              </a:prstGeom>
            </p:spPr>
            <p:txBody>
              <a:bodyPr lIns="50800" tIns="50800" rIns="50800" bIns="50800" rtlCol="0" anchor="ctr"/>
              <a:lstStyle/>
              <a:p>
                <a:pPr algn="ctr">
                  <a:lnSpc>
                    <a:spcPts val="2859"/>
                  </a:lnSpc>
                </a:pPr>
                <a:endParaRPr/>
              </a:p>
            </p:txBody>
          </p:sp>
        </p:grpSp>
        <p:grpSp>
          <p:nvGrpSpPr>
            <p:cNvPr id="25" name="Group 25">
              <a:extLst>
                <a:ext uri="{FF2B5EF4-FFF2-40B4-BE49-F238E27FC236}">
                  <a16:creationId xmlns:a16="http://schemas.microsoft.com/office/drawing/2014/main" id="{494D7439-6038-1D7A-99DE-BAC5556C9D80}"/>
                </a:ext>
              </a:extLst>
            </p:cNvPr>
            <p:cNvGrpSpPr/>
            <p:nvPr/>
          </p:nvGrpSpPr>
          <p:grpSpPr>
            <a:xfrm>
              <a:off x="5340859" y="6295786"/>
              <a:ext cx="146982" cy="3758661"/>
              <a:chOff x="0" y="0"/>
              <a:chExt cx="26312" cy="672855"/>
            </a:xfrm>
          </p:grpSpPr>
          <p:sp>
            <p:nvSpPr>
              <p:cNvPr id="26" name="Freeform 26">
                <a:extLst>
                  <a:ext uri="{FF2B5EF4-FFF2-40B4-BE49-F238E27FC236}">
                    <a16:creationId xmlns:a16="http://schemas.microsoft.com/office/drawing/2014/main" id="{4C7A44AB-2BA1-0772-5231-0E4708E2FF75}"/>
                  </a:ext>
                </a:extLst>
              </p:cNvPr>
              <p:cNvSpPr/>
              <p:nvPr/>
            </p:nvSpPr>
            <p:spPr>
              <a:xfrm>
                <a:off x="0" y="0"/>
                <a:ext cx="26312" cy="672855"/>
              </a:xfrm>
              <a:custGeom>
                <a:avLst/>
                <a:gdLst/>
                <a:ahLst/>
                <a:cxnLst/>
                <a:rect l="l" t="t" r="r" b="b"/>
                <a:pathLst>
                  <a:path w="26312" h="672855">
                    <a:moveTo>
                      <a:pt x="0" y="0"/>
                    </a:moveTo>
                    <a:lnTo>
                      <a:pt x="26312" y="0"/>
                    </a:lnTo>
                    <a:lnTo>
                      <a:pt x="26312" y="672855"/>
                    </a:lnTo>
                    <a:lnTo>
                      <a:pt x="0" y="672855"/>
                    </a:lnTo>
                    <a:close/>
                  </a:path>
                </a:pathLst>
              </a:custGeom>
              <a:solidFill>
                <a:srgbClr val="3B418E"/>
              </a:solidFill>
            </p:spPr>
            <p:txBody>
              <a:bodyPr/>
              <a:lstStyle/>
              <a:p>
                <a:endParaRPr lang="en-US"/>
              </a:p>
            </p:txBody>
          </p:sp>
          <p:sp>
            <p:nvSpPr>
              <p:cNvPr id="27" name="TextBox 27">
                <a:extLst>
                  <a:ext uri="{FF2B5EF4-FFF2-40B4-BE49-F238E27FC236}">
                    <a16:creationId xmlns:a16="http://schemas.microsoft.com/office/drawing/2014/main" id="{76ED5BB5-537B-EB53-4540-0B05549D088D}"/>
                  </a:ext>
                </a:extLst>
              </p:cNvPr>
              <p:cNvSpPr txBox="1"/>
              <p:nvPr/>
            </p:nvSpPr>
            <p:spPr>
              <a:xfrm>
                <a:off x="0" y="-19050"/>
                <a:ext cx="26312" cy="691905"/>
              </a:xfrm>
              <a:prstGeom prst="rect">
                <a:avLst/>
              </a:prstGeom>
            </p:spPr>
            <p:txBody>
              <a:bodyPr lIns="50800" tIns="50800" rIns="50800" bIns="50800" rtlCol="0" anchor="ctr"/>
              <a:lstStyle/>
              <a:p>
                <a:pPr algn="ctr">
                  <a:lnSpc>
                    <a:spcPts val="2859"/>
                  </a:lnSpc>
                </a:pPr>
                <a:endParaRPr/>
              </a:p>
            </p:txBody>
          </p:sp>
        </p:grpSp>
        <p:sp>
          <p:nvSpPr>
            <p:cNvPr id="28" name="Freeform 28">
              <a:extLst>
                <a:ext uri="{FF2B5EF4-FFF2-40B4-BE49-F238E27FC236}">
                  <a16:creationId xmlns:a16="http://schemas.microsoft.com/office/drawing/2014/main" id="{13291FF8-B423-662E-974F-EBC97A0FB0D8}"/>
                </a:ext>
              </a:extLst>
            </p:cNvPr>
            <p:cNvSpPr/>
            <p:nvPr/>
          </p:nvSpPr>
          <p:spPr>
            <a:xfrm>
              <a:off x="0" y="468196"/>
              <a:ext cx="5075427" cy="2777643"/>
            </a:xfrm>
            <a:custGeom>
              <a:avLst/>
              <a:gdLst/>
              <a:ahLst/>
              <a:cxnLst/>
              <a:rect l="l" t="t" r="r" b="b"/>
              <a:pathLst>
                <a:path w="5075427" h="2777643">
                  <a:moveTo>
                    <a:pt x="0" y="0"/>
                  </a:moveTo>
                  <a:lnTo>
                    <a:pt x="5075427" y="0"/>
                  </a:lnTo>
                  <a:lnTo>
                    <a:pt x="5075427" y="2777643"/>
                  </a:lnTo>
                  <a:lnTo>
                    <a:pt x="0" y="277764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grpSp>
      <p:sp>
        <p:nvSpPr>
          <p:cNvPr id="31" name="TextBox 30">
            <a:extLst>
              <a:ext uri="{FF2B5EF4-FFF2-40B4-BE49-F238E27FC236}">
                <a16:creationId xmlns:a16="http://schemas.microsoft.com/office/drawing/2014/main" id="{C3377C5D-E751-1556-DD4E-69035BD75377}"/>
              </a:ext>
            </a:extLst>
          </p:cNvPr>
          <p:cNvSpPr txBox="1"/>
          <p:nvPr/>
        </p:nvSpPr>
        <p:spPr>
          <a:xfrm>
            <a:off x="2976357" y="4812413"/>
            <a:ext cx="7691643" cy="830997"/>
          </a:xfrm>
          <a:prstGeom prst="rect">
            <a:avLst/>
          </a:prstGeom>
          <a:noFill/>
        </p:spPr>
        <p:txBody>
          <a:bodyPr wrap="square" rtlCol="0">
            <a:spAutoFit/>
          </a:bodyPr>
          <a:lstStyle/>
          <a:p>
            <a:r>
              <a:rPr lang="en-US" sz="2400" dirty="0">
                <a:latin typeface="Open Sauce" panose="020B0604020202020204" charset="0"/>
              </a:rPr>
              <a:t>.</a:t>
            </a:r>
          </a:p>
          <a:p>
            <a:r>
              <a:rPr lang="en-US" sz="2400" dirty="0">
                <a:latin typeface="Open Sauce" panose="020B0604020202020204" charset="0"/>
              </a:rPr>
              <a:t> </a:t>
            </a:r>
          </a:p>
        </p:txBody>
      </p:sp>
      <p:sp>
        <p:nvSpPr>
          <p:cNvPr id="2" name="TextBox 1">
            <a:extLst>
              <a:ext uri="{FF2B5EF4-FFF2-40B4-BE49-F238E27FC236}">
                <a16:creationId xmlns:a16="http://schemas.microsoft.com/office/drawing/2014/main" id="{3B1363FD-2A0E-33E1-A4A2-F1DAE8045D08}"/>
              </a:ext>
            </a:extLst>
          </p:cNvPr>
          <p:cNvSpPr txBox="1"/>
          <p:nvPr/>
        </p:nvSpPr>
        <p:spPr>
          <a:xfrm>
            <a:off x="2056091" y="1816209"/>
            <a:ext cx="9163050" cy="4524315"/>
          </a:xfrm>
          <a:prstGeom prst="rect">
            <a:avLst/>
          </a:prstGeom>
          <a:noFill/>
        </p:spPr>
        <p:txBody>
          <a:bodyPr wrap="square" rtlCol="0">
            <a:spAutoFit/>
          </a:bodyPr>
          <a:lstStyle/>
          <a:p>
            <a:r>
              <a:rPr lang="en-US" sz="3600" dirty="0"/>
              <a:t>In 2019, the city approved an agreement that settled a multi-year lawsuit against 3M for contamination in our drinking water.  This agreement released 3M from any liability from “PFAS” fluorinated organic substance.  Lawsuit agreement is </a:t>
            </a:r>
            <a:r>
              <a:rPr lang="en-US" sz="3600" dirty="0">
                <a:hlinkClick r:id="rId4"/>
              </a:rPr>
              <a:t>HERE</a:t>
            </a:r>
            <a:r>
              <a:rPr lang="en-US" sz="3600" dirty="0"/>
              <a:t>. Because of this agreement, Lake Elmo cannot sue 3M for costs related to PFAS cleanup or treatment.</a:t>
            </a:r>
          </a:p>
        </p:txBody>
      </p:sp>
      <p:pic>
        <p:nvPicPr>
          <p:cNvPr id="1026" name="Picture 2">
            <a:extLst>
              <a:ext uri="{FF2B5EF4-FFF2-40B4-BE49-F238E27FC236}">
                <a16:creationId xmlns:a16="http://schemas.microsoft.com/office/drawing/2014/main" id="{5CE7A074-C266-49C5-8ACF-2F47E3C8805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p:blipFill>
        <p:spPr bwMode="auto">
          <a:xfrm>
            <a:off x="13336801" y="5143500"/>
            <a:ext cx="3952448" cy="2226228"/>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260FCFCA-47A9-4949-0C7A-0F8A037FDC4B}"/>
              </a:ext>
            </a:extLst>
          </p:cNvPr>
          <p:cNvSpPr txBox="1"/>
          <p:nvPr/>
        </p:nvSpPr>
        <p:spPr>
          <a:xfrm>
            <a:off x="14870532" y="3804171"/>
            <a:ext cx="884986" cy="830997"/>
          </a:xfrm>
          <a:prstGeom prst="rect">
            <a:avLst/>
          </a:prstGeom>
          <a:noFill/>
        </p:spPr>
        <p:txBody>
          <a:bodyPr wrap="none" rtlCol="0">
            <a:spAutoFit/>
          </a:bodyPr>
          <a:lstStyle/>
          <a:p>
            <a:r>
              <a:rPr lang="en-US" sz="4800" b="1" dirty="0"/>
              <a:t>vs.</a:t>
            </a:r>
          </a:p>
        </p:txBody>
      </p:sp>
      <p:pic>
        <p:nvPicPr>
          <p:cNvPr id="5" name="Picture 4" descr="Text&#10;&#10;AI-generated content may be incorrect.">
            <a:extLst>
              <a:ext uri="{FF2B5EF4-FFF2-40B4-BE49-F238E27FC236}">
                <a16:creationId xmlns:a16="http://schemas.microsoft.com/office/drawing/2014/main" id="{C3BAA8C2-A394-E985-1224-FF98462BE4C3}"/>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3201437" y="2095500"/>
            <a:ext cx="3952448" cy="1200340"/>
          </a:xfrm>
          <a:prstGeom prst="rect">
            <a:avLst/>
          </a:prstGeom>
        </p:spPr>
      </p:pic>
      <p:sp>
        <p:nvSpPr>
          <p:cNvPr id="4" name="Freeform 15">
            <a:extLst>
              <a:ext uri="{FF2B5EF4-FFF2-40B4-BE49-F238E27FC236}">
                <a16:creationId xmlns:a16="http://schemas.microsoft.com/office/drawing/2014/main" id="{723C1797-5486-E691-9C75-D266F04C87B4}"/>
              </a:ext>
            </a:extLst>
          </p:cNvPr>
          <p:cNvSpPr/>
          <p:nvPr/>
        </p:nvSpPr>
        <p:spPr>
          <a:xfrm>
            <a:off x="14153689" y="8819577"/>
            <a:ext cx="3837055" cy="1247043"/>
          </a:xfrm>
          <a:custGeom>
            <a:avLst/>
            <a:gdLst/>
            <a:ahLst/>
            <a:cxnLst/>
            <a:rect l="l" t="t" r="r" b="b"/>
            <a:pathLst>
              <a:path w="3837055" h="1247043">
                <a:moveTo>
                  <a:pt x="0" y="0"/>
                </a:moveTo>
                <a:lnTo>
                  <a:pt x="3837055" y="0"/>
                </a:lnTo>
                <a:lnTo>
                  <a:pt x="3837055" y="1247043"/>
                </a:lnTo>
                <a:lnTo>
                  <a:pt x="0" y="1247043"/>
                </a:lnTo>
                <a:lnTo>
                  <a:pt x="0" y="0"/>
                </a:lnTo>
                <a:close/>
              </a:path>
            </a:pathLst>
          </a:custGeom>
          <a:blipFill>
            <a:blip r:embed="rId7"/>
            <a:stretch>
              <a:fillRect/>
            </a:stretch>
          </a:blipFill>
        </p:spPr>
        <p:txBody>
          <a:bodyPr/>
          <a:lstStyle/>
          <a:p>
            <a:endParaRPr lang="en-US"/>
          </a:p>
        </p:txBody>
      </p:sp>
    </p:spTree>
    <p:extLst>
      <p:ext uri="{BB962C8B-B14F-4D97-AF65-F5344CB8AC3E}">
        <p14:creationId xmlns:p14="http://schemas.microsoft.com/office/powerpoint/2010/main" val="424881034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2E84D5-381A-5054-07F2-8087231F218C}"/>
            </a:ext>
          </a:extLst>
        </p:cNvPr>
        <p:cNvGrpSpPr/>
        <p:nvPr/>
      </p:nvGrpSpPr>
      <p:grpSpPr>
        <a:xfrm>
          <a:off x="0" y="0"/>
          <a:ext cx="0" cy="0"/>
          <a:chOff x="0" y="0"/>
          <a:chExt cx="0" cy="0"/>
        </a:xfrm>
      </p:grpSpPr>
      <p:grpSp>
        <p:nvGrpSpPr>
          <p:cNvPr id="8" name="Group 8">
            <a:extLst>
              <a:ext uri="{FF2B5EF4-FFF2-40B4-BE49-F238E27FC236}">
                <a16:creationId xmlns:a16="http://schemas.microsoft.com/office/drawing/2014/main" id="{9893878A-9EA7-A42E-981E-CC777EDA756B}"/>
              </a:ext>
            </a:extLst>
          </p:cNvPr>
          <p:cNvGrpSpPr/>
          <p:nvPr/>
        </p:nvGrpSpPr>
        <p:grpSpPr>
          <a:xfrm>
            <a:off x="-1543050" y="-558218"/>
            <a:ext cx="3086100" cy="11299900"/>
            <a:chOff x="0" y="0"/>
            <a:chExt cx="812800" cy="2976105"/>
          </a:xfrm>
        </p:grpSpPr>
        <p:sp>
          <p:nvSpPr>
            <p:cNvPr id="9" name="Freeform 9">
              <a:extLst>
                <a:ext uri="{FF2B5EF4-FFF2-40B4-BE49-F238E27FC236}">
                  <a16:creationId xmlns:a16="http://schemas.microsoft.com/office/drawing/2014/main" id="{6276DC2C-C02E-3733-6EB2-2CA843436D8D}"/>
                </a:ext>
              </a:extLst>
            </p:cNvPr>
            <p:cNvSpPr/>
            <p:nvPr/>
          </p:nvSpPr>
          <p:spPr>
            <a:xfrm>
              <a:off x="0" y="0"/>
              <a:ext cx="812800" cy="2976105"/>
            </a:xfrm>
            <a:custGeom>
              <a:avLst/>
              <a:gdLst/>
              <a:ahLst/>
              <a:cxnLst/>
              <a:rect l="l" t="t" r="r" b="b"/>
              <a:pathLst>
                <a:path w="812800" h="2976105">
                  <a:moveTo>
                    <a:pt x="0" y="0"/>
                  </a:moveTo>
                  <a:lnTo>
                    <a:pt x="812800" y="0"/>
                  </a:lnTo>
                  <a:lnTo>
                    <a:pt x="812800" y="2976105"/>
                  </a:lnTo>
                  <a:lnTo>
                    <a:pt x="0" y="2976105"/>
                  </a:lnTo>
                  <a:close/>
                </a:path>
              </a:pathLst>
            </a:custGeom>
            <a:solidFill>
              <a:srgbClr val="879FBE"/>
            </a:solidFill>
          </p:spPr>
          <p:txBody>
            <a:bodyPr/>
            <a:lstStyle/>
            <a:p>
              <a:endParaRPr lang="en-US"/>
            </a:p>
          </p:txBody>
        </p:sp>
        <p:sp>
          <p:nvSpPr>
            <p:cNvPr id="10" name="TextBox 10">
              <a:extLst>
                <a:ext uri="{FF2B5EF4-FFF2-40B4-BE49-F238E27FC236}">
                  <a16:creationId xmlns:a16="http://schemas.microsoft.com/office/drawing/2014/main" id="{59CFC644-2453-5D8A-5C94-AA5F473847F6}"/>
                </a:ext>
              </a:extLst>
            </p:cNvPr>
            <p:cNvSpPr txBox="1"/>
            <p:nvPr/>
          </p:nvSpPr>
          <p:spPr>
            <a:xfrm>
              <a:off x="0" y="-19050"/>
              <a:ext cx="812800" cy="2995155"/>
            </a:xfrm>
            <a:prstGeom prst="rect">
              <a:avLst/>
            </a:prstGeom>
          </p:spPr>
          <p:txBody>
            <a:bodyPr lIns="50800" tIns="50800" rIns="50800" bIns="50800" rtlCol="0" anchor="ctr"/>
            <a:lstStyle/>
            <a:p>
              <a:pPr algn="ctr">
                <a:lnSpc>
                  <a:spcPts val="2859"/>
                </a:lnSpc>
              </a:pPr>
              <a:endParaRPr/>
            </a:p>
          </p:txBody>
        </p:sp>
      </p:grpSp>
      <p:sp>
        <p:nvSpPr>
          <p:cNvPr id="12" name="TextBox 12">
            <a:extLst>
              <a:ext uri="{FF2B5EF4-FFF2-40B4-BE49-F238E27FC236}">
                <a16:creationId xmlns:a16="http://schemas.microsoft.com/office/drawing/2014/main" id="{2A9DC249-E503-5A54-C468-DE379085A10A}"/>
              </a:ext>
            </a:extLst>
          </p:cNvPr>
          <p:cNvSpPr txBox="1"/>
          <p:nvPr/>
        </p:nvSpPr>
        <p:spPr>
          <a:xfrm>
            <a:off x="2056091" y="73003"/>
            <a:ext cx="15097794" cy="889090"/>
          </a:xfrm>
          <a:prstGeom prst="rect">
            <a:avLst/>
          </a:prstGeom>
        </p:spPr>
        <p:txBody>
          <a:bodyPr wrap="square" lIns="0" tIns="0" rIns="0" bIns="0" rtlCol="0" anchor="t">
            <a:spAutoFit/>
          </a:bodyPr>
          <a:lstStyle/>
          <a:p>
            <a:pPr marL="0" lvl="0" indent="0" algn="l">
              <a:lnSpc>
                <a:spcPts val="7920"/>
              </a:lnSpc>
              <a:spcBef>
                <a:spcPct val="0"/>
              </a:spcBef>
            </a:pPr>
            <a:r>
              <a:rPr lang="en-US" sz="3600" b="1" spc="280" dirty="0">
                <a:solidFill>
                  <a:srgbClr val="000000"/>
                </a:solidFill>
                <a:latin typeface="Poppins"/>
                <a:ea typeface="Poppins"/>
                <a:cs typeface="Poppins"/>
                <a:sym typeface="Poppins"/>
              </a:rPr>
              <a:t>Washington County Landfill</a:t>
            </a:r>
          </a:p>
        </p:txBody>
      </p:sp>
      <p:grpSp>
        <p:nvGrpSpPr>
          <p:cNvPr id="21" name="Group 21">
            <a:extLst>
              <a:ext uri="{FF2B5EF4-FFF2-40B4-BE49-F238E27FC236}">
                <a16:creationId xmlns:a16="http://schemas.microsoft.com/office/drawing/2014/main" id="{A55B6C41-C27B-5B5F-71DF-075D4FA9C80C}"/>
              </a:ext>
            </a:extLst>
          </p:cNvPr>
          <p:cNvGrpSpPr/>
          <p:nvPr/>
        </p:nvGrpSpPr>
        <p:grpSpPr>
          <a:xfrm>
            <a:off x="-2777871" y="-558218"/>
            <a:ext cx="4320921" cy="11299900"/>
            <a:chOff x="0" y="0"/>
            <a:chExt cx="5761227" cy="15066533"/>
          </a:xfrm>
        </p:grpSpPr>
        <p:grpSp>
          <p:nvGrpSpPr>
            <p:cNvPr id="22" name="Group 22">
              <a:extLst>
                <a:ext uri="{FF2B5EF4-FFF2-40B4-BE49-F238E27FC236}">
                  <a16:creationId xmlns:a16="http://schemas.microsoft.com/office/drawing/2014/main" id="{10820273-7BA1-7972-5CA4-4204F6FBA8A3}"/>
                </a:ext>
              </a:extLst>
            </p:cNvPr>
            <p:cNvGrpSpPr/>
            <p:nvPr/>
          </p:nvGrpSpPr>
          <p:grpSpPr>
            <a:xfrm>
              <a:off x="1646427" y="0"/>
              <a:ext cx="4114800" cy="15066533"/>
              <a:chOff x="0" y="0"/>
              <a:chExt cx="812800" cy="2976105"/>
            </a:xfrm>
          </p:grpSpPr>
          <p:sp>
            <p:nvSpPr>
              <p:cNvPr id="23" name="Freeform 23">
                <a:extLst>
                  <a:ext uri="{FF2B5EF4-FFF2-40B4-BE49-F238E27FC236}">
                    <a16:creationId xmlns:a16="http://schemas.microsoft.com/office/drawing/2014/main" id="{D59C18CC-07AD-6740-F2FE-6B94B74E76B3}"/>
                  </a:ext>
                </a:extLst>
              </p:cNvPr>
              <p:cNvSpPr/>
              <p:nvPr/>
            </p:nvSpPr>
            <p:spPr>
              <a:xfrm>
                <a:off x="0" y="0"/>
                <a:ext cx="812800" cy="2976105"/>
              </a:xfrm>
              <a:custGeom>
                <a:avLst/>
                <a:gdLst/>
                <a:ahLst/>
                <a:cxnLst/>
                <a:rect l="l" t="t" r="r" b="b"/>
                <a:pathLst>
                  <a:path w="812800" h="2976105">
                    <a:moveTo>
                      <a:pt x="0" y="0"/>
                    </a:moveTo>
                    <a:lnTo>
                      <a:pt x="812800" y="0"/>
                    </a:lnTo>
                    <a:lnTo>
                      <a:pt x="812800" y="2976105"/>
                    </a:lnTo>
                    <a:lnTo>
                      <a:pt x="0" y="2976105"/>
                    </a:lnTo>
                    <a:close/>
                  </a:path>
                </a:pathLst>
              </a:custGeom>
              <a:solidFill>
                <a:srgbClr val="879FBE"/>
              </a:solidFill>
            </p:spPr>
            <p:txBody>
              <a:bodyPr/>
              <a:lstStyle/>
              <a:p>
                <a:endParaRPr lang="en-US"/>
              </a:p>
            </p:txBody>
          </p:sp>
          <p:sp>
            <p:nvSpPr>
              <p:cNvPr id="24" name="TextBox 24">
                <a:extLst>
                  <a:ext uri="{FF2B5EF4-FFF2-40B4-BE49-F238E27FC236}">
                    <a16:creationId xmlns:a16="http://schemas.microsoft.com/office/drawing/2014/main" id="{22B0E832-E2E3-33E6-B08A-1CD0F8209114}"/>
                  </a:ext>
                </a:extLst>
              </p:cNvPr>
              <p:cNvSpPr txBox="1"/>
              <p:nvPr/>
            </p:nvSpPr>
            <p:spPr>
              <a:xfrm>
                <a:off x="0" y="-19050"/>
                <a:ext cx="812800" cy="2995155"/>
              </a:xfrm>
              <a:prstGeom prst="rect">
                <a:avLst/>
              </a:prstGeom>
            </p:spPr>
            <p:txBody>
              <a:bodyPr lIns="50800" tIns="50800" rIns="50800" bIns="50800" rtlCol="0" anchor="ctr"/>
              <a:lstStyle/>
              <a:p>
                <a:pPr algn="ctr">
                  <a:lnSpc>
                    <a:spcPts val="2859"/>
                  </a:lnSpc>
                </a:pPr>
                <a:endParaRPr/>
              </a:p>
            </p:txBody>
          </p:sp>
        </p:grpSp>
        <p:grpSp>
          <p:nvGrpSpPr>
            <p:cNvPr id="25" name="Group 25">
              <a:extLst>
                <a:ext uri="{FF2B5EF4-FFF2-40B4-BE49-F238E27FC236}">
                  <a16:creationId xmlns:a16="http://schemas.microsoft.com/office/drawing/2014/main" id="{3DE9CD7F-5073-DB8D-A164-82C4B7A876B9}"/>
                </a:ext>
              </a:extLst>
            </p:cNvPr>
            <p:cNvGrpSpPr/>
            <p:nvPr/>
          </p:nvGrpSpPr>
          <p:grpSpPr>
            <a:xfrm>
              <a:off x="5340859" y="6295786"/>
              <a:ext cx="146982" cy="3758661"/>
              <a:chOff x="0" y="0"/>
              <a:chExt cx="26312" cy="672855"/>
            </a:xfrm>
          </p:grpSpPr>
          <p:sp>
            <p:nvSpPr>
              <p:cNvPr id="26" name="Freeform 26">
                <a:extLst>
                  <a:ext uri="{FF2B5EF4-FFF2-40B4-BE49-F238E27FC236}">
                    <a16:creationId xmlns:a16="http://schemas.microsoft.com/office/drawing/2014/main" id="{020D3687-001D-EE6D-E34E-DA4ED16FCBC3}"/>
                  </a:ext>
                </a:extLst>
              </p:cNvPr>
              <p:cNvSpPr/>
              <p:nvPr/>
            </p:nvSpPr>
            <p:spPr>
              <a:xfrm>
                <a:off x="0" y="0"/>
                <a:ext cx="26312" cy="672855"/>
              </a:xfrm>
              <a:custGeom>
                <a:avLst/>
                <a:gdLst/>
                <a:ahLst/>
                <a:cxnLst/>
                <a:rect l="l" t="t" r="r" b="b"/>
                <a:pathLst>
                  <a:path w="26312" h="672855">
                    <a:moveTo>
                      <a:pt x="0" y="0"/>
                    </a:moveTo>
                    <a:lnTo>
                      <a:pt x="26312" y="0"/>
                    </a:lnTo>
                    <a:lnTo>
                      <a:pt x="26312" y="672855"/>
                    </a:lnTo>
                    <a:lnTo>
                      <a:pt x="0" y="672855"/>
                    </a:lnTo>
                    <a:close/>
                  </a:path>
                </a:pathLst>
              </a:custGeom>
              <a:solidFill>
                <a:srgbClr val="3B418E"/>
              </a:solidFill>
            </p:spPr>
            <p:txBody>
              <a:bodyPr/>
              <a:lstStyle/>
              <a:p>
                <a:endParaRPr lang="en-US"/>
              </a:p>
            </p:txBody>
          </p:sp>
          <p:sp>
            <p:nvSpPr>
              <p:cNvPr id="27" name="TextBox 27">
                <a:extLst>
                  <a:ext uri="{FF2B5EF4-FFF2-40B4-BE49-F238E27FC236}">
                    <a16:creationId xmlns:a16="http://schemas.microsoft.com/office/drawing/2014/main" id="{3BEF7E27-1E28-718E-FF0C-2BD132A46F78}"/>
                  </a:ext>
                </a:extLst>
              </p:cNvPr>
              <p:cNvSpPr txBox="1"/>
              <p:nvPr/>
            </p:nvSpPr>
            <p:spPr>
              <a:xfrm>
                <a:off x="0" y="-19050"/>
                <a:ext cx="26312" cy="691905"/>
              </a:xfrm>
              <a:prstGeom prst="rect">
                <a:avLst/>
              </a:prstGeom>
            </p:spPr>
            <p:txBody>
              <a:bodyPr lIns="50800" tIns="50800" rIns="50800" bIns="50800" rtlCol="0" anchor="ctr"/>
              <a:lstStyle/>
              <a:p>
                <a:pPr algn="ctr">
                  <a:lnSpc>
                    <a:spcPts val="2859"/>
                  </a:lnSpc>
                </a:pPr>
                <a:endParaRPr/>
              </a:p>
            </p:txBody>
          </p:sp>
        </p:grpSp>
        <p:sp>
          <p:nvSpPr>
            <p:cNvPr id="28" name="Freeform 28">
              <a:extLst>
                <a:ext uri="{FF2B5EF4-FFF2-40B4-BE49-F238E27FC236}">
                  <a16:creationId xmlns:a16="http://schemas.microsoft.com/office/drawing/2014/main" id="{81CE9440-0418-B052-27B3-CAB4D7F43F9A}"/>
                </a:ext>
              </a:extLst>
            </p:cNvPr>
            <p:cNvSpPr/>
            <p:nvPr/>
          </p:nvSpPr>
          <p:spPr>
            <a:xfrm>
              <a:off x="0" y="468196"/>
              <a:ext cx="5075427" cy="2777643"/>
            </a:xfrm>
            <a:custGeom>
              <a:avLst/>
              <a:gdLst/>
              <a:ahLst/>
              <a:cxnLst/>
              <a:rect l="l" t="t" r="r" b="b"/>
              <a:pathLst>
                <a:path w="5075427" h="2777643">
                  <a:moveTo>
                    <a:pt x="0" y="0"/>
                  </a:moveTo>
                  <a:lnTo>
                    <a:pt x="5075427" y="0"/>
                  </a:lnTo>
                  <a:lnTo>
                    <a:pt x="5075427" y="2777643"/>
                  </a:lnTo>
                  <a:lnTo>
                    <a:pt x="0" y="277764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grpSp>
      <p:sp>
        <p:nvSpPr>
          <p:cNvPr id="31" name="TextBox 30">
            <a:extLst>
              <a:ext uri="{FF2B5EF4-FFF2-40B4-BE49-F238E27FC236}">
                <a16:creationId xmlns:a16="http://schemas.microsoft.com/office/drawing/2014/main" id="{DD71FF68-D56B-9367-C88A-9F7EA28C89AC}"/>
              </a:ext>
            </a:extLst>
          </p:cNvPr>
          <p:cNvSpPr txBox="1"/>
          <p:nvPr/>
        </p:nvSpPr>
        <p:spPr>
          <a:xfrm>
            <a:off x="2976357" y="4812413"/>
            <a:ext cx="7691643" cy="830997"/>
          </a:xfrm>
          <a:prstGeom prst="rect">
            <a:avLst/>
          </a:prstGeom>
          <a:noFill/>
        </p:spPr>
        <p:txBody>
          <a:bodyPr wrap="square" rtlCol="0">
            <a:spAutoFit/>
          </a:bodyPr>
          <a:lstStyle/>
          <a:p>
            <a:r>
              <a:rPr lang="en-US" sz="2400" dirty="0">
                <a:latin typeface="Open Sauce" panose="020B0604020202020204" charset="0"/>
              </a:rPr>
              <a:t>.</a:t>
            </a:r>
          </a:p>
          <a:p>
            <a:r>
              <a:rPr lang="en-US" sz="2400" dirty="0">
                <a:latin typeface="Open Sauce" panose="020B0604020202020204" charset="0"/>
              </a:rPr>
              <a:t> </a:t>
            </a:r>
          </a:p>
        </p:txBody>
      </p:sp>
      <p:sp>
        <p:nvSpPr>
          <p:cNvPr id="2" name="TextBox 1">
            <a:extLst>
              <a:ext uri="{FF2B5EF4-FFF2-40B4-BE49-F238E27FC236}">
                <a16:creationId xmlns:a16="http://schemas.microsoft.com/office/drawing/2014/main" id="{E9AFB013-790B-761F-2D33-2F3916FFCFA1}"/>
              </a:ext>
            </a:extLst>
          </p:cNvPr>
          <p:cNvSpPr txBox="1"/>
          <p:nvPr/>
        </p:nvSpPr>
        <p:spPr>
          <a:xfrm>
            <a:off x="2170166" y="2229244"/>
            <a:ext cx="652743" cy="646331"/>
          </a:xfrm>
          <a:prstGeom prst="rect">
            <a:avLst/>
          </a:prstGeom>
          <a:noFill/>
        </p:spPr>
        <p:txBody>
          <a:bodyPr wrap="none" rtlCol="0">
            <a:spAutoFit/>
          </a:bodyPr>
          <a:lstStyle/>
          <a:p>
            <a:r>
              <a:rPr lang="en-US" sz="3600" b="1" dirty="0"/>
              <a:t>01</a:t>
            </a:r>
          </a:p>
        </p:txBody>
      </p:sp>
      <p:sp>
        <p:nvSpPr>
          <p:cNvPr id="3" name="TextBox 2">
            <a:extLst>
              <a:ext uri="{FF2B5EF4-FFF2-40B4-BE49-F238E27FC236}">
                <a16:creationId xmlns:a16="http://schemas.microsoft.com/office/drawing/2014/main" id="{F990FB85-19AF-96CA-B5DD-D20D4C64B40A}"/>
              </a:ext>
            </a:extLst>
          </p:cNvPr>
          <p:cNvSpPr txBox="1"/>
          <p:nvPr/>
        </p:nvSpPr>
        <p:spPr>
          <a:xfrm>
            <a:off x="2056091" y="1062434"/>
            <a:ext cx="14718976" cy="658835"/>
          </a:xfrm>
          <a:prstGeom prst="rect">
            <a:avLst/>
          </a:prstGeom>
          <a:noFill/>
        </p:spPr>
        <p:txBody>
          <a:bodyPr wrap="square" rtlCol="0">
            <a:spAutoFit/>
          </a:bodyPr>
          <a:lstStyle/>
          <a:p>
            <a:pPr marL="0" marR="0">
              <a:lnSpc>
                <a:spcPct val="107000"/>
              </a:lnSpc>
              <a:spcAft>
                <a:spcPts val="800"/>
              </a:spcAft>
            </a:pPr>
            <a:r>
              <a:rPr lang="en-US" sz="3600" kern="100" dirty="0">
                <a:effectLst/>
                <a:ea typeface="Aptos" panose="020B0004020202020204" pitchFamily="34" charset="0"/>
                <a:cs typeface="Times New Roman" panose="02020603050405020304" pitchFamily="18" charset="0"/>
              </a:rPr>
              <a:t>Lake Elmo</a:t>
            </a:r>
            <a:r>
              <a:rPr lang="en-US" sz="3600" kern="100" dirty="0">
                <a:ea typeface="Aptos" panose="020B0004020202020204" pitchFamily="34" charset="0"/>
                <a:cs typeface="Times New Roman" panose="02020603050405020304" pitchFamily="18" charset="0"/>
              </a:rPr>
              <a:t>’s concern for both City water supplies and private wells</a:t>
            </a:r>
            <a:endParaRPr lang="en-US" sz="3600" kern="100" dirty="0">
              <a:effectLst/>
              <a:ea typeface="Aptos" panose="020B0004020202020204" pitchFamily="34" charset="0"/>
              <a:cs typeface="Times New Roman" panose="02020603050405020304" pitchFamily="18" charset="0"/>
            </a:endParaRPr>
          </a:p>
        </p:txBody>
      </p:sp>
      <p:sp>
        <p:nvSpPr>
          <p:cNvPr id="4" name="TextBox 3">
            <a:extLst>
              <a:ext uri="{FF2B5EF4-FFF2-40B4-BE49-F238E27FC236}">
                <a16:creationId xmlns:a16="http://schemas.microsoft.com/office/drawing/2014/main" id="{C1155C51-ED9C-2162-2756-8BFBD6B01F2D}"/>
              </a:ext>
            </a:extLst>
          </p:cNvPr>
          <p:cNvSpPr txBox="1"/>
          <p:nvPr/>
        </p:nvSpPr>
        <p:spPr>
          <a:xfrm>
            <a:off x="2812213" y="2242335"/>
            <a:ext cx="12663574" cy="2062103"/>
          </a:xfrm>
          <a:prstGeom prst="rect">
            <a:avLst/>
          </a:prstGeom>
          <a:noFill/>
        </p:spPr>
        <p:txBody>
          <a:bodyPr wrap="square" rtlCol="0">
            <a:spAutoFit/>
          </a:bodyPr>
          <a:lstStyle/>
          <a:p>
            <a:r>
              <a:rPr lang="en-US" sz="3200" dirty="0"/>
              <a:t>Due to the plume being made up of a different molecular mix  from the Oakdale Landfill and another mix from the Washington County Landfill, we have a comingled plume.  Private wells tests </a:t>
            </a:r>
            <a:r>
              <a:rPr lang="en-US" sz="3200" dirty="0">
                <a:hlinkClick r:id="rId4"/>
              </a:rPr>
              <a:t>HERE</a:t>
            </a:r>
            <a:r>
              <a:rPr lang="en-US" sz="3200" dirty="0"/>
              <a:t> shows different molecule  if you look at each well. </a:t>
            </a:r>
          </a:p>
        </p:txBody>
      </p:sp>
      <p:pic>
        <p:nvPicPr>
          <p:cNvPr id="2050" name="Picture 2" descr="Per- and Polyfluoroalkyl Substances (PFAS)">
            <a:extLst>
              <a:ext uri="{FF2B5EF4-FFF2-40B4-BE49-F238E27FC236}">
                <a16:creationId xmlns:a16="http://schemas.microsoft.com/office/drawing/2014/main" id="{FE0C69BB-0AC7-ED60-0BF2-56ACA13E9B6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12213" y="4163622"/>
            <a:ext cx="13418387" cy="3062006"/>
          </a:xfrm>
          <a:prstGeom prst="rect">
            <a:avLst/>
          </a:prstGeom>
          <a:noFill/>
          <a:extLst>
            <a:ext uri="{909E8E84-426E-40DD-AFC4-6F175D3DCCD1}">
              <a14:hiddenFill xmlns:a14="http://schemas.microsoft.com/office/drawing/2010/main">
                <a:solidFill>
                  <a:srgbClr val="FFFFFF"/>
                </a:solidFill>
              </a14:hiddenFill>
            </a:ext>
          </a:extLst>
        </p:spPr>
      </p:pic>
      <p:sp>
        <p:nvSpPr>
          <p:cNvPr id="7" name="Freeform 15">
            <a:extLst>
              <a:ext uri="{FF2B5EF4-FFF2-40B4-BE49-F238E27FC236}">
                <a16:creationId xmlns:a16="http://schemas.microsoft.com/office/drawing/2014/main" id="{60763424-229E-186E-1A04-F3510C0D8273}"/>
              </a:ext>
            </a:extLst>
          </p:cNvPr>
          <p:cNvSpPr/>
          <p:nvPr/>
        </p:nvSpPr>
        <p:spPr>
          <a:xfrm>
            <a:off x="14153689" y="8819577"/>
            <a:ext cx="3837055" cy="1247043"/>
          </a:xfrm>
          <a:custGeom>
            <a:avLst/>
            <a:gdLst/>
            <a:ahLst/>
            <a:cxnLst/>
            <a:rect l="l" t="t" r="r" b="b"/>
            <a:pathLst>
              <a:path w="3837055" h="1247043">
                <a:moveTo>
                  <a:pt x="0" y="0"/>
                </a:moveTo>
                <a:lnTo>
                  <a:pt x="3837055" y="0"/>
                </a:lnTo>
                <a:lnTo>
                  <a:pt x="3837055" y="1247043"/>
                </a:lnTo>
                <a:lnTo>
                  <a:pt x="0" y="1247043"/>
                </a:lnTo>
                <a:lnTo>
                  <a:pt x="0" y="0"/>
                </a:lnTo>
                <a:close/>
              </a:path>
            </a:pathLst>
          </a:custGeom>
          <a:blipFill>
            <a:blip r:embed="rId6"/>
            <a:stretch>
              <a:fillRect/>
            </a:stretch>
          </a:blipFill>
        </p:spPr>
        <p:txBody>
          <a:bodyPr/>
          <a:lstStyle/>
          <a:p>
            <a:endParaRPr lang="en-US"/>
          </a:p>
        </p:txBody>
      </p:sp>
      <p:sp>
        <p:nvSpPr>
          <p:cNvPr id="11" name="TextBox 10">
            <a:extLst>
              <a:ext uri="{FF2B5EF4-FFF2-40B4-BE49-F238E27FC236}">
                <a16:creationId xmlns:a16="http://schemas.microsoft.com/office/drawing/2014/main" id="{EB7A40F2-C50D-3CA3-4C5C-346B82DC000B}"/>
              </a:ext>
            </a:extLst>
          </p:cNvPr>
          <p:cNvSpPr txBox="1"/>
          <p:nvPr/>
        </p:nvSpPr>
        <p:spPr>
          <a:xfrm>
            <a:off x="2090727" y="7225628"/>
            <a:ext cx="652743" cy="646331"/>
          </a:xfrm>
          <a:prstGeom prst="rect">
            <a:avLst/>
          </a:prstGeom>
          <a:noFill/>
        </p:spPr>
        <p:txBody>
          <a:bodyPr wrap="none" rtlCol="0">
            <a:spAutoFit/>
          </a:bodyPr>
          <a:lstStyle/>
          <a:p>
            <a:r>
              <a:rPr lang="en-US" sz="3600" dirty="0"/>
              <a:t>02</a:t>
            </a:r>
          </a:p>
        </p:txBody>
      </p:sp>
      <p:sp>
        <p:nvSpPr>
          <p:cNvPr id="13" name="TextBox 12">
            <a:extLst>
              <a:ext uri="{FF2B5EF4-FFF2-40B4-BE49-F238E27FC236}">
                <a16:creationId xmlns:a16="http://schemas.microsoft.com/office/drawing/2014/main" id="{18DA1A83-C968-94E6-D54D-6F91F5FC8DAE}"/>
              </a:ext>
            </a:extLst>
          </p:cNvPr>
          <p:cNvSpPr txBox="1"/>
          <p:nvPr/>
        </p:nvSpPr>
        <p:spPr>
          <a:xfrm>
            <a:off x="3113133" y="7423498"/>
            <a:ext cx="13117467" cy="2062103"/>
          </a:xfrm>
          <a:prstGeom prst="rect">
            <a:avLst/>
          </a:prstGeom>
          <a:noFill/>
        </p:spPr>
        <p:txBody>
          <a:bodyPr wrap="square" rtlCol="0">
            <a:spAutoFit/>
          </a:bodyPr>
          <a:lstStyle/>
          <a:p>
            <a:r>
              <a:rPr lang="en-US" sz="3200" dirty="0"/>
              <a:t>PFOS is the primary PFAS constituent in the Oakdale site, whereas the Washington County Landfill has PFBA/PFOA signature.  The main point, is both landfills have a mix of different PFAS which when we test downstream in the aquifer it is hard to tell what came from where</a:t>
            </a:r>
            <a:r>
              <a:rPr lang="en-US" dirty="0"/>
              <a:t>.</a:t>
            </a:r>
          </a:p>
        </p:txBody>
      </p:sp>
    </p:spTree>
    <p:extLst>
      <p:ext uri="{BB962C8B-B14F-4D97-AF65-F5344CB8AC3E}">
        <p14:creationId xmlns:p14="http://schemas.microsoft.com/office/powerpoint/2010/main" val="18263272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3EFCD0-4E22-47DE-C20B-9BD426F131EB}"/>
            </a:ext>
          </a:extLst>
        </p:cNvPr>
        <p:cNvGrpSpPr/>
        <p:nvPr/>
      </p:nvGrpSpPr>
      <p:grpSpPr>
        <a:xfrm>
          <a:off x="0" y="0"/>
          <a:ext cx="0" cy="0"/>
          <a:chOff x="0" y="0"/>
          <a:chExt cx="0" cy="0"/>
        </a:xfrm>
      </p:grpSpPr>
      <p:grpSp>
        <p:nvGrpSpPr>
          <p:cNvPr id="8" name="Group 8">
            <a:extLst>
              <a:ext uri="{FF2B5EF4-FFF2-40B4-BE49-F238E27FC236}">
                <a16:creationId xmlns:a16="http://schemas.microsoft.com/office/drawing/2014/main" id="{216A3A13-F6AA-FBDE-061A-DADF671C6D98}"/>
              </a:ext>
            </a:extLst>
          </p:cNvPr>
          <p:cNvGrpSpPr/>
          <p:nvPr/>
        </p:nvGrpSpPr>
        <p:grpSpPr>
          <a:xfrm>
            <a:off x="-1543050" y="-558218"/>
            <a:ext cx="3086100" cy="11299900"/>
            <a:chOff x="0" y="0"/>
            <a:chExt cx="812800" cy="2976105"/>
          </a:xfrm>
        </p:grpSpPr>
        <p:sp>
          <p:nvSpPr>
            <p:cNvPr id="9" name="Freeform 9">
              <a:extLst>
                <a:ext uri="{FF2B5EF4-FFF2-40B4-BE49-F238E27FC236}">
                  <a16:creationId xmlns:a16="http://schemas.microsoft.com/office/drawing/2014/main" id="{DCCB3FAE-BA1D-518B-774C-BC8991CB256A}"/>
                </a:ext>
              </a:extLst>
            </p:cNvPr>
            <p:cNvSpPr/>
            <p:nvPr/>
          </p:nvSpPr>
          <p:spPr>
            <a:xfrm>
              <a:off x="0" y="0"/>
              <a:ext cx="812800" cy="2976105"/>
            </a:xfrm>
            <a:custGeom>
              <a:avLst/>
              <a:gdLst/>
              <a:ahLst/>
              <a:cxnLst/>
              <a:rect l="l" t="t" r="r" b="b"/>
              <a:pathLst>
                <a:path w="812800" h="2976105">
                  <a:moveTo>
                    <a:pt x="0" y="0"/>
                  </a:moveTo>
                  <a:lnTo>
                    <a:pt x="812800" y="0"/>
                  </a:lnTo>
                  <a:lnTo>
                    <a:pt x="812800" y="2976105"/>
                  </a:lnTo>
                  <a:lnTo>
                    <a:pt x="0" y="2976105"/>
                  </a:lnTo>
                  <a:close/>
                </a:path>
              </a:pathLst>
            </a:custGeom>
            <a:solidFill>
              <a:srgbClr val="879FBE"/>
            </a:solidFill>
          </p:spPr>
          <p:txBody>
            <a:bodyPr/>
            <a:lstStyle/>
            <a:p>
              <a:endParaRPr lang="en-US"/>
            </a:p>
          </p:txBody>
        </p:sp>
        <p:sp>
          <p:nvSpPr>
            <p:cNvPr id="10" name="TextBox 10">
              <a:extLst>
                <a:ext uri="{FF2B5EF4-FFF2-40B4-BE49-F238E27FC236}">
                  <a16:creationId xmlns:a16="http://schemas.microsoft.com/office/drawing/2014/main" id="{E5AE99EC-C281-13B7-4356-F06B4112F8C1}"/>
                </a:ext>
              </a:extLst>
            </p:cNvPr>
            <p:cNvSpPr txBox="1"/>
            <p:nvPr/>
          </p:nvSpPr>
          <p:spPr>
            <a:xfrm>
              <a:off x="0" y="-19050"/>
              <a:ext cx="812800" cy="2995155"/>
            </a:xfrm>
            <a:prstGeom prst="rect">
              <a:avLst/>
            </a:prstGeom>
          </p:spPr>
          <p:txBody>
            <a:bodyPr lIns="50800" tIns="50800" rIns="50800" bIns="50800" rtlCol="0" anchor="ctr"/>
            <a:lstStyle/>
            <a:p>
              <a:pPr algn="ctr">
                <a:lnSpc>
                  <a:spcPts val="2859"/>
                </a:lnSpc>
              </a:pPr>
              <a:endParaRPr/>
            </a:p>
          </p:txBody>
        </p:sp>
      </p:grpSp>
      <p:sp>
        <p:nvSpPr>
          <p:cNvPr id="12" name="TextBox 12">
            <a:extLst>
              <a:ext uri="{FF2B5EF4-FFF2-40B4-BE49-F238E27FC236}">
                <a16:creationId xmlns:a16="http://schemas.microsoft.com/office/drawing/2014/main" id="{631E9968-47C7-314D-E994-ED9A700CE994}"/>
              </a:ext>
            </a:extLst>
          </p:cNvPr>
          <p:cNvSpPr txBox="1"/>
          <p:nvPr/>
        </p:nvSpPr>
        <p:spPr>
          <a:xfrm>
            <a:off x="2094037" y="-2821"/>
            <a:ext cx="15097794" cy="889090"/>
          </a:xfrm>
          <a:prstGeom prst="rect">
            <a:avLst/>
          </a:prstGeom>
        </p:spPr>
        <p:txBody>
          <a:bodyPr wrap="square" lIns="0" tIns="0" rIns="0" bIns="0" rtlCol="0" anchor="t">
            <a:spAutoFit/>
          </a:bodyPr>
          <a:lstStyle/>
          <a:p>
            <a:pPr marL="0" lvl="0" indent="0" algn="l">
              <a:lnSpc>
                <a:spcPts val="7920"/>
              </a:lnSpc>
              <a:spcBef>
                <a:spcPct val="0"/>
              </a:spcBef>
            </a:pPr>
            <a:r>
              <a:rPr lang="en-US" sz="3600" spc="280" dirty="0">
                <a:solidFill>
                  <a:srgbClr val="000000"/>
                </a:solidFill>
                <a:latin typeface="Poppins"/>
                <a:ea typeface="Poppins"/>
                <a:cs typeface="Poppins"/>
                <a:sym typeface="Poppins"/>
              </a:rPr>
              <a:t>Washington County Landfill: Why do we own it?</a:t>
            </a:r>
          </a:p>
        </p:txBody>
      </p:sp>
      <p:grpSp>
        <p:nvGrpSpPr>
          <p:cNvPr id="21" name="Group 21">
            <a:extLst>
              <a:ext uri="{FF2B5EF4-FFF2-40B4-BE49-F238E27FC236}">
                <a16:creationId xmlns:a16="http://schemas.microsoft.com/office/drawing/2014/main" id="{732EF066-0404-C709-CDFD-2E2156725908}"/>
              </a:ext>
            </a:extLst>
          </p:cNvPr>
          <p:cNvGrpSpPr/>
          <p:nvPr/>
        </p:nvGrpSpPr>
        <p:grpSpPr>
          <a:xfrm>
            <a:off x="-2777871" y="-558218"/>
            <a:ext cx="4320921" cy="11299900"/>
            <a:chOff x="0" y="0"/>
            <a:chExt cx="5761227" cy="15066533"/>
          </a:xfrm>
        </p:grpSpPr>
        <p:grpSp>
          <p:nvGrpSpPr>
            <p:cNvPr id="22" name="Group 22">
              <a:extLst>
                <a:ext uri="{FF2B5EF4-FFF2-40B4-BE49-F238E27FC236}">
                  <a16:creationId xmlns:a16="http://schemas.microsoft.com/office/drawing/2014/main" id="{D038D861-A984-1448-F296-167CA0AF8F1E}"/>
                </a:ext>
              </a:extLst>
            </p:cNvPr>
            <p:cNvGrpSpPr/>
            <p:nvPr/>
          </p:nvGrpSpPr>
          <p:grpSpPr>
            <a:xfrm>
              <a:off x="1646427" y="0"/>
              <a:ext cx="4114800" cy="15066533"/>
              <a:chOff x="0" y="0"/>
              <a:chExt cx="812800" cy="2976105"/>
            </a:xfrm>
          </p:grpSpPr>
          <p:sp>
            <p:nvSpPr>
              <p:cNvPr id="23" name="Freeform 23">
                <a:extLst>
                  <a:ext uri="{FF2B5EF4-FFF2-40B4-BE49-F238E27FC236}">
                    <a16:creationId xmlns:a16="http://schemas.microsoft.com/office/drawing/2014/main" id="{FB6787FD-605C-890B-94A4-5B3516760EB2}"/>
                  </a:ext>
                </a:extLst>
              </p:cNvPr>
              <p:cNvSpPr/>
              <p:nvPr/>
            </p:nvSpPr>
            <p:spPr>
              <a:xfrm>
                <a:off x="0" y="0"/>
                <a:ext cx="812800" cy="2976105"/>
              </a:xfrm>
              <a:custGeom>
                <a:avLst/>
                <a:gdLst/>
                <a:ahLst/>
                <a:cxnLst/>
                <a:rect l="l" t="t" r="r" b="b"/>
                <a:pathLst>
                  <a:path w="812800" h="2976105">
                    <a:moveTo>
                      <a:pt x="0" y="0"/>
                    </a:moveTo>
                    <a:lnTo>
                      <a:pt x="812800" y="0"/>
                    </a:lnTo>
                    <a:lnTo>
                      <a:pt x="812800" y="2976105"/>
                    </a:lnTo>
                    <a:lnTo>
                      <a:pt x="0" y="2976105"/>
                    </a:lnTo>
                    <a:close/>
                  </a:path>
                </a:pathLst>
              </a:custGeom>
              <a:solidFill>
                <a:srgbClr val="879FBE"/>
              </a:solidFill>
            </p:spPr>
            <p:txBody>
              <a:bodyPr/>
              <a:lstStyle/>
              <a:p>
                <a:endParaRPr lang="en-US"/>
              </a:p>
            </p:txBody>
          </p:sp>
          <p:sp>
            <p:nvSpPr>
              <p:cNvPr id="24" name="TextBox 24">
                <a:extLst>
                  <a:ext uri="{FF2B5EF4-FFF2-40B4-BE49-F238E27FC236}">
                    <a16:creationId xmlns:a16="http://schemas.microsoft.com/office/drawing/2014/main" id="{DC3BBE65-448C-A0AC-0408-F632EE4C9493}"/>
                  </a:ext>
                </a:extLst>
              </p:cNvPr>
              <p:cNvSpPr txBox="1"/>
              <p:nvPr/>
            </p:nvSpPr>
            <p:spPr>
              <a:xfrm>
                <a:off x="0" y="-19050"/>
                <a:ext cx="812800" cy="2995155"/>
              </a:xfrm>
              <a:prstGeom prst="rect">
                <a:avLst/>
              </a:prstGeom>
            </p:spPr>
            <p:txBody>
              <a:bodyPr lIns="50800" tIns="50800" rIns="50800" bIns="50800" rtlCol="0" anchor="ctr"/>
              <a:lstStyle/>
              <a:p>
                <a:pPr algn="ctr">
                  <a:lnSpc>
                    <a:spcPts val="2859"/>
                  </a:lnSpc>
                </a:pPr>
                <a:endParaRPr/>
              </a:p>
            </p:txBody>
          </p:sp>
        </p:grpSp>
        <p:grpSp>
          <p:nvGrpSpPr>
            <p:cNvPr id="25" name="Group 25">
              <a:extLst>
                <a:ext uri="{FF2B5EF4-FFF2-40B4-BE49-F238E27FC236}">
                  <a16:creationId xmlns:a16="http://schemas.microsoft.com/office/drawing/2014/main" id="{B87393CB-99DF-92EF-DFC5-7225D7DF3634}"/>
                </a:ext>
              </a:extLst>
            </p:cNvPr>
            <p:cNvGrpSpPr/>
            <p:nvPr/>
          </p:nvGrpSpPr>
          <p:grpSpPr>
            <a:xfrm>
              <a:off x="5340859" y="6295786"/>
              <a:ext cx="146982" cy="3758661"/>
              <a:chOff x="0" y="0"/>
              <a:chExt cx="26312" cy="672855"/>
            </a:xfrm>
          </p:grpSpPr>
          <p:sp>
            <p:nvSpPr>
              <p:cNvPr id="26" name="Freeform 26">
                <a:extLst>
                  <a:ext uri="{FF2B5EF4-FFF2-40B4-BE49-F238E27FC236}">
                    <a16:creationId xmlns:a16="http://schemas.microsoft.com/office/drawing/2014/main" id="{62775935-F1E9-8AE1-87F7-58BF87F71A32}"/>
                  </a:ext>
                </a:extLst>
              </p:cNvPr>
              <p:cNvSpPr/>
              <p:nvPr/>
            </p:nvSpPr>
            <p:spPr>
              <a:xfrm>
                <a:off x="0" y="0"/>
                <a:ext cx="26312" cy="672855"/>
              </a:xfrm>
              <a:custGeom>
                <a:avLst/>
                <a:gdLst/>
                <a:ahLst/>
                <a:cxnLst/>
                <a:rect l="l" t="t" r="r" b="b"/>
                <a:pathLst>
                  <a:path w="26312" h="672855">
                    <a:moveTo>
                      <a:pt x="0" y="0"/>
                    </a:moveTo>
                    <a:lnTo>
                      <a:pt x="26312" y="0"/>
                    </a:lnTo>
                    <a:lnTo>
                      <a:pt x="26312" y="672855"/>
                    </a:lnTo>
                    <a:lnTo>
                      <a:pt x="0" y="672855"/>
                    </a:lnTo>
                    <a:close/>
                  </a:path>
                </a:pathLst>
              </a:custGeom>
              <a:solidFill>
                <a:srgbClr val="3B418E"/>
              </a:solidFill>
            </p:spPr>
            <p:txBody>
              <a:bodyPr/>
              <a:lstStyle/>
              <a:p>
                <a:endParaRPr lang="en-US"/>
              </a:p>
            </p:txBody>
          </p:sp>
          <p:sp>
            <p:nvSpPr>
              <p:cNvPr id="27" name="TextBox 27">
                <a:extLst>
                  <a:ext uri="{FF2B5EF4-FFF2-40B4-BE49-F238E27FC236}">
                    <a16:creationId xmlns:a16="http://schemas.microsoft.com/office/drawing/2014/main" id="{5B4DC0D1-679F-2904-34FA-2EB94E0B0942}"/>
                  </a:ext>
                </a:extLst>
              </p:cNvPr>
              <p:cNvSpPr txBox="1"/>
              <p:nvPr/>
            </p:nvSpPr>
            <p:spPr>
              <a:xfrm>
                <a:off x="0" y="-19050"/>
                <a:ext cx="26312" cy="691905"/>
              </a:xfrm>
              <a:prstGeom prst="rect">
                <a:avLst/>
              </a:prstGeom>
            </p:spPr>
            <p:txBody>
              <a:bodyPr lIns="50800" tIns="50800" rIns="50800" bIns="50800" rtlCol="0" anchor="ctr"/>
              <a:lstStyle/>
              <a:p>
                <a:pPr algn="ctr">
                  <a:lnSpc>
                    <a:spcPts val="2859"/>
                  </a:lnSpc>
                </a:pPr>
                <a:endParaRPr/>
              </a:p>
            </p:txBody>
          </p:sp>
        </p:grpSp>
        <p:sp>
          <p:nvSpPr>
            <p:cNvPr id="28" name="Freeform 28">
              <a:extLst>
                <a:ext uri="{FF2B5EF4-FFF2-40B4-BE49-F238E27FC236}">
                  <a16:creationId xmlns:a16="http://schemas.microsoft.com/office/drawing/2014/main" id="{0F685C75-752B-2583-CF3E-A36446121113}"/>
                </a:ext>
              </a:extLst>
            </p:cNvPr>
            <p:cNvSpPr/>
            <p:nvPr/>
          </p:nvSpPr>
          <p:spPr>
            <a:xfrm>
              <a:off x="0" y="468196"/>
              <a:ext cx="5075427" cy="2777643"/>
            </a:xfrm>
            <a:custGeom>
              <a:avLst/>
              <a:gdLst/>
              <a:ahLst/>
              <a:cxnLst/>
              <a:rect l="l" t="t" r="r" b="b"/>
              <a:pathLst>
                <a:path w="5075427" h="2777643">
                  <a:moveTo>
                    <a:pt x="0" y="0"/>
                  </a:moveTo>
                  <a:lnTo>
                    <a:pt x="5075427" y="0"/>
                  </a:lnTo>
                  <a:lnTo>
                    <a:pt x="5075427" y="2777643"/>
                  </a:lnTo>
                  <a:lnTo>
                    <a:pt x="0" y="277764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grpSp>
      <p:sp>
        <p:nvSpPr>
          <p:cNvPr id="31" name="TextBox 30">
            <a:extLst>
              <a:ext uri="{FF2B5EF4-FFF2-40B4-BE49-F238E27FC236}">
                <a16:creationId xmlns:a16="http://schemas.microsoft.com/office/drawing/2014/main" id="{14683B22-D63F-8652-9817-EBBBB47356F8}"/>
              </a:ext>
            </a:extLst>
          </p:cNvPr>
          <p:cNvSpPr txBox="1"/>
          <p:nvPr/>
        </p:nvSpPr>
        <p:spPr>
          <a:xfrm>
            <a:off x="2976357" y="4812413"/>
            <a:ext cx="7691643" cy="830997"/>
          </a:xfrm>
          <a:prstGeom prst="rect">
            <a:avLst/>
          </a:prstGeom>
          <a:noFill/>
        </p:spPr>
        <p:txBody>
          <a:bodyPr wrap="square" rtlCol="0">
            <a:spAutoFit/>
          </a:bodyPr>
          <a:lstStyle/>
          <a:p>
            <a:r>
              <a:rPr lang="en-US" sz="2400" dirty="0">
                <a:latin typeface="Open Sauce" panose="020B0604020202020204" charset="0"/>
              </a:rPr>
              <a:t>.</a:t>
            </a:r>
          </a:p>
          <a:p>
            <a:r>
              <a:rPr lang="en-US" sz="2400" dirty="0">
                <a:latin typeface="Open Sauce" panose="020B0604020202020204" charset="0"/>
              </a:rPr>
              <a:t> </a:t>
            </a:r>
          </a:p>
        </p:txBody>
      </p:sp>
      <p:sp>
        <p:nvSpPr>
          <p:cNvPr id="3" name="TextBox 2">
            <a:extLst>
              <a:ext uri="{FF2B5EF4-FFF2-40B4-BE49-F238E27FC236}">
                <a16:creationId xmlns:a16="http://schemas.microsoft.com/office/drawing/2014/main" id="{45D8D1D3-CB1A-1BC1-61C2-2C87B9433D94}"/>
              </a:ext>
            </a:extLst>
          </p:cNvPr>
          <p:cNvSpPr txBox="1"/>
          <p:nvPr/>
        </p:nvSpPr>
        <p:spPr>
          <a:xfrm>
            <a:off x="2066326" y="1241594"/>
            <a:ext cx="7077674" cy="7294305"/>
          </a:xfrm>
          <a:prstGeom prst="rect">
            <a:avLst/>
          </a:prstGeom>
          <a:noFill/>
        </p:spPr>
        <p:txBody>
          <a:bodyPr wrap="square">
            <a:spAutoFit/>
          </a:bodyPr>
          <a:lstStyle/>
          <a:p>
            <a:r>
              <a:rPr lang="en-US" sz="3600" dirty="0"/>
              <a:t>The City took ownership of the landfill in 1995. The City is looking into the history of why, and if there were any disclosures at that time. Both Washington County and Ramsey County utilized the landfill from 1969 until 1975.  Landfill page </a:t>
            </a:r>
            <a:r>
              <a:rPr lang="en-US" sz="3600" dirty="0">
                <a:hlinkClick r:id="rId4"/>
              </a:rPr>
              <a:t>HERE. </a:t>
            </a:r>
            <a:endParaRPr lang="en-US" sz="3600" dirty="0"/>
          </a:p>
          <a:p>
            <a:endParaRPr lang="en-US" sz="3600" dirty="0"/>
          </a:p>
          <a:p>
            <a:r>
              <a:rPr lang="en-US" sz="3600" dirty="0"/>
              <a:t>Staff are reviewing old file boxes for agenda items from the mid-90s and has requested public information from Washington County. </a:t>
            </a:r>
          </a:p>
        </p:txBody>
      </p:sp>
      <p:pic>
        <p:nvPicPr>
          <p:cNvPr id="4" name="Picture 3" descr="A picture containing outdoor, sky, nature, shore&#10;&#10;AI-generated content may be incorrect.">
            <a:extLst>
              <a:ext uri="{FF2B5EF4-FFF2-40B4-BE49-F238E27FC236}">
                <a16:creationId xmlns:a16="http://schemas.microsoft.com/office/drawing/2014/main" id="{0BFE6C10-AA0C-59AA-5C67-82A4E0AAE3E5}"/>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642934" y="1347055"/>
            <a:ext cx="7641030" cy="5730773"/>
          </a:xfrm>
          <a:prstGeom prst="rect">
            <a:avLst/>
          </a:prstGeom>
        </p:spPr>
      </p:pic>
      <p:sp>
        <p:nvSpPr>
          <p:cNvPr id="5" name="TextBox 4">
            <a:extLst>
              <a:ext uri="{FF2B5EF4-FFF2-40B4-BE49-F238E27FC236}">
                <a16:creationId xmlns:a16="http://schemas.microsoft.com/office/drawing/2014/main" id="{946521E9-E026-379E-2682-10E855EF35F3}"/>
              </a:ext>
            </a:extLst>
          </p:cNvPr>
          <p:cNvSpPr txBox="1"/>
          <p:nvPr/>
        </p:nvSpPr>
        <p:spPr>
          <a:xfrm>
            <a:off x="2096312" y="8614064"/>
            <a:ext cx="7077674" cy="1200329"/>
          </a:xfrm>
          <a:prstGeom prst="rect">
            <a:avLst/>
          </a:prstGeom>
          <a:noFill/>
        </p:spPr>
        <p:txBody>
          <a:bodyPr wrap="square" rtlCol="0">
            <a:spAutoFit/>
          </a:bodyPr>
          <a:lstStyle/>
          <a:p>
            <a:r>
              <a:rPr lang="en-US" sz="3600" dirty="0"/>
              <a:t>In addition, the MPCA will review their files as well.</a:t>
            </a:r>
          </a:p>
        </p:txBody>
      </p:sp>
      <p:sp>
        <p:nvSpPr>
          <p:cNvPr id="2" name="Freeform 15">
            <a:extLst>
              <a:ext uri="{FF2B5EF4-FFF2-40B4-BE49-F238E27FC236}">
                <a16:creationId xmlns:a16="http://schemas.microsoft.com/office/drawing/2014/main" id="{BF64DD8F-DFCE-1638-BEEC-82BE38FE0BB2}"/>
              </a:ext>
            </a:extLst>
          </p:cNvPr>
          <p:cNvSpPr/>
          <p:nvPr/>
        </p:nvSpPr>
        <p:spPr>
          <a:xfrm>
            <a:off x="14153689" y="8819577"/>
            <a:ext cx="3837055" cy="1247043"/>
          </a:xfrm>
          <a:custGeom>
            <a:avLst/>
            <a:gdLst/>
            <a:ahLst/>
            <a:cxnLst/>
            <a:rect l="l" t="t" r="r" b="b"/>
            <a:pathLst>
              <a:path w="3837055" h="1247043">
                <a:moveTo>
                  <a:pt x="0" y="0"/>
                </a:moveTo>
                <a:lnTo>
                  <a:pt x="3837055" y="0"/>
                </a:lnTo>
                <a:lnTo>
                  <a:pt x="3837055" y="1247043"/>
                </a:lnTo>
                <a:lnTo>
                  <a:pt x="0" y="1247043"/>
                </a:lnTo>
                <a:lnTo>
                  <a:pt x="0" y="0"/>
                </a:lnTo>
                <a:close/>
              </a:path>
            </a:pathLst>
          </a:custGeom>
          <a:blipFill>
            <a:blip r:embed="rId6"/>
            <a:stretch>
              <a:fillRect/>
            </a:stretch>
          </a:blipFill>
        </p:spPr>
        <p:txBody>
          <a:bodyPr/>
          <a:lstStyle/>
          <a:p>
            <a:endParaRPr lang="en-US"/>
          </a:p>
        </p:txBody>
      </p:sp>
    </p:spTree>
    <p:extLst>
      <p:ext uri="{BB962C8B-B14F-4D97-AF65-F5344CB8AC3E}">
        <p14:creationId xmlns:p14="http://schemas.microsoft.com/office/powerpoint/2010/main" val="25705475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flipH="1" flipV="1">
            <a:off x="0" y="0"/>
            <a:ext cx="18288000" cy="10287000"/>
          </a:xfrm>
          <a:custGeom>
            <a:avLst/>
            <a:gdLst/>
            <a:ahLst/>
            <a:cxnLst/>
            <a:rect l="l" t="t" r="r" b="b"/>
            <a:pathLst>
              <a:path w="18288000" h="10287000">
                <a:moveTo>
                  <a:pt x="18288000" y="10287000"/>
                </a:moveTo>
                <a:lnTo>
                  <a:pt x="0" y="10287000"/>
                </a:lnTo>
                <a:lnTo>
                  <a:pt x="0" y="0"/>
                </a:lnTo>
                <a:lnTo>
                  <a:pt x="18288000" y="0"/>
                </a:lnTo>
                <a:lnTo>
                  <a:pt x="18288000" y="10287000"/>
                </a:lnTo>
                <a:close/>
              </a:path>
            </a:pathLst>
          </a:custGeom>
          <a:blipFill>
            <a:blip r:embed="rId2"/>
            <a:stretch>
              <a:fillRect t="-38888" b="-38888"/>
            </a:stretch>
          </a:blipFill>
        </p:spPr>
        <p:txBody>
          <a:bodyPr/>
          <a:lstStyle/>
          <a:p>
            <a:endParaRPr lang="en-US"/>
          </a:p>
        </p:txBody>
      </p:sp>
      <p:sp>
        <p:nvSpPr>
          <p:cNvPr id="3" name="TextBox 3"/>
          <p:cNvSpPr txBox="1"/>
          <p:nvPr/>
        </p:nvSpPr>
        <p:spPr>
          <a:xfrm>
            <a:off x="5266612" y="4454030"/>
            <a:ext cx="7591563" cy="1114055"/>
          </a:xfrm>
          <a:prstGeom prst="rect">
            <a:avLst/>
          </a:prstGeom>
        </p:spPr>
        <p:txBody>
          <a:bodyPr lIns="0" tIns="0" rIns="0" bIns="0" rtlCol="0" anchor="t">
            <a:spAutoFit/>
          </a:bodyPr>
          <a:lstStyle/>
          <a:p>
            <a:pPr marL="0" lvl="0" indent="0" algn="ctr">
              <a:lnSpc>
                <a:spcPts val="7602"/>
              </a:lnSpc>
            </a:pPr>
            <a:r>
              <a:rPr lang="en-US" sz="8174" spc="882">
                <a:solidFill>
                  <a:srgbClr val="231F20"/>
                </a:solidFill>
                <a:latin typeface="Poppins"/>
                <a:ea typeface="Poppins"/>
                <a:cs typeface="Poppins"/>
                <a:sym typeface="Poppins"/>
              </a:rPr>
              <a:t>QUESTIONS?</a:t>
            </a:r>
          </a:p>
        </p:txBody>
      </p:sp>
      <p:grpSp>
        <p:nvGrpSpPr>
          <p:cNvPr id="4" name="Group 4"/>
          <p:cNvGrpSpPr/>
          <p:nvPr/>
        </p:nvGrpSpPr>
        <p:grpSpPr>
          <a:xfrm rot="826432">
            <a:off x="-18353104" y="-3567159"/>
            <a:ext cx="21026341" cy="12831921"/>
            <a:chOff x="0" y="0"/>
            <a:chExt cx="5537802" cy="3379601"/>
          </a:xfrm>
        </p:grpSpPr>
        <p:sp>
          <p:nvSpPr>
            <p:cNvPr id="5" name="Freeform 5"/>
            <p:cNvSpPr/>
            <p:nvPr/>
          </p:nvSpPr>
          <p:spPr>
            <a:xfrm>
              <a:off x="0" y="0"/>
              <a:ext cx="5537802" cy="3379601"/>
            </a:xfrm>
            <a:custGeom>
              <a:avLst/>
              <a:gdLst/>
              <a:ahLst/>
              <a:cxnLst/>
              <a:rect l="l" t="t" r="r" b="b"/>
              <a:pathLst>
                <a:path w="5537802" h="3379601">
                  <a:moveTo>
                    <a:pt x="0" y="0"/>
                  </a:moveTo>
                  <a:lnTo>
                    <a:pt x="5537802" y="0"/>
                  </a:lnTo>
                  <a:lnTo>
                    <a:pt x="5537802" y="3379601"/>
                  </a:lnTo>
                  <a:lnTo>
                    <a:pt x="0" y="3379601"/>
                  </a:lnTo>
                  <a:close/>
                </a:path>
              </a:pathLst>
            </a:custGeom>
            <a:solidFill>
              <a:srgbClr val="3B418E"/>
            </a:solidFill>
          </p:spPr>
          <p:txBody>
            <a:bodyPr/>
            <a:lstStyle/>
            <a:p>
              <a:endParaRPr lang="en-US"/>
            </a:p>
          </p:txBody>
        </p:sp>
        <p:sp>
          <p:nvSpPr>
            <p:cNvPr id="6" name="TextBox 6"/>
            <p:cNvSpPr txBox="1"/>
            <p:nvPr/>
          </p:nvSpPr>
          <p:spPr>
            <a:xfrm>
              <a:off x="0" y="-19050"/>
              <a:ext cx="5537802" cy="3398651"/>
            </a:xfrm>
            <a:prstGeom prst="rect">
              <a:avLst/>
            </a:prstGeom>
          </p:spPr>
          <p:txBody>
            <a:bodyPr lIns="50800" tIns="50800" rIns="50800" bIns="50800" rtlCol="0" anchor="ctr"/>
            <a:lstStyle/>
            <a:p>
              <a:pPr algn="ctr">
                <a:lnSpc>
                  <a:spcPts val="2859"/>
                </a:lnSpc>
              </a:pPr>
              <a:endParaRPr/>
            </a:p>
          </p:txBody>
        </p:sp>
      </p:grpSp>
      <p:grpSp>
        <p:nvGrpSpPr>
          <p:cNvPr id="7" name="Group 7"/>
          <p:cNvGrpSpPr/>
          <p:nvPr/>
        </p:nvGrpSpPr>
        <p:grpSpPr>
          <a:xfrm rot="773821">
            <a:off x="3741572" y="-4834013"/>
            <a:ext cx="313833" cy="8482349"/>
            <a:chOff x="0" y="0"/>
            <a:chExt cx="82656" cy="2234034"/>
          </a:xfrm>
        </p:grpSpPr>
        <p:sp>
          <p:nvSpPr>
            <p:cNvPr id="8" name="Freeform 8"/>
            <p:cNvSpPr/>
            <p:nvPr/>
          </p:nvSpPr>
          <p:spPr>
            <a:xfrm>
              <a:off x="0" y="0"/>
              <a:ext cx="82656" cy="2234034"/>
            </a:xfrm>
            <a:custGeom>
              <a:avLst/>
              <a:gdLst/>
              <a:ahLst/>
              <a:cxnLst/>
              <a:rect l="l" t="t" r="r" b="b"/>
              <a:pathLst>
                <a:path w="82656" h="2234034">
                  <a:moveTo>
                    <a:pt x="0" y="0"/>
                  </a:moveTo>
                  <a:lnTo>
                    <a:pt x="82656" y="0"/>
                  </a:lnTo>
                  <a:lnTo>
                    <a:pt x="82656" y="2234034"/>
                  </a:lnTo>
                  <a:lnTo>
                    <a:pt x="0" y="2234034"/>
                  </a:lnTo>
                  <a:close/>
                </a:path>
              </a:pathLst>
            </a:custGeom>
            <a:solidFill>
              <a:srgbClr val="879FBE"/>
            </a:solidFill>
          </p:spPr>
          <p:txBody>
            <a:bodyPr/>
            <a:lstStyle/>
            <a:p>
              <a:endParaRPr lang="en-US"/>
            </a:p>
          </p:txBody>
        </p:sp>
        <p:sp>
          <p:nvSpPr>
            <p:cNvPr id="9" name="TextBox 9"/>
            <p:cNvSpPr txBox="1"/>
            <p:nvPr/>
          </p:nvSpPr>
          <p:spPr>
            <a:xfrm>
              <a:off x="0" y="-19050"/>
              <a:ext cx="82656" cy="2253084"/>
            </a:xfrm>
            <a:prstGeom prst="rect">
              <a:avLst/>
            </a:prstGeom>
          </p:spPr>
          <p:txBody>
            <a:bodyPr lIns="50800" tIns="50800" rIns="50800" bIns="50800" rtlCol="0" anchor="ctr"/>
            <a:lstStyle/>
            <a:p>
              <a:pPr algn="ctr">
                <a:lnSpc>
                  <a:spcPts val="2859"/>
                </a:lnSpc>
              </a:pPr>
              <a:endParaRPr/>
            </a:p>
          </p:txBody>
        </p:sp>
      </p:grpSp>
      <p:grpSp>
        <p:nvGrpSpPr>
          <p:cNvPr id="10" name="Group 10"/>
          <p:cNvGrpSpPr/>
          <p:nvPr/>
        </p:nvGrpSpPr>
        <p:grpSpPr>
          <a:xfrm rot="826432">
            <a:off x="15584670" y="-238769"/>
            <a:ext cx="11768190" cy="12831921"/>
            <a:chOff x="0" y="0"/>
            <a:chExt cx="3099441" cy="3379601"/>
          </a:xfrm>
        </p:grpSpPr>
        <p:sp>
          <p:nvSpPr>
            <p:cNvPr id="11" name="Freeform 11"/>
            <p:cNvSpPr/>
            <p:nvPr/>
          </p:nvSpPr>
          <p:spPr>
            <a:xfrm>
              <a:off x="0" y="0"/>
              <a:ext cx="3099441" cy="3379601"/>
            </a:xfrm>
            <a:custGeom>
              <a:avLst/>
              <a:gdLst/>
              <a:ahLst/>
              <a:cxnLst/>
              <a:rect l="l" t="t" r="r" b="b"/>
              <a:pathLst>
                <a:path w="3099441" h="3379601">
                  <a:moveTo>
                    <a:pt x="0" y="0"/>
                  </a:moveTo>
                  <a:lnTo>
                    <a:pt x="3099441" y="0"/>
                  </a:lnTo>
                  <a:lnTo>
                    <a:pt x="3099441" y="3379601"/>
                  </a:lnTo>
                  <a:lnTo>
                    <a:pt x="0" y="3379601"/>
                  </a:lnTo>
                  <a:close/>
                </a:path>
              </a:pathLst>
            </a:custGeom>
            <a:solidFill>
              <a:srgbClr val="3B418E"/>
            </a:solidFill>
          </p:spPr>
          <p:txBody>
            <a:bodyPr/>
            <a:lstStyle/>
            <a:p>
              <a:endParaRPr lang="en-US"/>
            </a:p>
          </p:txBody>
        </p:sp>
        <p:sp>
          <p:nvSpPr>
            <p:cNvPr id="12" name="TextBox 12"/>
            <p:cNvSpPr txBox="1"/>
            <p:nvPr/>
          </p:nvSpPr>
          <p:spPr>
            <a:xfrm>
              <a:off x="0" y="-19050"/>
              <a:ext cx="3099441" cy="3398651"/>
            </a:xfrm>
            <a:prstGeom prst="rect">
              <a:avLst/>
            </a:prstGeom>
          </p:spPr>
          <p:txBody>
            <a:bodyPr lIns="50800" tIns="50800" rIns="50800" bIns="50800" rtlCol="0" anchor="ctr"/>
            <a:lstStyle/>
            <a:p>
              <a:pPr algn="ctr">
                <a:lnSpc>
                  <a:spcPts val="2859"/>
                </a:lnSpc>
              </a:pPr>
              <a:endParaRPr/>
            </a:p>
          </p:txBody>
        </p:sp>
      </p:grpSp>
      <p:grpSp>
        <p:nvGrpSpPr>
          <p:cNvPr id="13" name="Group 13"/>
          <p:cNvGrpSpPr/>
          <p:nvPr/>
        </p:nvGrpSpPr>
        <p:grpSpPr>
          <a:xfrm rot="773821">
            <a:off x="14069382" y="6858031"/>
            <a:ext cx="313833" cy="8482349"/>
            <a:chOff x="0" y="0"/>
            <a:chExt cx="82656" cy="2234034"/>
          </a:xfrm>
        </p:grpSpPr>
        <p:sp>
          <p:nvSpPr>
            <p:cNvPr id="14" name="Freeform 14"/>
            <p:cNvSpPr/>
            <p:nvPr/>
          </p:nvSpPr>
          <p:spPr>
            <a:xfrm>
              <a:off x="0" y="0"/>
              <a:ext cx="82656" cy="2234034"/>
            </a:xfrm>
            <a:custGeom>
              <a:avLst/>
              <a:gdLst/>
              <a:ahLst/>
              <a:cxnLst/>
              <a:rect l="l" t="t" r="r" b="b"/>
              <a:pathLst>
                <a:path w="82656" h="2234034">
                  <a:moveTo>
                    <a:pt x="0" y="0"/>
                  </a:moveTo>
                  <a:lnTo>
                    <a:pt x="82656" y="0"/>
                  </a:lnTo>
                  <a:lnTo>
                    <a:pt x="82656" y="2234034"/>
                  </a:lnTo>
                  <a:lnTo>
                    <a:pt x="0" y="2234034"/>
                  </a:lnTo>
                  <a:close/>
                </a:path>
              </a:pathLst>
            </a:custGeom>
            <a:solidFill>
              <a:srgbClr val="879FBE"/>
            </a:solidFill>
          </p:spPr>
          <p:txBody>
            <a:bodyPr/>
            <a:lstStyle/>
            <a:p>
              <a:endParaRPr lang="en-US"/>
            </a:p>
          </p:txBody>
        </p:sp>
        <p:sp>
          <p:nvSpPr>
            <p:cNvPr id="15" name="TextBox 15"/>
            <p:cNvSpPr txBox="1"/>
            <p:nvPr/>
          </p:nvSpPr>
          <p:spPr>
            <a:xfrm>
              <a:off x="0" y="-19050"/>
              <a:ext cx="82656" cy="2253084"/>
            </a:xfrm>
            <a:prstGeom prst="rect">
              <a:avLst/>
            </a:prstGeom>
          </p:spPr>
          <p:txBody>
            <a:bodyPr lIns="50800" tIns="50800" rIns="50800" bIns="50800" rtlCol="0" anchor="ctr"/>
            <a:lstStyle/>
            <a:p>
              <a:pPr algn="ctr">
                <a:lnSpc>
                  <a:spcPts val="2859"/>
                </a:lnSpc>
              </a:pPr>
              <a:endParaRPr/>
            </a:p>
          </p:txBody>
        </p:sp>
      </p:grpSp>
      <p:pic>
        <p:nvPicPr>
          <p:cNvPr id="19" name="Picture 18" descr="Text&#10;&#10;AI-generated content may be incorrect.">
            <a:extLst>
              <a:ext uri="{FF2B5EF4-FFF2-40B4-BE49-F238E27FC236}">
                <a16:creationId xmlns:a16="http://schemas.microsoft.com/office/drawing/2014/main" id="{3C85C7EA-751A-0192-E40C-8831AC82C6C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687800" y="9182100"/>
            <a:ext cx="2667000" cy="809955"/>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3CA8CB7CE98354BAC540D79BB21991C" ma:contentTypeVersion="12" ma:contentTypeDescription="Create a new document." ma:contentTypeScope="" ma:versionID="0cf2c7f864ff2faef7029bb53d18baff">
  <xsd:schema xmlns:xsd="http://www.w3.org/2001/XMLSchema" xmlns:xs="http://www.w3.org/2001/XMLSchema" xmlns:p="http://schemas.microsoft.com/office/2006/metadata/properties" xmlns:ns3="651a1dc8-de62-4fea-8432-c8a34e47b9e3" targetNamespace="http://schemas.microsoft.com/office/2006/metadata/properties" ma:root="true" ma:fieldsID="58dc15c6693f9dbd287d6347514d2f3f" ns3:_="">
    <xsd:import namespace="651a1dc8-de62-4fea-8432-c8a34e47b9e3"/>
    <xsd:element name="properties">
      <xsd:complexType>
        <xsd:sequence>
          <xsd:element name="documentManagement">
            <xsd:complexType>
              <xsd:all>
                <xsd:element ref="ns3:MediaServiceDateTaken" minOccurs="0"/>
                <xsd:element ref="ns3:MediaServiceMetadata" minOccurs="0"/>
                <xsd:element ref="ns3:MediaServiceFastMetadata" minOccurs="0"/>
                <xsd:element ref="ns3:MediaServiceSearchProperties" minOccurs="0"/>
                <xsd:element ref="ns3:MediaServiceObjectDetectorVersions" minOccurs="0"/>
                <xsd:element ref="ns3:_activity" minOccurs="0"/>
                <xsd:element ref="ns3:MediaServiceSystemTags" minOccurs="0"/>
                <xsd:element ref="ns3:MediaServiceGenerationTime" minOccurs="0"/>
                <xsd:element ref="ns3:MediaServiceEventHashCode" minOccurs="0"/>
                <xsd:element ref="ns3:MediaLengthInSeconds" minOccurs="0"/>
                <xsd:element ref="ns3:MediaServiceLocation" minOccurs="0"/>
                <xsd:element ref="ns3: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51a1dc8-de62-4fea-8432-c8a34e47b9e3" elementFormDefault="qualified">
    <xsd:import namespace="http://schemas.microsoft.com/office/2006/documentManagement/types"/>
    <xsd:import namespace="http://schemas.microsoft.com/office/infopath/2007/PartnerControls"/>
    <xsd:element name="MediaServiceDateTaken" ma:index="8" nillable="true" ma:displayName="MediaServiceDateTaken" ma:hidden="true" ma:indexed="true" ma:internalName="MediaServiceDateTaken" ma:readOnly="true">
      <xsd:simpleType>
        <xsd:restriction base="dms:Text"/>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_activity" ma:index="13" nillable="true" ma:displayName="_activity" ma:hidden="true" ma:internalName="_activity">
      <xsd:simpleType>
        <xsd:restriction base="dms:Note"/>
      </xsd:simpleType>
    </xsd:element>
    <xsd:element name="MediaServiceSystemTags" ma:index="14" nillable="true" ma:displayName="MediaServiceSystemTags" ma:hidden="true" ma:internalName="MediaServiceSystemTags" ma:readOnly="true">
      <xsd:simpleType>
        <xsd:restriction base="dms:Note"/>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MediaServiceLocation" ma:index="18" nillable="true" ma:displayName="Location" ma:indexed="true" ma:internalName="MediaServiceLocation"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_activity xmlns="651a1dc8-de62-4fea-8432-c8a34e47b9e3"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38AA809-DE94-4794-857C-4E7FC83E8F0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51a1dc8-de62-4fea-8432-c8a34e47b9e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51318F29-4687-4892-8CE6-403CAA9C4758}">
  <ds:schemaRefs>
    <ds:schemaRef ds:uri="http://schemas.microsoft.com/office/infopath/2007/PartnerControls"/>
    <ds:schemaRef ds:uri="http://schemas.microsoft.com/office/2006/documentManagement/types"/>
    <ds:schemaRef ds:uri="http://purl.org/dc/elements/1.1/"/>
    <ds:schemaRef ds:uri="http://www.w3.org/XML/1998/namespace"/>
    <ds:schemaRef ds:uri="http://schemas.microsoft.com/office/2006/metadata/properties"/>
    <ds:schemaRef ds:uri="http://schemas.openxmlformats.org/package/2006/metadata/core-properties"/>
    <ds:schemaRef ds:uri="http://purl.org/dc/terms/"/>
    <ds:schemaRef ds:uri="http://purl.org/dc/dcmitype/"/>
    <ds:schemaRef ds:uri="651a1dc8-de62-4fea-8432-c8a34e47b9e3"/>
  </ds:schemaRefs>
</ds:datastoreItem>
</file>

<file path=customXml/itemProps3.xml><?xml version="1.0" encoding="utf-8"?>
<ds:datastoreItem xmlns:ds="http://schemas.openxmlformats.org/officeDocument/2006/customXml" ds:itemID="{879EBA0F-F5DC-45A3-A45E-75D69617D3E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1036</TotalTime>
  <Words>1825</Words>
  <Application>Microsoft Office PowerPoint</Application>
  <PresentationFormat>Custom</PresentationFormat>
  <Paragraphs>161</Paragraphs>
  <Slides>24</Slides>
  <Notes>1</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24</vt:i4>
      </vt:variant>
    </vt:vector>
  </HeadingPairs>
  <TitlesOfParts>
    <vt:vector size="36" baseType="lpstr">
      <vt:lpstr>Source Sans Pro</vt:lpstr>
      <vt:lpstr>Segoe UI</vt:lpstr>
      <vt:lpstr>Calibri</vt:lpstr>
      <vt:lpstr>Aptos</vt:lpstr>
      <vt:lpstr>Codec Pro ExtraBold</vt:lpstr>
      <vt:lpstr>Open Sauce Bold</vt:lpstr>
      <vt:lpstr>Poppins Bold</vt:lpstr>
      <vt:lpstr>Open Sauce</vt:lpstr>
      <vt:lpstr>Times New Roman</vt:lpstr>
      <vt:lpstr>Arial</vt:lpstr>
      <vt:lpstr>Poppins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Lake Elmo PPT TemplateAM</dc:title>
  <dc:creator>Clark Schroeder</dc:creator>
  <cp:lastModifiedBy>Julie Johnson</cp:lastModifiedBy>
  <cp:revision>29</cp:revision>
  <dcterms:created xsi:type="dcterms:W3CDTF">2006-08-16T00:00:00Z</dcterms:created>
  <dcterms:modified xsi:type="dcterms:W3CDTF">2025-04-03T16:37:07Z</dcterms:modified>
  <dc:identifier>DAGi3PQirbY</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0x01010053CA8CB7CE98354BAC540D79BB21991C</vt:lpwstr>
  </property>
</Properties>
</file>