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8"/>
  </p:notesMasterIdLst>
  <p:sldIdLst>
    <p:sldId id="256" r:id="rId5"/>
    <p:sldId id="287" r:id="rId6"/>
    <p:sldId id="286" r:id="rId7"/>
    <p:sldId id="288" r:id="rId8"/>
    <p:sldId id="259" r:id="rId9"/>
    <p:sldId id="258" r:id="rId10"/>
    <p:sldId id="276" r:id="rId11"/>
    <p:sldId id="289" r:id="rId12"/>
    <p:sldId id="270" r:id="rId13"/>
    <p:sldId id="278" r:id="rId14"/>
    <p:sldId id="290" r:id="rId15"/>
    <p:sldId id="291" r:id="rId16"/>
    <p:sldId id="269" r:id="rId17"/>
  </p:sldIdLst>
  <p:sldSz cx="18288000" cy="10287000"/>
  <p:notesSz cx="6858000" cy="9144000"/>
  <p:embeddedFontLst>
    <p:embeddedFont>
      <p:font typeface="Open Sauce" panose="020B0604020202020204" charset="0"/>
      <p:regular r:id="rId19"/>
    </p:embeddedFont>
    <p:embeddedFont>
      <p:font typeface="Open Sauce Bold" panose="020B0604020202020204" charset="0"/>
      <p:regular r:id="rId20"/>
    </p:embeddedFont>
    <p:embeddedFont>
      <p:font typeface="Poppins" panose="00000500000000000000" pitchFamily="2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2010" autoAdjust="0"/>
  </p:normalViewPr>
  <p:slideViewPr>
    <p:cSldViewPr>
      <p:cViewPr>
        <p:scale>
          <a:sx n="66" d="100"/>
          <a:sy n="66" d="100"/>
        </p:scale>
        <p:origin x="11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FED53-411A-4C9B-8F34-4DD99CCD176F}" type="datetimeFigureOut">
              <a:rPr lang="en-US" smtClean="0"/>
              <a:t>5/8/2025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B79E5-380C-4DF9-89F0-184D212B9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322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5B79E5-380C-4DF9-89F0-184D212B930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912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098715" y="-207071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879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384715" y="8658450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-2777871" y="-558218"/>
            <a:ext cx="4320921" cy="11299900"/>
            <a:chOff x="0" y="0"/>
            <a:chExt cx="5761227" cy="15066533"/>
          </a:xfrm>
        </p:grpSpPr>
        <p:grpSp>
          <p:nvGrpSpPr>
            <p:cNvPr id="7" name="Group 7"/>
            <p:cNvGrpSpPr/>
            <p:nvPr/>
          </p:nvGrpSpPr>
          <p:grpSpPr>
            <a:xfrm>
              <a:off x="1646427" y="0"/>
              <a:ext cx="4114800" cy="15066533"/>
              <a:chOff x="0" y="0"/>
              <a:chExt cx="812800" cy="297610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297610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97610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976105"/>
                    </a:lnTo>
                    <a:lnTo>
                      <a:pt x="0" y="2976105"/>
                    </a:lnTo>
                    <a:close/>
                  </a:path>
                </a:pathLst>
              </a:custGeom>
              <a:solidFill>
                <a:srgbClr val="879FB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19050"/>
                <a:ext cx="812800" cy="29951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5340859" y="6295786"/>
              <a:ext cx="146982" cy="3758661"/>
              <a:chOff x="0" y="0"/>
              <a:chExt cx="26312" cy="67285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6312" cy="672855"/>
              </a:xfrm>
              <a:custGeom>
                <a:avLst/>
                <a:gdLst/>
                <a:ahLst/>
                <a:cxnLst/>
                <a:rect l="l" t="t" r="r" b="b"/>
                <a:pathLst>
                  <a:path w="26312" h="672855">
                    <a:moveTo>
                      <a:pt x="0" y="0"/>
                    </a:moveTo>
                    <a:lnTo>
                      <a:pt x="26312" y="0"/>
                    </a:lnTo>
                    <a:lnTo>
                      <a:pt x="26312" y="672855"/>
                    </a:lnTo>
                    <a:lnTo>
                      <a:pt x="0" y="672855"/>
                    </a:lnTo>
                    <a:close/>
                  </a:path>
                </a:pathLst>
              </a:custGeom>
              <a:solidFill>
                <a:srgbClr val="3B418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19050"/>
                <a:ext cx="26312" cy="6919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sp>
          <p:nvSpPr>
            <p:cNvPr id="13" name="Freeform 13"/>
            <p:cNvSpPr/>
            <p:nvPr/>
          </p:nvSpPr>
          <p:spPr>
            <a:xfrm>
              <a:off x="0" y="468196"/>
              <a:ext cx="5075427" cy="2777643"/>
            </a:xfrm>
            <a:custGeom>
              <a:avLst/>
              <a:gdLst/>
              <a:ahLst/>
              <a:cxnLst/>
              <a:rect l="l" t="t" r="r" b="b"/>
              <a:pathLst>
                <a:path w="5075427" h="2777643">
                  <a:moveTo>
                    <a:pt x="0" y="0"/>
                  </a:moveTo>
                  <a:lnTo>
                    <a:pt x="5075427" y="0"/>
                  </a:lnTo>
                  <a:lnTo>
                    <a:pt x="5075427" y="2777643"/>
                  </a:lnTo>
                  <a:lnTo>
                    <a:pt x="0" y="277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Freeform 14"/>
          <p:cNvSpPr/>
          <p:nvPr/>
        </p:nvSpPr>
        <p:spPr>
          <a:xfrm>
            <a:off x="1260131" y="451452"/>
            <a:ext cx="5416312" cy="1760301"/>
          </a:xfrm>
          <a:custGeom>
            <a:avLst/>
            <a:gdLst/>
            <a:ahLst/>
            <a:cxnLst/>
            <a:rect l="l" t="t" r="r" b="b"/>
            <a:pathLst>
              <a:path w="5416312" h="1760301">
                <a:moveTo>
                  <a:pt x="0" y="0"/>
                </a:moveTo>
                <a:lnTo>
                  <a:pt x="5416312" y="0"/>
                </a:lnTo>
                <a:lnTo>
                  <a:pt x="5416312" y="1760301"/>
                </a:lnTo>
                <a:lnTo>
                  <a:pt x="0" y="17603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1942783" y="3404466"/>
            <a:ext cx="10756200" cy="3356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9000" b="1" dirty="0">
                <a:solidFill>
                  <a:srgbClr val="373536"/>
                </a:solidFill>
                <a:latin typeface="Poppins" panose="00000500000000000000" pitchFamily="2" charset="0"/>
                <a:ea typeface="Codec Pro ExtraBold"/>
                <a:cs typeface="Poppins" panose="00000500000000000000" pitchFamily="2" charset="0"/>
                <a:sym typeface="Codec Pro ExtraBold"/>
              </a:rPr>
              <a:t>Water Treatment Plant </a:t>
            </a:r>
          </a:p>
          <a:p>
            <a:pPr algn="l">
              <a:lnSpc>
                <a:spcPts val="8640"/>
              </a:lnSpc>
            </a:pPr>
            <a:r>
              <a:rPr lang="en-US" sz="9000" b="1" dirty="0">
                <a:solidFill>
                  <a:srgbClr val="373536"/>
                </a:solidFill>
                <a:latin typeface="Poppins" panose="00000500000000000000" pitchFamily="2" charset="0"/>
                <a:ea typeface="Codec Pro ExtraBold"/>
                <a:cs typeface="Poppins" panose="00000500000000000000" pitchFamily="2" charset="0"/>
                <a:sym typeface="Codec Pro ExtraBold"/>
              </a:rPr>
              <a:t>MUSA Expansion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42783" y="7004794"/>
            <a:ext cx="8697588" cy="500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65"/>
              </a:lnSpc>
            </a:pPr>
            <a:r>
              <a:rPr lang="en-US" sz="4000" b="1" spc="134" dirty="0">
                <a:solidFill>
                  <a:srgbClr val="373536"/>
                </a:solidFill>
                <a:latin typeface="+mj-lt"/>
                <a:ea typeface="Open Sauce Bold"/>
                <a:cs typeface="Open Sauce Bold"/>
                <a:sym typeface="Open Sauce Bold"/>
              </a:rPr>
              <a:t>Council Workshop | May 13,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16AA5-1BEB-B96D-5115-00B8B0E57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9F97493-E9ED-684D-930B-C4C249A7CD1A}"/>
              </a:ext>
            </a:extLst>
          </p:cNvPr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0526F3EC-F69B-474B-627D-05082BF749B8}"/>
              </a:ext>
            </a:extLst>
          </p:cNvPr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5FEC670-459A-8C31-C9CA-1B6C540FB845}"/>
                </a:ext>
              </a:extLst>
            </p:cNvPr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879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62A3DAFC-9644-4824-EC3E-6BC33DC83CBA}"/>
                </a:ext>
              </a:extLst>
            </p:cNvPr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DD220D9E-7A15-D282-82B3-679B1AAD9768}"/>
              </a:ext>
            </a:extLst>
          </p:cNvPr>
          <p:cNvSpPr/>
          <p:nvPr/>
        </p:nvSpPr>
        <p:spPr>
          <a:xfrm>
            <a:off x="14112623" y="8634779"/>
            <a:ext cx="3837055" cy="1247043"/>
          </a:xfrm>
          <a:custGeom>
            <a:avLst/>
            <a:gdLst/>
            <a:ahLst/>
            <a:cxnLst/>
            <a:rect l="l" t="t" r="r" b="b"/>
            <a:pathLst>
              <a:path w="3837055" h="1247043">
                <a:moveTo>
                  <a:pt x="0" y="0"/>
                </a:moveTo>
                <a:lnTo>
                  <a:pt x="3837055" y="0"/>
                </a:lnTo>
                <a:lnTo>
                  <a:pt x="3837055" y="1247042"/>
                </a:lnTo>
                <a:lnTo>
                  <a:pt x="0" y="12470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B992782C-536B-FA43-3C94-788F2F8F6801}"/>
              </a:ext>
            </a:extLst>
          </p:cNvPr>
          <p:cNvGrpSpPr/>
          <p:nvPr/>
        </p:nvGrpSpPr>
        <p:grpSpPr>
          <a:xfrm>
            <a:off x="-2777871" y="-558218"/>
            <a:ext cx="4320921" cy="11299900"/>
            <a:chOff x="0" y="0"/>
            <a:chExt cx="5761227" cy="15066533"/>
          </a:xfrm>
        </p:grpSpPr>
        <p:grpSp>
          <p:nvGrpSpPr>
            <p:cNvPr id="22" name="Group 22">
              <a:extLst>
                <a:ext uri="{FF2B5EF4-FFF2-40B4-BE49-F238E27FC236}">
                  <a16:creationId xmlns:a16="http://schemas.microsoft.com/office/drawing/2014/main" id="{11304947-17D2-7E1E-B3AA-AB34ABF4D316}"/>
                </a:ext>
              </a:extLst>
            </p:cNvPr>
            <p:cNvGrpSpPr/>
            <p:nvPr/>
          </p:nvGrpSpPr>
          <p:grpSpPr>
            <a:xfrm>
              <a:off x="1646427" y="0"/>
              <a:ext cx="4114800" cy="15066533"/>
              <a:chOff x="0" y="0"/>
              <a:chExt cx="812800" cy="2976105"/>
            </a:xfrm>
          </p:grpSpPr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8A2BF97A-698F-FA26-9022-CA1BC9306EC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297610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97610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976105"/>
                    </a:lnTo>
                    <a:lnTo>
                      <a:pt x="0" y="2976105"/>
                    </a:lnTo>
                    <a:close/>
                  </a:path>
                </a:pathLst>
              </a:custGeom>
              <a:solidFill>
                <a:srgbClr val="879FB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>
                <a:extLst>
                  <a:ext uri="{FF2B5EF4-FFF2-40B4-BE49-F238E27FC236}">
                    <a16:creationId xmlns:a16="http://schemas.microsoft.com/office/drawing/2014/main" id="{367A0429-B972-328F-339C-9E3F71FC71BB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812800" cy="29951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25" name="Group 25">
              <a:extLst>
                <a:ext uri="{FF2B5EF4-FFF2-40B4-BE49-F238E27FC236}">
                  <a16:creationId xmlns:a16="http://schemas.microsoft.com/office/drawing/2014/main" id="{37338670-ADC8-1348-6688-A31DD4512D6C}"/>
                </a:ext>
              </a:extLst>
            </p:cNvPr>
            <p:cNvGrpSpPr/>
            <p:nvPr/>
          </p:nvGrpSpPr>
          <p:grpSpPr>
            <a:xfrm>
              <a:off x="5340859" y="6295786"/>
              <a:ext cx="146982" cy="3758661"/>
              <a:chOff x="0" y="0"/>
              <a:chExt cx="26312" cy="672855"/>
            </a:xfrm>
          </p:grpSpPr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C589C7F8-8D04-2F93-2460-DC59785F9A50}"/>
                  </a:ext>
                </a:extLst>
              </p:cNvPr>
              <p:cNvSpPr/>
              <p:nvPr/>
            </p:nvSpPr>
            <p:spPr>
              <a:xfrm>
                <a:off x="0" y="0"/>
                <a:ext cx="26312" cy="672855"/>
              </a:xfrm>
              <a:custGeom>
                <a:avLst/>
                <a:gdLst/>
                <a:ahLst/>
                <a:cxnLst/>
                <a:rect l="l" t="t" r="r" b="b"/>
                <a:pathLst>
                  <a:path w="26312" h="672855">
                    <a:moveTo>
                      <a:pt x="0" y="0"/>
                    </a:moveTo>
                    <a:lnTo>
                      <a:pt x="26312" y="0"/>
                    </a:lnTo>
                    <a:lnTo>
                      <a:pt x="26312" y="672855"/>
                    </a:lnTo>
                    <a:lnTo>
                      <a:pt x="0" y="672855"/>
                    </a:lnTo>
                    <a:close/>
                  </a:path>
                </a:pathLst>
              </a:custGeom>
              <a:solidFill>
                <a:srgbClr val="3B418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>
                <a:extLst>
                  <a:ext uri="{FF2B5EF4-FFF2-40B4-BE49-F238E27FC236}">
                    <a16:creationId xmlns:a16="http://schemas.microsoft.com/office/drawing/2014/main" id="{C9007A15-2B63-9E7D-48E9-6F730D98D440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6312" cy="6919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E969EDFC-25CF-FDEF-1EB5-A18A390D7926}"/>
                </a:ext>
              </a:extLst>
            </p:cNvPr>
            <p:cNvSpPr/>
            <p:nvPr/>
          </p:nvSpPr>
          <p:spPr>
            <a:xfrm>
              <a:off x="0" y="468196"/>
              <a:ext cx="5075427" cy="2777643"/>
            </a:xfrm>
            <a:custGeom>
              <a:avLst/>
              <a:gdLst/>
              <a:ahLst/>
              <a:cxnLst/>
              <a:rect l="l" t="t" r="r" b="b"/>
              <a:pathLst>
                <a:path w="5075427" h="2777643">
                  <a:moveTo>
                    <a:pt x="0" y="0"/>
                  </a:moveTo>
                  <a:lnTo>
                    <a:pt x="5075427" y="0"/>
                  </a:lnTo>
                  <a:lnTo>
                    <a:pt x="5075427" y="2777643"/>
                  </a:lnTo>
                  <a:lnTo>
                    <a:pt x="0" y="277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361ECBC0-CA34-E7E4-1093-579E6E1F5F9B}"/>
              </a:ext>
            </a:extLst>
          </p:cNvPr>
          <p:cNvSpPr txBox="1"/>
          <p:nvPr/>
        </p:nvSpPr>
        <p:spPr>
          <a:xfrm>
            <a:off x="11698632" y="480079"/>
            <a:ext cx="7162800" cy="29799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920"/>
              </a:lnSpc>
              <a:spcBef>
                <a:spcPct val="0"/>
              </a:spcBef>
            </a:pPr>
            <a:r>
              <a:rPr lang="en-US" sz="4800" spc="28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Proposed Site Acquisition</a:t>
            </a:r>
          </a:p>
          <a:p>
            <a:pPr marL="0" lvl="0" indent="0" algn="l">
              <a:lnSpc>
                <a:spcPts val="7920"/>
              </a:lnSpc>
              <a:spcBef>
                <a:spcPct val="0"/>
              </a:spcBef>
            </a:pPr>
            <a:r>
              <a:rPr lang="en-US" sz="4800" spc="28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&amp; MUSA Expansion</a:t>
            </a:r>
          </a:p>
        </p:txBody>
      </p:sp>
      <p:pic>
        <p:nvPicPr>
          <p:cNvPr id="5" name="Picture 4" descr="A map of a land with red and green squares&#10;&#10;AI-generated content may be incorrect.">
            <a:extLst>
              <a:ext uri="{FF2B5EF4-FFF2-40B4-BE49-F238E27FC236}">
                <a16:creationId xmlns:a16="http://schemas.microsoft.com/office/drawing/2014/main" id="{8DC8CDAB-A733-01D0-1B37-8B4BFAFB35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066" y="293066"/>
            <a:ext cx="9654934" cy="9525001"/>
          </a:xfrm>
          <a:prstGeom prst="rect">
            <a:avLst/>
          </a:prstGeom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4BF7B34A-9974-B814-7B2A-7464394A9BBC}"/>
              </a:ext>
            </a:extLst>
          </p:cNvPr>
          <p:cNvSpPr txBox="1"/>
          <p:nvPr/>
        </p:nvSpPr>
        <p:spPr>
          <a:xfrm>
            <a:off x="11715455" y="3823515"/>
            <a:ext cx="6519678" cy="41888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Open Sauce" panose="020B0604020202020204" charset="0"/>
              </a:rPr>
              <a:t>The City is seeking to purchase approximately 8.2 Acres located at the northeast corner of 10th Street North (CSAH 10) and </a:t>
            </a:r>
            <a:r>
              <a:rPr lang="en-US" altLang="en-US" dirty="0">
                <a:latin typeface="Open Sauce" panose="020B0604020202020204" charset="0"/>
                <a:cs typeface="Arial" panose="020B0604020202020204" pitchFamily="34" charset="0"/>
              </a:rPr>
              <a:t>Inwood Avenue (CSAH 13). </a:t>
            </a:r>
          </a:p>
          <a:p>
            <a:pPr marL="457200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latin typeface="Open Sauce" panose="020B0604020202020204" charset="0"/>
                <a:cs typeface="Arial" panose="020B0604020202020204" pitchFamily="34" charset="0"/>
              </a:rPr>
              <a:t>Property to be used for the South Water Treatment Plant (WTP) and Well 6.</a:t>
            </a:r>
          </a:p>
          <a:p>
            <a:pPr marL="457200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latin typeface="Open Sauce" panose="020B0604020202020204" charset="0"/>
                <a:cs typeface="Arial" panose="020B0604020202020204" pitchFamily="34" charset="0"/>
              </a:rPr>
              <a:t>A Comp Plan Amendment would be required for the project to extend public sanitary sewer service for the new water treatment facility.</a:t>
            </a:r>
          </a:p>
          <a:p>
            <a:pPr marL="457200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latin typeface="Open Sauce" panose="020B0604020202020204" charset="0"/>
                <a:cs typeface="Arial" panose="020B0604020202020204" pitchFamily="34" charset="0"/>
              </a:rPr>
              <a:t>Property owner is requesting MUSA expansion over all or a portion of their properties.  </a:t>
            </a:r>
          </a:p>
          <a:p>
            <a:pPr marL="0" lvl="0" indent="0" algn="l">
              <a:lnSpc>
                <a:spcPts val="3036"/>
              </a:lnSpc>
            </a:pPr>
            <a:r>
              <a:rPr lang="en-US" spc="59" dirty="0">
                <a:solidFill>
                  <a:srgbClr val="373536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7841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A41B1-D4B8-F99A-7F33-4EED2E5E1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6ABD003-0D68-CC7B-6E64-062D770934DD}"/>
              </a:ext>
            </a:extLst>
          </p:cNvPr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0BDE42AF-F897-3127-E4FF-4E032CD12D38}"/>
              </a:ext>
            </a:extLst>
          </p:cNvPr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AD4E6187-30DA-E05C-6C23-B22A52448E68}"/>
                </a:ext>
              </a:extLst>
            </p:cNvPr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879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C74E290C-D659-D0C7-E422-3C90F0ADB3B9}"/>
                </a:ext>
              </a:extLst>
            </p:cNvPr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9B4FD87A-2DBE-A3B5-68FC-63F970261745}"/>
              </a:ext>
            </a:extLst>
          </p:cNvPr>
          <p:cNvSpPr/>
          <p:nvPr/>
        </p:nvSpPr>
        <p:spPr>
          <a:xfrm>
            <a:off x="14112623" y="8634779"/>
            <a:ext cx="3837055" cy="1247043"/>
          </a:xfrm>
          <a:custGeom>
            <a:avLst/>
            <a:gdLst/>
            <a:ahLst/>
            <a:cxnLst/>
            <a:rect l="l" t="t" r="r" b="b"/>
            <a:pathLst>
              <a:path w="3837055" h="1247043">
                <a:moveTo>
                  <a:pt x="0" y="0"/>
                </a:moveTo>
                <a:lnTo>
                  <a:pt x="3837055" y="0"/>
                </a:lnTo>
                <a:lnTo>
                  <a:pt x="3837055" y="1247042"/>
                </a:lnTo>
                <a:lnTo>
                  <a:pt x="0" y="12470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925FFF4A-AE1A-2F10-29A9-D4BDCDD947D9}"/>
              </a:ext>
            </a:extLst>
          </p:cNvPr>
          <p:cNvGrpSpPr/>
          <p:nvPr/>
        </p:nvGrpSpPr>
        <p:grpSpPr>
          <a:xfrm>
            <a:off x="-2777871" y="-558218"/>
            <a:ext cx="4320921" cy="11299900"/>
            <a:chOff x="0" y="0"/>
            <a:chExt cx="5761227" cy="15066533"/>
          </a:xfrm>
        </p:grpSpPr>
        <p:grpSp>
          <p:nvGrpSpPr>
            <p:cNvPr id="22" name="Group 22">
              <a:extLst>
                <a:ext uri="{FF2B5EF4-FFF2-40B4-BE49-F238E27FC236}">
                  <a16:creationId xmlns:a16="http://schemas.microsoft.com/office/drawing/2014/main" id="{7B5076EC-563E-AC73-9135-6B044DFA6F04}"/>
                </a:ext>
              </a:extLst>
            </p:cNvPr>
            <p:cNvGrpSpPr/>
            <p:nvPr/>
          </p:nvGrpSpPr>
          <p:grpSpPr>
            <a:xfrm>
              <a:off x="1646427" y="0"/>
              <a:ext cx="4114800" cy="15066533"/>
              <a:chOff x="0" y="0"/>
              <a:chExt cx="812800" cy="2976105"/>
            </a:xfrm>
          </p:grpSpPr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3790FD1E-804B-8457-B21D-2AE3030AD8E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297610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97610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976105"/>
                    </a:lnTo>
                    <a:lnTo>
                      <a:pt x="0" y="2976105"/>
                    </a:lnTo>
                    <a:close/>
                  </a:path>
                </a:pathLst>
              </a:custGeom>
              <a:solidFill>
                <a:srgbClr val="879FB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>
                <a:extLst>
                  <a:ext uri="{FF2B5EF4-FFF2-40B4-BE49-F238E27FC236}">
                    <a16:creationId xmlns:a16="http://schemas.microsoft.com/office/drawing/2014/main" id="{84E607B0-4FAF-0AC1-1061-2AE04B75FFF2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812800" cy="29951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25" name="Group 25">
              <a:extLst>
                <a:ext uri="{FF2B5EF4-FFF2-40B4-BE49-F238E27FC236}">
                  <a16:creationId xmlns:a16="http://schemas.microsoft.com/office/drawing/2014/main" id="{D508BE72-16A2-E1A9-A40F-CF281D306CD6}"/>
                </a:ext>
              </a:extLst>
            </p:cNvPr>
            <p:cNvGrpSpPr/>
            <p:nvPr/>
          </p:nvGrpSpPr>
          <p:grpSpPr>
            <a:xfrm>
              <a:off x="5340859" y="6295786"/>
              <a:ext cx="146982" cy="3758661"/>
              <a:chOff x="0" y="0"/>
              <a:chExt cx="26312" cy="672855"/>
            </a:xfrm>
          </p:grpSpPr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C371D9C6-29C9-5FD6-A302-ABF9BFEB32FF}"/>
                  </a:ext>
                </a:extLst>
              </p:cNvPr>
              <p:cNvSpPr/>
              <p:nvPr/>
            </p:nvSpPr>
            <p:spPr>
              <a:xfrm>
                <a:off x="0" y="0"/>
                <a:ext cx="26312" cy="672855"/>
              </a:xfrm>
              <a:custGeom>
                <a:avLst/>
                <a:gdLst/>
                <a:ahLst/>
                <a:cxnLst/>
                <a:rect l="l" t="t" r="r" b="b"/>
                <a:pathLst>
                  <a:path w="26312" h="672855">
                    <a:moveTo>
                      <a:pt x="0" y="0"/>
                    </a:moveTo>
                    <a:lnTo>
                      <a:pt x="26312" y="0"/>
                    </a:lnTo>
                    <a:lnTo>
                      <a:pt x="26312" y="672855"/>
                    </a:lnTo>
                    <a:lnTo>
                      <a:pt x="0" y="672855"/>
                    </a:lnTo>
                    <a:close/>
                  </a:path>
                </a:pathLst>
              </a:custGeom>
              <a:solidFill>
                <a:srgbClr val="3B418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>
                <a:extLst>
                  <a:ext uri="{FF2B5EF4-FFF2-40B4-BE49-F238E27FC236}">
                    <a16:creationId xmlns:a16="http://schemas.microsoft.com/office/drawing/2014/main" id="{1C9AA63F-2CFD-16C0-E4A0-4609328857DC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6312" cy="6919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4A37CE4A-CBD7-CF6E-D1FC-6697083FE655}"/>
                </a:ext>
              </a:extLst>
            </p:cNvPr>
            <p:cNvSpPr/>
            <p:nvPr/>
          </p:nvSpPr>
          <p:spPr>
            <a:xfrm>
              <a:off x="0" y="468196"/>
              <a:ext cx="5075427" cy="2777643"/>
            </a:xfrm>
            <a:custGeom>
              <a:avLst/>
              <a:gdLst/>
              <a:ahLst/>
              <a:cxnLst/>
              <a:rect l="l" t="t" r="r" b="b"/>
              <a:pathLst>
                <a:path w="5075427" h="2777643">
                  <a:moveTo>
                    <a:pt x="0" y="0"/>
                  </a:moveTo>
                  <a:lnTo>
                    <a:pt x="5075427" y="0"/>
                  </a:lnTo>
                  <a:lnTo>
                    <a:pt x="5075427" y="2777643"/>
                  </a:lnTo>
                  <a:lnTo>
                    <a:pt x="0" y="277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A97339D0-971D-B4E9-39A9-C55620BE8C34}"/>
              </a:ext>
            </a:extLst>
          </p:cNvPr>
          <p:cNvSpPr txBox="1"/>
          <p:nvPr/>
        </p:nvSpPr>
        <p:spPr>
          <a:xfrm>
            <a:off x="11430000" y="647700"/>
            <a:ext cx="7162800" cy="19452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920"/>
              </a:lnSpc>
              <a:spcBef>
                <a:spcPct val="0"/>
              </a:spcBef>
            </a:pPr>
            <a:r>
              <a:rPr lang="en-US" sz="4800" spc="28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Future County R/W Considerations</a:t>
            </a:r>
          </a:p>
        </p:txBody>
      </p:sp>
      <p:pic>
        <p:nvPicPr>
          <p:cNvPr id="4" name="Picture 3" descr="A map of a field&#10;&#10;AI-generated content may be incorrect.">
            <a:extLst>
              <a:ext uri="{FF2B5EF4-FFF2-40B4-BE49-F238E27FC236}">
                <a16:creationId xmlns:a16="http://schemas.microsoft.com/office/drawing/2014/main" id="{E80EFE9F-7185-2D89-428A-86F154489B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403" y="262156"/>
            <a:ext cx="9372600" cy="9762687"/>
          </a:xfrm>
          <a:prstGeom prst="rect">
            <a:avLst/>
          </a:prstGeom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5838ECE4-D352-536A-8D63-D42A17CBCDC2}"/>
              </a:ext>
            </a:extLst>
          </p:cNvPr>
          <p:cNvSpPr txBox="1"/>
          <p:nvPr/>
        </p:nvSpPr>
        <p:spPr>
          <a:xfrm>
            <a:off x="11430000" y="2933700"/>
            <a:ext cx="6519678" cy="3419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Open Sauce" panose="020B0604020202020204" charset="0"/>
              </a:rPr>
              <a:t>10th Street North (CSAH 10). Existing 185-ft. R/W is sufficient for future roadway expansion and intersection improvements</a:t>
            </a:r>
            <a:r>
              <a:rPr lang="en-US" altLang="en-US" dirty="0">
                <a:latin typeface="Open Sauce" panose="020B060402020202020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latin typeface="Open Sauce" panose="020B0604020202020204" charset="0"/>
                <a:cs typeface="Arial" panose="020B0604020202020204" pitchFamily="34" charset="0"/>
              </a:rPr>
              <a:t>Inwood Avenue (CSAH 13). Future R/W requires 180-ft. and may require a potential lane shift near the water tower access roadway.</a:t>
            </a:r>
          </a:p>
          <a:p>
            <a:pPr marL="457200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endParaRPr lang="en-US" altLang="en-US" dirty="0">
              <a:latin typeface="Open Sauce" panose="020B0604020202020204" charset="0"/>
              <a:cs typeface="Arial" panose="020B0604020202020204" pitchFamily="34" charset="0"/>
            </a:endParaRPr>
          </a:p>
          <a:p>
            <a:pPr marL="457200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endParaRPr lang="en-US" altLang="en-US" dirty="0">
              <a:latin typeface="Open Sauce" panose="020B0604020202020204" charset="0"/>
              <a:cs typeface="Arial" panose="020B0604020202020204" pitchFamily="34" charset="0"/>
            </a:endParaRPr>
          </a:p>
          <a:p>
            <a:pPr marL="0" lvl="0" indent="0" algn="l">
              <a:lnSpc>
                <a:spcPts val="3036"/>
              </a:lnSpc>
            </a:pPr>
            <a:r>
              <a:rPr lang="en-US" spc="59" dirty="0">
                <a:solidFill>
                  <a:srgbClr val="373536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7049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89BAE-FBA7-5844-D305-09569EB4F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2A9FD3C-7E05-5B68-6861-52A8992754A4}"/>
              </a:ext>
            </a:extLst>
          </p:cNvPr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90CAE72E-5E1B-41E1-CC30-E71E58AE0098}"/>
              </a:ext>
            </a:extLst>
          </p:cNvPr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F1ECEB9F-548C-C26F-CCFB-B8846317F782}"/>
                </a:ext>
              </a:extLst>
            </p:cNvPr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879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80721626-E08D-2CD4-A4B6-749866D7A1A4}"/>
                </a:ext>
              </a:extLst>
            </p:cNvPr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2A62A17F-3E3D-E2C1-EB7D-6DAA54E1341F}"/>
              </a:ext>
            </a:extLst>
          </p:cNvPr>
          <p:cNvSpPr/>
          <p:nvPr/>
        </p:nvSpPr>
        <p:spPr>
          <a:xfrm>
            <a:off x="14112623" y="8634779"/>
            <a:ext cx="3837055" cy="1247043"/>
          </a:xfrm>
          <a:custGeom>
            <a:avLst/>
            <a:gdLst/>
            <a:ahLst/>
            <a:cxnLst/>
            <a:rect l="l" t="t" r="r" b="b"/>
            <a:pathLst>
              <a:path w="3837055" h="1247043">
                <a:moveTo>
                  <a:pt x="0" y="0"/>
                </a:moveTo>
                <a:lnTo>
                  <a:pt x="3837055" y="0"/>
                </a:lnTo>
                <a:lnTo>
                  <a:pt x="3837055" y="1247042"/>
                </a:lnTo>
                <a:lnTo>
                  <a:pt x="0" y="12470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698CDBEE-285C-670D-A99B-073A81936BB3}"/>
              </a:ext>
            </a:extLst>
          </p:cNvPr>
          <p:cNvGrpSpPr/>
          <p:nvPr/>
        </p:nvGrpSpPr>
        <p:grpSpPr>
          <a:xfrm>
            <a:off x="-2777871" y="-558218"/>
            <a:ext cx="4320921" cy="11299900"/>
            <a:chOff x="0" y="0"/>
            <a:chExt cx="5761227" cy="15066533"/>
          </a:xfrm>
        </p:grpSpPr>
        <p:grpSp>
          <p:nvGrpSpPr>
            <p:cNvPr id="22" name="Group 22">
              <a:extLst>
                <a:ext uri="{FF2B5EF4-FFF2-40B4-BE49-F238E27FC236}">
                  <a16:creationId xmlns:a16="http://schemas.microsoft.com/office/drawing/2014/main" id="{4CB8929E-B77D-8082-486D-AAC1FCA93BFB}"/>
                </a:ext>
              </a:extLst>
            </p:cNvPr>
            <p:cNvGrpSpPr/>
            <p:nvPr/>
          </p:nvGrpSpPr>
          <p:grpSpPr>
            <a:xfrm>
              <a:off x="1646427" y="0"/>
              <a:ext cx="4114800" cy="15066533"/>
              <a:chOff x="0" y="0"/>
              <a:chExt cx="812800" cy="2976105"/>
            </a:xfrm>
          </p:grpSpPr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4C2CDFA0-E6B5-5A2E-5E15-8070F185E9A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297610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97610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976105"/>
                    </a:lnTo>
                    <a:lnTo>
                      <a:pt x="0" y="2976105"/>
                    </a:lnTo>
                    <a:close/>
                  </a:path>
                </a:pathLst>
              </a:custGeom>
              <a:solidFill>
                <a:srgbClr val="879FB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>
                <a:extLst>
                  <a:ext uri="{FF2B5EF4-FFF2-40B4-BE49-F238E27FC236}">
                    <a16:creationId xmlns:a16="http://schemas.microsoft.com/office/drawing/2014/main" id="{5D09FCC9-3714-8B89-A3CC-DEF888210968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812800" cy="29951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25" name="Group 25">
              <a:extLst>
                <a:ext uri="{FF2B5EF4-FFF2-40B4-BE49-F238E27FC236}">
                  <a16:creationId xmlns:a16="http://schemas.microsoft.com/office/drawing/2014/main" id="{1CB70234-728A-8EAE-2CE5-5FAC221D2CCB}"/>
                </a:ext>
              </a:extLst>
            </p:cNvPr>
            <p:cNvGrpSpPr/>
            <p:nvPr/>
          </p:nvGrpSpPr>
          <p:grpSpPr>
            <a:xfrm>
              <a:off x="5340859" y="6295786"/>
              <a:ext cx="146982" cy="3758661"/>
              <a:chOff x="0" y="0"/>
              <a:chExt cx="26312" cy="672855"/>
            </a:xfrm>
          </p:grpSpPr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F954AA1-1FB8-6D72-26AA-E5690D87DE50}"/>
                  </a:ext>
                </a:extLst>
              </p:cNvPr>
              <p:cNvSpPr/>
              <p:nvPr/>
            </p:nvSpPr>
            <p:spPr>
              <a:xfrm>
                <a:off x="0" y="0"/>
                <a:ext cx="26312" cy="672855"/>
              </a:xfrm>
              <a:custGeom>
                <a:avLst/>
                <a:gdLst/>
                <a:ahLst/>
                <a:cxnLst/>
                <a:rect l="l" t="t" r="r" b="b"/>
                <a:pathLst>
                  <a:path w="26312" h="672855">
                    <a:moveTo>
                      <a:pt x="0" y="0"/>
                    </a:moveTo>
                    <a:lnTo>
                      <a:pt x="26312" y="0"/>
                    </a:lnTo>
                    <a:lnTo>
                      <a:pt x="26312" y="672855"/>
                    </a:lnTo>
                    <a:lnTo>
                      <a:pt x="0" y="672855"/>
                    </a:lnTo>
                    <a:close/>
                  </a:path>
                </a:pathLst>
              </a:custGeom>
              <a:solidFill>
                <a:srgbClr val="3B418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>
                <a:extLst>
                  <a:ext uri="{FF2B5EF4-FFF2-40B4-BE49-F238E27FC236}">
                    <a16:creationId xmlns:a16="http://schemas.microsoft.com/office/drawing/2014/main" id="{9BEE5006-1F80-E910-B7A5-3D4AB06EB92D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6312" cy="6919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AD1C386A-7DD8-87D4-6EE2-9418D35A0653}"/>
                </a:ext>
              </a:extLst>
            </p:cNvPr>
            <p:cNvSpPr/>
            <p:nvPr/>
          </p:nvSpPr>
          <p:spPr>
            <a:xfrm>
              <a:off x="0" y="468196"/>
              <a:ext cx="5075427" cy="2777643"/>
            </a:xfrm>
            <a:custGeom>
              <a:avLst/>
              <a:gdLst/>
              <a:ahLst/>
              <a:cxnLst/>
              <a:rect l="l" t="t" r="r" b="b"/>
              <a:pathLst>
                <a:path w="5075427" h="2777643">
                  <a:moveTo>
                    <a:pt x="0" y="0"/>
                  </a:moveTo>
                  <a:lnTo>
                    <a:pt x="5075427" y="0"/>
                  </a:lnTo>
                  <a:lnTo>
                    <a:pt x="5075427" y="2777643"/>
                  </a:lnTo>
                  <a:lnTo>
                    <a:pt x="0" y="277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5" name="Picture 4" descr="A map of a field&#10;&#10;AI-generated content may be incorrect.">
            <a:extLst>
              <a:ext uri="{FF2B5EF4-FFF2-40B4-BE49-F238E27FC236}">
                <a16:creationId xmlns:a16="http://schemas.microsoft.com/office/drawing/2014/main" id="{610D60DF-1D60-31B7-22D8-7324193F9A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73468"/>
            <a:ext cx="8458200" cy="9740063"/>
          </a:xfrm>
          <a:prstGeom prst="rect">
            <a:avLst/>
          </a:prstGeom>
        </p:spPr>
      </p:pic>
      <p:sp>
        <p:nvSpPr>
          <p:cNvPr id="12" name="TextBox 12">
            <a:extLst>
              <a:ext uri="{FF2B5EF4-FFF2-40B4-BE49-F238E27FC236}">
                <a16:creationId xmlns:a16="http://schemas.microsoft.com/office/drawing/2014/main" id="{FA834CD6-1AD2-4974-EED2-12B4CB914586}"/>
              </a:ext>
            </a:extLst>
          </p:cNvPr>
          <p:cNvSpPr txBox="1"/>
          <p:nvPr/>
        </p:nvSpPr>
        <p:spPr>
          <a:xfrm>
            <a:off x="10786878" y="273468"/>
            <a:ext cx="7162800" cy="19452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920"/>
              </a:lnSpc>
              <a:spcBef>
                <a:spcPct val="0"/>
              </a:spcBef>
            </a:pPr>
            <a:r>
              <a:rPr lang="en-US" sz="4800" spc="28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South WTP Preliminary Site Plan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4EF50676-EB7D-3936-0575-A5360C559BE9}"/>
              </a:ext>
            </a:extLst>
          </p:cNvPr>
          <p:cNvSpPr txBox="1"/>
          <p:nvPr/>
        </p:nvSpPr>
        <p:spPr>
          <a:xfrm>
            <a:off x="10852784" y="2492212"/>
            <a:ext cx="6749416" cy="6497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Open Sauce" panose="020B0604020202020204" charset="0"/>
              </a:rPr>
              <a:t>Watershed and storm water management.</a:t>
            </a:r>
          </a:p>
          <a:p>
            <a:pPr marL="914400" lvl="1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Open Sauce" panose="020B0604020202020204" charset="0"/>
              </a:rPr>
              <a:t>Watershed divide between SWWD &amp; VBWD.</a:t>
            </a:r>
          </a:p>
          <a:p>
            <a:pPr marL="914400" lvl="1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Open Sauce" panose="020B0604020202020204" charset="0"/>
              </a:rPr>
              <a:t>Test Pumping and Well Development Discharges.</a:t>
            </a:r>
          </a:p>
          <a:p>
            <a:pPr marL="914400" lvl="1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Open Sauce" panose="020B0604020202020204" charset="0"/>
              </a:rPr>
              <a:t>WTP Elevations, Underground Clear Well Storage, and Floodplain considerations.</a:t>
            </a:r>
          </a:p>
          <a:p>
            <a:pPr marL="457200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Open Sauce" panose="020B0604020202020204" charset="0"/>
              </a:rPr>
              <a:t>Site Access.</a:t>
            </a:r>
          </a:p>
          <a:p>
            <a:pPr marL="914400" lvl="1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Open Sauce" panose="020B0604020202020204" charset="0"/>
              </a:rPr>
              <a:t>Access is proposed from the existing Water Tower public R/W.</a:t>
            </a:r>
          </a:p>
          <a:p>
            <a:pPr marL="914400" lvl="1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Open Sauce" panose="020B0604020202020204" charset="0"/>
              </a:rPr>
              <a:t>Access and circulation to accommodate chemical delivery and media change out operations.</a:t>
            </a:r>
          </a:p>
          <a:p>
            <a:pPr marL="457200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Open Sauce" panose="020B0604020202020204" charset="0"/>
              </a:rPr>
              <a:t>Building Size and Elevations.</a:t>
            </a:r>
          </a:p>
          <a:p>
            <a:pPr marL="914400" lvl="1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latin typeface="Open Sauce" panose="020B0604020202020204" charset="0"/>
                <a:cs typeface="Arial" panose="020B0604020202020204" pitchFamily="34" charset="0"/>
              </a:rPr>
              <a:t>WTP to be approx. 150’ x 200’ located at high point. Approx. 100’ and 170’ CR setbacks.</a:t>
            </a:r>
          </a:p>
          <a:p>
            <a:pPr marL="914400" lvl="1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latin typeface="Open Sauce" panose="020B0604020202020204" charset="0"/>
                <a:cs typeface="Arial" panose="020B0604020202020204" pitchFamily="34" charset="0"/>
              </a:rPr>
              <a:t>Building height to be 2 - 2.5 stories.</a:t>
            </a:r>
          </a:p>
          <a:p>
            <a:pPr marL="457200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latin typeface="Open Sauce" panose="020B0604020202020204" charset="0"/>
                <a:cs typeface="Arial" panose="020B0604020202020204" pitchFamily="34" charset="0"/>
              </a:rPr>
              <a:t>Utility Piping and Layout Not Shown.</a:t>
            </a:r>
          </a:p>
          <a:p>
            <a:pPr marL="457200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endParaRPr lang="en-US" altLang="en-US" dirty="0">
              <a:latin typeface="Open Sauce" panose="020B0604020202020204" charset="0"/>
              <a:cs typeface="Arial" panose="020B0604020202020204" pitchFamily="34" charset="0"/>
            </a:endParaRPr>
          </a:p>
          <a:p>
            <a:pPr marL="0" lvl="0" indent="0" algn="l">
              <a:lnSpc>
                <a:spcPts val="3036"/>
              </a:lnSpc>
            </a:pPr>
            <a:r>
              <a:rPr lang="en-US" spc="59" dirty="0">
                <a:solidFill>
                  <a:srgbClr val="373536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98419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-4191000" y="-1688386"/>
            <a:ext cx="33478536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2199606" y="906188"/>
            <a:ext cx="13596768" cy="1047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920"/>
              </a:lnSpc>
              <a:spcBef>
                <a:spcPct val="0"/>
              </a:spcBef>
            </a:pPr>
            <a:r>
              <a:rPr lang="en-US" sz="8000" spc="280" dirty="0">
                <a:solidFill>
                  <a:srgbClr val="373536"/>
                </a:solidFill>
                <a:latin typeface="Poppins"/>
                <a:ea typeface="Poppins"/>
                <a:cs typeface="Poppins"/>
                <a:sym typeface="Poppins"/>
              </a:rPr>
              <a:t>Next Steps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879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771136" y="2503969"/>
            <a:ext cx="13596767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36"/>
              </a:lnSpc>
            </a:pPr>
            <a:r>
              <a:rPr lang="en-US" altLang="en-US" sz="2800" dirty="0">
                <a:latin typeface="Open Sauce" panose="020B0604020202020204" charset="0"/>
                <a:cs typeface="Arial" panose="020B0604020202020204" pitchFamily="34" charset="0"/>
              </a:rPr>
              <a:t>City to execute Right-of-Entry and Purchase Option Agreements with Property Owner.</a:t>
            </a:r>
            <a:endParaRPr lang="en-US" sz="2489" spc="59" dirty="0">
              <a:solidFill>
                <a:srgbClr val="373536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015243" y="2513494"/>
            <a:ext cx="562045" cy="346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28"/>
              </a:lnSpc>
            </a:pPr>
            <a:r>
              <a:rPr lang="en-US" sz="2318" b="1" spc="55" dirty="0">
                <a:solidFill>
                  <a:srgbClr val="373536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770825" y="3592824"/>
            <a:ext cx="13307063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036"/>
              </a:lnSpc>
            </a:pPr>
            <a:r>
              <a:rPr lang="en-US" altLang="en-US" sz="2800" dirty="0">
                <a:latin typeface="Open Sauce" panose="020B0604020202020204" charset="0"/>
                <a:cs typeface="Arial" panose="020B0604020202020204" pitchFamily="34" charset="0"/>
              </a:rPr>
              <a:t>City to conduct due diligence site investigations, including topographic surveys, soil investigations, and to construct a test well (including pump testing, well development, and water quality testing).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15242" y="3615051"/>
            <a:ext cx="3465904" cy="346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28"/>
              </a:lnSpc>
            </a:pPr>
            <a:r>
              <a:rPr lang="en-US" sz="2318" b="1" spc="55" dirty="0">
                <a:solidFill>
                  <a:srgbClr val="373536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15242" y="5136608"/>
            <a:ext cx="3465904" cy="346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28"/>
              </a:lnSpc>
            </a:pPr>
            <a:r>
              <a:rPr lang="en-US" sz="2318" b="1" spc="55" dirty="0">
                <a:solidFill>
                  <a:srgbClr val="373536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770825" y="5087370"/>
            <a:ext cx="13154663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dirty="0">
                <a:latin typeface="Open Sauce" panose="020B0604020202020204" charset="0"/>
                <a:cs typeface="Arial" panose="020B0604020202020204" pitchFamily="34" charset="0"/>
              </a:rPr>
              <a:t>Upon due diligence confirmation of site feasibility, the City applies for Comp Plan Amendment, subdivides and purchases the property.</a:t>
            </a:r>
          </a:p>
        </p:txBody>
      </p:sp>
      <p:sp>
        <p:nvSpPr>
          <p:cNvPr id="20" name="Freeform 20"/>
          <p:cNvSpPr/>
          <p:nvPr/>
        </p:nvSpPr>
        <p:spPr>
          <a:xfrm>
            <a:off x="14112623" y="8634779"/>
            <a:ext cx="3837055" cy="1247043"/>
          </a:xfrm>
          <a:custGeom>
            <a:avLst/>
            <a:gdLst/>
            <a:ahLst/>
            <a:cxnLst/>
            <a:rect l="l" t="t" r="r" b="b"/>
            <a:pathLst>
              <a:path w="3837055" h="1247043">
                <a:moveTo>
                  <a:pt x="0" y="0"/>
                </a:moveTo>
                <a:lnTo>
                  <a:pt x="3837055" y="0"/>
                </a:lnTo>
                <a:lnTo>
                  <a:pt x="3837055" y="1247042"/>
                </a:lnTo>
                <a:lnTo>
                  <a:pt x="0" y="12470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1" name="Group 21"/>
          <p:cNvGrpSpPr/>
          <p:nvPr/>
        </p:nvGrpSpPr>
        <p:grpSpPr>
          <a:xfrm>
            <a:off x="-2777871" y="-558218"/>
            <a:ext cx="4320921" cy="11299900"/>
            <a:chOff x="0" y="0"/>
            <a:chExt cx="5761227" cy="15066533"/>
          </a:xfrm>
        </p:grpSpPr>
        <p:grpSp>
          <p:nvGrpSpPr>
            <p:cNvPr id="22" name="Group 22"/>
            <p:cNvGrpSpPr/>
            <p:nvPr/>
          </p:nvGrpSpPr>
          <p:grpSpPr>
            <a:xfrm>
              <a:off x="1646427" y="0"/>
              <a:ext cx="4114800" cy="15066533"/>
              <a:chOff x="0" y="0"/>
              <a:chExt cx="812800" cy="2976105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12800" cy="297610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97610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976105"/>
                    </a:lnTo>
                    <a:lnTo>
                      <a:pt x="0" y="2976105"/>
                    </a:lnTo>
                    <a:close/>
                  </a:path>
                </a:pathLst>
              </a:custGeom>
              <a:solidFill>
                <a:srgbClr val="879FB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19050"/>
                <a:ext cx="812800" cy="29951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340859" y="6295786"/>
              <a:ext cx="146982" cy="3758661"/>
              <a:chOff x="0" y="0"/>
              <a:chExt cx="26312" cy="672855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26312" cy="672855"/>
              </a:xfrm>
              <a:custGeom>
                <a:avLst/>
                <a:gdLst/>
                <a:ahLst/>
                <a:cxnLst/>
                <a:rect l="l" t="t" r="r" b="b"/>
                <a:pathLst>
                  <a:path w="26312" h="672855">
                    <a:moveTo>
                      <a:pt x="0" y="0"/>
                    </a:moveTo>
                    <a:lnTo>
                      <a:pt x="26312" y="0"/>
                    </a:lnTo>
                    <a:lnTo>
                      <a:pt x="26312" y="672855"/>
                    </a:lnTo>
                    <a:lnTo>
                      <a:pt x="0" y="672855"/>
                    </a:lnTo>
                    <a:close/>
                  </a:path>
                </a:pathLst>
              </a:custGeom>
              <a:solidFill>
                <a:srgbClr val="3B418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-19050"/>
                <a:ext cx="26312" cy="6919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sp>
          <p:nvSpPr>
            <p:cNvPr id="28" name="Freeform 28"/>
            <p:cNvSpPr/>
            <p:nvPr/>
          </p:nvSpPr>
          <p:spPr>
            <a:xfrm>
              <a:off x="0" y="468196"/>
              <a:ext cx="5075427" cy="2777643"/>
            </a:xfrm>
            <a:custGeom>
              <a:avLst/>
              <a:gdLst/>
              <a:ahLst/>
              <a:cxnLst/>
              <a:rect l="l" t="t" r="r" b="b"/>
              <a:pathLst>
                <a:path w="5075427" h="2777643">
                  <a:moveTo>
                    <a:pt x="0" y="0"/>
                  </a:moveTo>
                  <a:lnTo>
                    <a:pt x="5075427" y="0"/>
                  </a:lnTo>
                  <a:lnTo>
                    <a:pt x="5075427" y="2777643"/>
                  </a:lnTo>
                  <a:lnTo>
                    <a:pt x="0" y="277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879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4112623" y="8634779"/>
            <a:ext cx="3837055" cy="1247043"/>
          </a:xfrm>
          <a:custGeom>
            <a:avLst/>
            <a:gdLst/>
            <a:ahLst/>
            <a:cxnLst/>
            <a:rect l="l" t="t" r="r" b="b"/>
            <a:pathLst>
              <a:path w="3837055" h="1247043">
                <a:moveTo>
                  <a:pt x="0" y="0"/>
                </a:moveTo>
                <a:lnTo>
                  <a:pt x="3837055" y="0"/>
                </a:lnTo>
                <a:lnTo>
                  <a:pt x="3837055" y="1247042"/>
                </a:lnTo>
                <a:lnTo>
                  <a:pt x="0" y="12470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2199606" y="906188"/>
            <a:ext cx="15631193" cy="1047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920"/>
              </a:lnSpc>
              <a:spcBef>
                <a:spcPct val="0"/>
              </a:spcBef>
            </a:pPr>
            <a:r>
              <a:rPr lang="en-US" sz="8000" spc="28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Issue before the Council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-2777871" y="-558218"/>
            <a:ext cx="4320921" cy="11299900"/>
            <a:chOff x="0" y="0"/>
            <a:chExt cx="5761227" cy="15066533"/>
          </a:xfrm>
        </p:grpSpPr>
        <p:grpSp>
          <p:nvGrpSpPr>
            <p:cNvPr id="22" name="Group 22"/>
            <p:cNvGrpSpPr/>
            <p:nvPr/>
          </p:nvGrpSpPr>
          <p:grpSpPr>
            <a:xfrm>
              <a:off x="1646427" y="0"/>
              <a:ext cx="4114800" cy="15066533"/>
              <a:chOff x="0" y="0"/>
              <a:chExt cx="812800" cy="2976105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12800" cy="297610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97610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976105"/>
                    </a:lnTo>
                    <a:lnTo>
                      <a:pt x="0" y="2976105"/>
                    </a:lnTo>
                    <a:close/>
                  </a:path>
                </a:pathLst>
              </a:custGeom>
              <a:solidFill>
                <a:srgbClr val="879FB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19050"/>
                <a:ext cx="812800" cy="29951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340859" y="6295786"/>
              <a:ext cx="146982" cy="3758661"/>
              <a:chOff x="0" y="0"/>
              <a:chExt cx="26312" cy="672855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26312" cy="672855"/>
              </a:xfrm>
              <a:custGeom>
                <a:avLst/>
                <a:gdLst/>
                <a:ahLst/>
                <a:cxnLst/>
                <a:rect l="l" t="t" r="r" b="b"/>
                <a:pathLst>
                  <a:path w="26312" h="672855">
                    <a:moveTo>
                      <a:pt x="0" y="0"/>
                    </a:moveTo>
                    <a:lnTo>
                      <a:pt x="26312" y="0"/>
                    </a:lnTo>
                    <a:lnTo>
                      <a:pt x="26312" y="672855"/>
                    </a:lnTo>
                    <a:lnTo>
                      <a:pt x="0" y="672855"/>
                    </a:lnTo>
                    <a:close/>
                  </a:path>
                </a:pathLst>
              </a:custGeom>
              <a:solidFill>
                <a:srgbClr val="3B418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-19050"/>
                <a:ext cx="26312" cy="6919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sp>
          <p:nvSpPr>
            <p:cNvPr id="28" name="Freeform 28"/>
            <p:cNvSpPr/>
            <p:nvPr/>
          </p:nvSpPr>
          <p:spPr>
            <a:xfrm>
              <a:off x="0" y="468196"/>
              <a:ext cx="5075427" cy="2777643"/>
            </a:xfrm>
            <a:custGeom>
              <a:avLst/>
              <a:gdLst/>
              <a:ahLst/>
              <a:cxnLst/>
              <a:rect l="l" t="t" r="r" b="b"/>
              <a:pathLst>
                <a:path w="5075427" h="2777643">
                  <a:moveTo>
                    <a:pt x="0" y="0"/>
                  </a:moveTo>
                  <a:lnTo>
                    <a:pt x="5075427" y="0"/>
                  </a:lnTo>
                  <a:lnTo>
                    <a:pt x="5075427" y="2777643"/>
                  </a:lnTo>
                  <a:lnTo>
                    <a:pt x="0" y="277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D58BE21A-CED7-D41F-5CF5-3A18D973EA0D}"/>
              </a:ext>
            </a:extLst>
          </p:cNvPr>
          <p:cNvSpPr txBox="1"/>
          <p:nvPr/>
        </p:nvSpPr>
        <p:spPr>
          <a:xfrm>
            <a:off x="2199605" y="2388900"/>
            <a:ext cx="13573795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The property owner (VORAN711 LAND HOLDINGS LLC)  has requested that a portion of their property be considered in the MUSA Expansion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Should the City Council consider purchasing the 8.2 acres and only include that portion in the MUSA?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Should the City Council consider including additional acreage into the MUSA, and if so, how many acres and at what density?</a:t>
            </a:r>
          </a:p>
          <a:p>
            <a:endParaRPr lang="en-US" sz="3200" dirty="0"/>
          </a:p>
          <a:p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F9580-35AD-C4FB-F12E-AFF8CCF93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>
            <a:extLst>
              <a:ext uri="{FF2B5EF4-FFF2-40B4-BE49-F238E27FC236}">
                <a16:creationId xmlns:a16="http://schemas.microsoft.com/office/drawing/2014/main" id="{25A90673-82E1-06FF-9E30-73C002994807}"/>
              </a:ext>
            </a:extLst>
          </p:cNvPr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3A78F2C-F9C8-6B41-D9E0-96C173840478}"/>
                </a:ext>
              </a:extLst>
            </p:cNvPr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879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690F11BD-C1D2-3102-EEFC-779C4173247D}"/>
                </a:ext>
              </a:extLst>
            </p:cNvPr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1B4729EB-898A-A3F1-924D-C133253FCAFC}"/>
              </a:ext>
            </a:extLst>
          </p:cNvPr>
          <p:cNvGrpSpPr/>
          <p:nvPr/>
        </p:nvGrpSpPr>
        <p:grpSpPr>
          <a:xfrm>
            <a:off x="-2777871" y="-558218"/>
            <a:ext cx="4320921" cy="11299900"/>
            <a:chOff x="0" y="0"/>
            <a:chExt cx="5761227" cy="15066533"/>
          </a:xfrm>
        </p:grpSpPr>
        <p:grpSp>
          <p:nvGrpSpPr>
            <p:cNvPr id="22" name="Group 22">
              <a:extLst>
                <a:ext uri="{FF2B5EF4-FFF2-40B4-BE49-F238E27FC236}">
                  <a16:creationId xmlns:a16="http://schemas.microsoft.com/office/drawing/2014/main" id="{98ADE673-D6E9-E86D-5510-0CDF3C8608ED}"/>
                </a:ext>
              </a:extLst>
            </p:cNvPr>
            <p:cNvGrpSpPr/>
            <p:nvPr/>
          </p:nvGrpSpPr>
          <p:grpSpPr>
            <a:xfrm>
              <a:off x="1646427" y="0"/>
              <a:ext cx="4114800" cy="15066533"/>
              <a:chOff x="0" y="0"/>
              <a:chExt cx="812800" cy="2976105"/>
            </a:xfrm>
          </p:grpSpPr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F210FEC7-7242-138A-BF7A-439000F359D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297610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97610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976105"/>
                    </a:lnTo>
                    <a:lnTo>
                      <a:pt x="0" y="2976105"/>
                    </a:lnTo>
                    <a:close/>
                  </a:path>
                </a:pathLst>
              </a:custGeom>
              <a:solidFill>
                <a:srgbClr val="879FB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>
                <a:extLst>
                  <a:ext uri="{FF2B5EF4-FFF2-40B4-BE49-F238E27FC236}">
                    <a16:creationId xmlns:a16="http://schemas.microsoft.com/office/drawing/2014/main" id="{2A11EFE7-447C-4A6A-075B-9A8238A93280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812800" cy="29951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25" name="Group 25">
              <a:extLst>
                <a:ext uri="{FF2B5EF4-FFF2-40B4-BE49-F238E27FC236}">
                  <a16:creationId xmlns:a16="http://schemas.microsoft.com/office/drawing/2014/main" id="{461C0DF5-888D-AD06-4A2E-011A7E3ECF9B}"/>
                </a:ext>
              </a:extLst>
            </p:cNvPr>
            <p:cNvGrpSpPr/>
            <p:nvPr/>
          </p:nvGrpSpPr>
          <p:grpSpPr>
            <a:xfrm>
              <a:off x="5340859" y="6295786"/>
              <a:ext cx="146982" cy="3758661"/>
              <a:chOff x="0" y="0"/>
              <a:chExt cx="26312" cy="672855"/>
            </a:xfrm>
          </p:grpSpPr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6207B0FE-3511-EFCD-6000-640EB2E526D7}"/>
                  </a:ext>
                </a:extLst>
              </p:cNvPr>
              <p:cNvSpPr/>
              <p:nvPr/>
            </p:nvSpPr>
            <p:spPr>
              <a:xfrm>
                <a:off x="0" y="0"/>
                <a:ext cx="26312" cy="672855"/>
              </a:xfrm>
              <a:custGeom>
                <a:avLst/>
                <a:gdLst/>
                <a:ahLst/>
                <a:cxnLst/>
                <a:rect l="l" t="t" r="r" b="b"/>
                <a:pathLst>
                  <a:path w="26312" h="672855">
                    <a:moveTo>
                      <a:pt x="0" y="0"/>
                    </a:moveTo>
                    <a:lnTo>
                      <a:pt x="26312" y="0"/>
                    </a:lnTo>
                    <a:lnTo>
                      <a:pt x="26312" y="672855"/>
                    </a:lnTo>
                    <a:lnTo>
                      <a:pt x="0" y="672855"/>
                    </a:lnTo>
                    <a:close/>
                  </a:path>
                </a:pathLst>
              </a:custGeom>
              <a:solidFill>
                <a:srgbClr val="3B418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>
                <a:extLst>
                  <a:ext uri="{FF2B5EF4-FFF2-40B4-BE49-F238E27FC236}">
                    <a16:creationId xmlns:a16="http://schemas.microsoft.com/office/drawing/2014/main" id="{FCDE2E02-89C7-D420-1891-FFF1D04F08BC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6312" cy="6919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3A290323-F086-DA13-F7AA-058DB02DBFBC}"/>
                </a:ext>
              </a:extLst>
            </p:cNvPr>
            <p:cNvSpPr/>
            <p:nvPr/>
          </p:nvSpPr>
          <p:spPr>
            <a:xfrm>
              <a:off x="0" y="468196"/>
              <a:ext cx="5075427" cy="2777643"/>
            </a:xfrm>
            <a:custGeom>
              <a:avLst/>
              <a:gdLst/>
              <a:ahLst/>
              <a:cxnLst/>
              <a:rect l="l" t="t" r="r" b="b"/>
              <a:pathLst>
                <a:path w="5075427" h="2777643">
                  <a:moveTo>
                    <a:pt x="0" y="0"/>
                  </a:moveTo>
                  <a:lnTo>
                    <a:pt x="5075427" y="0"/>
                  </a:lnTo>
                  <a:lnTo>
                    <a:pt x="5075427" y="2777643"/>
                  </a:lnTo>
                  <a:lnTo>
                    <a:pt x="0" y="277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C9EEA9C5-EFDA-F30A-BE72-20ED63A1270F}"/>
              </a:ext>
            </a:extLst>
          </p:cNvPr>
          <p:cNvSpPr/>
          <p:nvPr/>
        </p:nvSpPr>
        <p:spPr>
          <a:xfrm>
            <a:off x="14112623" y="8634779"/>
            <a:ext cx="3837055" cy="1247043"/>
          </a:xfrm>
          <a:custGeom>
            <a:avLst/>
            <a:gdLst/>
            <a:ahLst/>
            <a:cxnLst/>
            <a:rect l="l" t="t" r="r" b="b"/>
            <a:pathLst>
              <a:path w="3837055" h="1247043">
                <a:moveTo>
                  <a:pt x="0" y="0"/>
                </a:moveTo>
                <a:lnTo>
                  <a:pt x="3837055" y="0"/>
                </a:lnTo>
                <a:lnTo>
                  <a:pt x="3837055" y="1247042"/>
                </a:lnTo>
                <a:lnTo>
                  <a:pt x="0" y="12470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1358A351-AD95-CF89-4E6B-28AED8AB7B76}"/>
              </a:ext>
            </a:extLst>
          </p:cNvPr>
          <p:cNvSpPr txBox="1"/>
          <p:nvPr/>
        </p:nvSpPr>
        <p:spPr>
          <a:xfrm>
            <a:off x="2199606" y="906188"/>
            <a:ext cx="15631193" cy="1047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920"/>
              </a:lnSpc>
              <a:spcBef>
                <a:spcPct val="0"/>
              </a:spcBef>
            </a:pPr>
            <a:r>
              <a:rPr lang="en-US" sz="8000" spc="28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MUSA Boundary</a:t>
            </a:r>
          </a:p>
        </p:txBody>
      </p:sp>
      <p:pic>
        <p:nvPicPr>
          <p:cNvPr id="18" name="Picture 17" descr="Map&#10;&#10;AI-generated content may be incorrect.">
            <a:extLst>
              <a:ext uri="{FF2B5EF4-FFF2-40B4-BE49-F238E27FC236}">
                <a16:creationId xmlns:a16="http://schemas.microsoft.com/office/drawing/2014/main" id="{BE039733-A0FD-328C-C28A-99A3422090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606" y="1991370"/>
            <a:ext cx="11707978" cy="7412432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4F7D4DA3-D834-DDFF-4962-21CED3477DBD}"/>
              </a:ext>
            </a:extLst>
          </p:cNvPr>
          <p:cNvSpPr/>
          <p:nvPr/>
        </p:nvSpPr>
        <p:spPr>
          <a:xfrm>
            <a:off x="5105400" y="4163622"/>
            <a:ext cx="228600" cy="23652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D5B931D-3FB4-F7DB-7F9C-32902BEE2DC4}"/>
              </a:ext>
            </a:extLst>
          </p:cNvPr>
          <p:cNvSpPr/>
          <p:nvPr/>
        </p:nvSpPr>
        <p:spPr>
          <a:xfrm>
            <a:off x="5029200" y="3619500"/>
            <a:ext cx="1676400" cy="80802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707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2B00-2830-82F2-0B4C-F29956A00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>
            <a:extLst>
              <a:ext uri="{FF2B5EF4-FFF2-40B4-BE49-F238E27FC236}">
                <a16:creationId xmlns:a16="http://schemas.microsoft.com/office/drawing/2014/main" id="{555DD47D-D872-8606-E39C-C70F75A053B4}"/>
              </a:ext>
            </a:extLst>
          </p:cNvPr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CB1919E-80EA-9AA1-BC62-B80711BE9274}"/>
                </a:ext>
              </a:extLst>
            </p:cNvPr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879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50A4DAC6-C486-2D2E-6F06-E6072C47FB58}"/>
                </a:ext>
              </a:extLst>
            </p:cNvPr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7DB72B07-FA28-B402-4B3E-AA6A3880ADB0}"/>
              </a:ext>
            </a:extLst>
          </p:cNvPr>
          <p:cNvGrpSpPr/>
          <p:nvPr/>
        </p:nvGrpSpPr>
        <p:grpSpPr>
          <a:xfrm>
            <a:off x="-2777871" y="-558218"/>
            <a:ext cx="4320921" cy="11299900"/>
            <a:chOff x="0" y="0"/>
            <a:chExt cx="5761227" cy="15066533"/>
          </a:xfrm>
        </p:grpSpPr>
        <p:grpSp>
          <p:nvGrpSpPr>
            <p:cNvPr id="22" name="Group 22">
              <a:extLst>
                <a:ext uri="{FF2B5EF4-FFF2-40B4-BE49-F238E27FC236}">
                  <a16:creationId xmlns:a16="http://schemas.microsoft.com/office/drawing/2014/main" id="{83DF126E-2C3A-F7ED-EA2D-BE85DCC7084B}"/>
                </a:ext>
              </a:extLst>
            </p:cNvPr>
            <p:cNvGrpSpPr/>
            <p:nvPr/>
          </p:nvGrpSpPr>
          <p:grpSpPr>
            <a:xfrm>
              <a:off x="1646427" y="0"/>
              <a:ext cx="4114800" cy="15066533"/>
              <a:chOff x="0" y="0"/>
              <a:chExt cx="812800" cy="2976105"/>
            </a:xfrm>
          </p:grpSpPr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1C5F6FB2-E98D-35BB-4D20-6A255894444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297610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97610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976105"/>
                    </a:lnTo>
                    <a:lnTo>
                      <a:pt x="0" y="2976105"/>
                    </a:lnTo>
                    <a:close/>
                  </a:path>
                </a:pathLst>
              </a:custGeom>
              <a:solidFill>
                <a:srgbClr val="879FB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>
                <a:extLst>
                  <a:ext uri="{FF2B5EF4-FFF2-40B4-BE49-F238E27FC236}">
                    <a16:creationId xmlns:a16="http://schemas.microsoft.com/office/drawing/2014/main" id="{336F10EB-6000-9FBD-43F2-A39614246729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812800" cy="29951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25" name="Group 25">
              <a:extLst>
                <a:ext uri="{FF2B5EF4-FFF2-40B4-BE49-F238E27FC236}">
                  <a16:creationId xmlns:a16="http://schemas.microsoft.com/office/drawing/2014/main" id="{F8A08EBD-2C60-C292-05AC-16BD58ED0F6E}"/>
                </a:ext>
              </a:extLst>
            </p:cNvPr>
            <p:cNvGrpSpPr/>
            <p:nvPr/>
          </p:nvGrpSpPr>
          <p:grpSpPr>
            <a:xfrm>
              <a:off x="5340859" y="6295786"/>
              <a:ext cx="146982" cy="3758661"/>
              <a:chOff x="0" y="0"/>
              <a:chExt cx="26312" cy="672855"/>
            </a:xfrm>
          </p:grpSpPr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9844C569-9322-DC00-0D98-0461517175FB}"/>
                  </a:ext>
                </a:extLst>
              </p:cNvPr>
              <p:cNvSpPr/>
              <p:nvPr/>
            </p:nvSpPr>
            <p:spPr>
              <a:xfrm>
                <a:off x="0" y="0"/>
                <a:ext cx="26312" cy="672855"/>
              </a:xfrm>
              <a:custGeom>
                <a:avLst/>
                <a:gdLst/>
                <a:ahLst/>
                <a:cxnLst/>
                <a:rect l="l" t="t" r="r" b="b"/>
                <a:pathLst>
                  <a:path w="26312" h="672855">
                    <a:moveTo>
                      <a:pt x="0" y="0"/>
                    </a:moveTo>
                    <a:lnTo>
                      <a:pt x="26312" y="0"/>
                    </a:lnTo>
                    <a:lnTo>
                      <a:pt x="26312" y="672855"/>
                    </a:lnTo>
                    <a:lnTo>
                      <a:pt x="0" y="672855"/>
                    </a:lnTo>
                    <a:close/>
                  </a:path>
                </a:pathLst>
              </a:custGeom>
              <a:solidFill>
                <a:srgbClr val="3B418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>
                <a:extLst>
                  <a:ext uri="{FF2B5EF4-FFF2-40B4-BE49-F238E27FC236}">
                    <a16:creationId xmlns:a16="http://schemas.microsoft.com/office/drawing/2014/main" id="{ED117B63-345D-90A9-EFF5-CB6505C9B015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6312" cy="6919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C9E3BDB2-E1A3-821A-0847-33CB15CD758E}"/>
                </a:ext>
              </a:extLst>
            </p:cNvPr>
            <p:cNvSpPr/>
            <p:nvPr/>
          </p:nvSpPr>
          <p:spPr>
            <a:xfrm>
              <a:off x="0" y="468196"/>
              <a:ext cx="5075427" cy="2777643"/>
            </a:xfrm>
            <a:custGeom>
              <a:avLst/>
              <a:gdLst/>
              <a:ahLst/>
              <a:cxnLst/>
              <a:rect l="l" t="t" r="r" b="b"/>
              <a:pathLst>
                <a:path w="5075427" h="2777643">
                  <a:moveTo>
                    <a:pt x="0" y="0"/>
                  </a:moveTo>
                  <a:lnTo>
                    <a:pt x="5075427" y="0"/>
                  </a:lnTo>
                  <a:lnTo>
                    <a:pt x="5075427" y="2777643"/>
                  </a:lnTo>
                  <a:lnTo>
                    <a:pt x="0" y="277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005CF409-36F3-9AF4-6F2A-C4E8AD48F379}"/>
              </a:ext>
            </a:extLst>
          </p:cNvPr>
          <p:cNvSpPr/>
          <p:nvPr/>
        </p:nvSpPr>
        <p:spPr>
          <a:xfrm>
            <a:off x="14112623" y="8634779"/>
            <a:ext cx="3837055" cy="1247043"/>
          </a:xfrm>
          <a:custGeom>
            <a:avLst/>
            <a:gdLst/>
            <a:ahLst/>
            <a:cxnLst/>
            <a:rect l="l" t="t" r="r" b="b"/>
            <a:pathLst>
              <a:path w="3837055" h="1247043">
                <a:moveTo>
                  <a:pt x="0" y="0"/>
                </a:moveTo>
                <a:lnTo>
                  <a:pt x="3837055" y="0"/>
                </a:lnTo>
                <a:lnTo>
                  <a:pt x="3837055" y="1247042"/>
                </a:lnTo>
                <a:lnTo>
                  <a:pt x="0" y="12470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EC57867-302C-3395-B4F1-6DC48E0257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5332" y="-1665"/>
            <a:ext cx="10457668" cy="103190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765640D-A250-64F1-98B6-20FFFC0607F2}"/>
              </a:ext>
            </a:extLst>
          </p:cNvPr>
          <p:cNvSpPr txBox="1"/>
          <p:nvPr/>
        </p:nvSpPr>
        <p:spPr>
          <a:xfrm>
            <a:off x="8458200" y="7353300"/>
            <a:ext cx="1888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63.03 Acres</a:t>
            </a:r>
          </a:p>
        </p:txBody>
      </p:sp>
    </p:spTree>
    <p:extLst>
      <p:ext uri="{BB962C8B-B14F-4D97-AF65-F5344CB8AC3E}">
        <p14:creationId xmlns:p14="http://schemas.microsoft.com/office/powerpoint/2010/main" val="381839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CA6FA-3902-DC8F-1811-472CF6C0E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>
            <a:extLst>
              <a:ext uri="{FF2B5EF4-FFF2-40B4-BE49-F238E27FC236}">
                <a16:creationId xmlns:a16="http://schemas.microsoft.com/office/drawing/2014/main" id="{B5D1911C-9B1F-6394-6889-5DE43B760BB7}"/>
              </a:ext>
            </a:extLst>
          </p:cNvPr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80E01A8-0BD7-B815-D01A-FD4CFFDA9F10}"/>
                </a:ext>
              </a:extLst>
            </p:cNvPr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879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4F8F85E3-8817-0628-28E1-B9D3C97A398B}"/>
                </a:ext>
              </a:extLst>
            </p:cNvPr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73C64BA5-2680-A133-660B-EB1747EC670B}"/>
              </a:ext>
            </a:extLst>
          </p:cNvPr>
          <p:cNvSpPr/>
          <p:nvPr/>
        </p:nvSpPr>
        <p:spPr>
          <a:xfrm>
            <a:off x="14112623" y="8634779"/>
            <a:ext cx="3837055" cy="1247043"/>
          </a:xfrm>
          <a:custGeom>
            <a:avLst/>
            <a:gdLst/>
            <a:ahLst/>
            <a:cxnLst/>
            <a:rect l="l" t="t" r="r" b="b"/>
            <a:pathLst>
              <a:path w="3837055" h="1247043">
                <a:moveTo>
                  <a:pt x="0" y="0"/>
                </a:moveTo>
                <a:lnTo>
                  <a:pt x="3837055" y="0"/>
                </a:lnTo>
                <a:lnTo>
                  <a:pt x="3837055" y="1247042"/>
                </a:lnTo>
                <a:lnTo>
                  <a:pt x="0" y="12470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4A79EF18-E7F4-CE41-0F9E-485E15DC2360}"/>
              </a:ext>
            </a:extLst>
          </p:cNvPr>
          <p:cNvSpPr txBox="1"/>
          <p:nvPr/>
        </p:nvSpPr>
        <p:spPr>
          <a:xfrm>
            <a:off x="2199607" y="906188"/>
            <a:ext cx="7329380" cy="1047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920"/>
              </a:lnSpc>
              <a:spcBef>
                <a:spcPct val="0"/>
              </a:spcBef>
            </a:pPr>
            <a:r>
              <a:rPr lang="en-US" sz="8000" spc="28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Land Use</a:t>
            </a: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1EEDEEB1-D15E-0EE5-AC9B-3F96FC4539FE}"/>
              </a:ext>
            </a:extLst>
          </p:cNvPr>
          <p:cNvGrpSpPr/>
          <p:nvPr/>
        </p:nvGrpSpPr>
        <p:grpSpPr>
          <a:xfrm>
            <a:off x="-2777871" y="-558218"/>
            <a:ext cx="4320921" cy="11299900"/>
            <a:chOff x="0" y="0"/>
            <a:chExt cx="5761227" cy="15066533"/>
          </a:xfrm>
        </p:grpSpPr>
        <p:grpSp>
          <p:nvGrpSpPr>
            <p:cNvPr id="22" name="Group 22">
              <a:extLst>
                <a:ext uri="{FF2B5EF4-FFF2-40B4-BE49-F238E27FC236}">
                  <a16:creationId xmlns:a16="http://schemas.microsoft.com/office/drawing/2014/main" id="{5C0BC3A2-C6BB-4425-7079-37464DA5A95C}"/>
                </a:ext>
              </a:extLst>
            </p:cNvPr>
            <p:cNvGrpSpPr/>
            <p:nvPr/>
          </p:nvGrpSpPr>
          <p:grpSpPr>
            <a:xfrm>
              <a:off x="1646427" y="0"/>
              <a:ext cx="4114800" cy="15066533"/>
              <a:chOff x="0" y="0"/>
              <a:chExt cx="812800" cy="2976105"/>
            </a:xfrm>
          </p:grpSpPr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15BF70A1-1EE2-C852-134D-295C5F769AD3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297610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97610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976105"/>
                    </a:lnTo>
                    <a:lnTo>
                      <a:pt x="0" y="2976105"/>
                    </a:lnTo>
                    <a:close/>
                  </a:path>
                </a:pathLst>
              </a:custGeom>
              <a:solidFill>
                <a:srgbClr val="879FB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>
                <a:extLst>
                  <a:ext uri="{FF2B5EF4-FFF2-40B4-BE49-F238E27FC236}">
                    <a16:creationId xmlns:a16="http://schemas.microsoft.com/office/drawing/2014/main" id="{7397F008-8DAA-0915-4F0F-1BCF8D44A6D7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812800" cy="29951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25" name="Group 25">
              <a:extLst>
                <a:ext uri="{FF2B5EF4-FFF2-40B4-BE49-F238E27FC236}">
                  <a16:creationId xmlns:a16="http://schemas.microsoft.com/office/drawing/2014/main" id="{C1EA43A7-3823-6D7B-D04E-24FA2A4D1DF0}"/>
                </a:ext>
              </a:extLst>
            </p:cNvPr>
            <p:cNvGrpSpPr/>
            <p:nvPr/>
          </p:nvGrpSpPr>
          <p:grpSpPr>
            <a:xfrm>
              <a:off x="5340859" y="6295786"/>
              <a:ext cx="146982" cy="3758661"/>
              <a:chOff x="0" y="0"/>
              <a:chExt cx="26312" cy="672855"/>
            </a:xfrm>
          </p:grpSpPr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6D03040C-4F03-18CB-B840-7C37604AD671}"/>
                  </a:ext>
                </a:extLst>
              </p:cNvPr>
              <p:cNvSpPr/>
              <p:nvPr/>
            </p:nvSpPr>
            <p:spPr>
              <a:xfrm>
                <a:off x="0" y="0"/>
                <a:ext cx="26312" cy="672855"/>
              </a:xfrm>
              <a:custGeom>
                <a:avLst/>
                <a:gdLst/>
                <a:ahLst/>
                <a:cxnLst/>
                <a:rect l="l" t="t" r="r" b="b"/>
                <a:pathLst>
                  <a:path w="26312" h="672855">
                    <a:moveTo>
                      <a:pt x="0" y="0"/>
                    </a:moveTo>
                    <a:lnTo>
                      <a:pt x="26312" y="0"/>
                    </a:lnTo>
                    <a:lnTo>
                      <a:pt x="26312" y="672855"/>
                    </a:lnTo>
                    <a:lnTo>
                      <a:pt x="0" y="672855"/>
                    </a:lnTo>
                    <a:close/>
                  </a:path>
                </a:pathLst>
              </a:custGeom>
              <a:solidFill>
                <a:srgbClr val="3B418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>
                <a:extLst>
                  <a:ext uri="{FF2B5EF4-FFF2-40B4-BE49-F238E27FC236}">
                    <a16:creationId xmlns:a16="http://schemas.microsoft.com/office/drawing/2014/main" id="{CFB3136B-5B48-DE98-3DDA-6CF40FF5773D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6312" cy="6919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BC95B5DB-73C9-5A2B-0682-2894D35D3840}"/>
                </a:ext>
              </a:extLst>
            </p:cNvPr>
            <p:cNvSpPr/>
            <p:nvPr/>
          </p:nvSpPr>
          <p:spPr>
            <a:xfrm>
              <a:off x="0" y="468196"/>
              <a:ext cx="5075427" cy="2777643"/>
            </a:xfrm>
            <a:custGeom>
              <a:avLst/>
              <a:gdLst/>
              <a:ahLst/>
              <a:cxnLst/>
              <a:rect l="l" t="t" r="r" b="b"/>
              <a:pathLst>
                <a:path w="5075427" h="2777643">
                  <a:moveTo>
                    <a:pt x="0" y="0"/>
                  </a:moveTo>
                  <a:lnTo>
                    <a:pt x="5075427" y="0"/>
                  </a:lnTo>
                  <a:lnTo>
                    <a:pt x="5075427" y="2777643"/>
                  </a:lnTo>
                  <a:lnTo>
                    <a:pt x="0" y="277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6" descr="Map&#10;&#10;AI-generated content may be incorrect.">
            <a:extLst>
              <a:ext uri="{FF2B5EF4-FFF2-40B4-BE49-F238E27FC236}">
                <a16:creationId xmlns:a16="http://schemas.microsoft.com/office/drawing/2014/main" id="{266C8B1D-EFCC-3A29-8515-60C71ABB28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394" y="2407433"/>
            <a:ext cx="11064284" cy="622734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65F8BFC-0BD1-C2AF-1CAF-B9661B450103}"/>
              </a:ext>
            </a:extLst>
          </p:cNvPr>
          <p:cNvSpPr txBox="1"/>
          <p:nvPr/>
        </p:nvSpPr>
        <p:spPr>
          <a:xfrm>
            <a:off x="1752600" y="2332454"/>
            <a:ext cx="5132794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Rural Area Development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Base Density 10 acres/unit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OP-PUD 0.6 units/acre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63 acres = 38 houses</a:t>
            </a:r>
          </a:p>
          <a:p>
            <a:endParaRPr lang="en-US" sz="3200" dirty="0"/>
          </a:p>
          <a:p>
            <a:r>
              <a:rPr lang="en-US" sz="4000" dirty="0"/>
              <a:t>Low Density Residential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2.5 – 4 units/acre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63 acres | 51.4 net acres = 128 – 205 units 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E35877A-5FEB-AEEB-07B5-B3D8B110F650}"/>
              </a:ext>
            </a:extLst>
          </p:cNvPr>
          <p:cNvSpPr/>
          <p:nvPr/>
        </p:nvSpPr>
        <p:spPr>
          <a:xfrm>
            <a:off x="10058400" y="5239158"/>
            <a:ext cx="2438400" cy="1199742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40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B1F7C-FAC9-FC37-1BF7-EB780930C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>
            <a:extLst>
              <a:ext uri="{FF2B5EF4-FFF2-40B4-BE49-F238E27FC236}">
                <a16:creationId xmlns:a16="http://schemas.microsoft.com/office/drawing/2014/main" id="{11E3FEE5-7EA0-3DF4-57D1-8CAB410DCCDE}"/>
              </a:ext>
            </a:extLst>
          </p:cNvPr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DC75CC9-60DC-8554-4BE9-FECFA5D39790}"/>
                </a:ext>
              </a:extLst>
            </p:cNvPr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879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7AB224DE-2FC8-F7D5-172C-A3BC494E395A}"/>
                </a:ext>
              </a:extLst>
            </p:cNvPr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980C684F-4238-CAC2-07F1-5D3549255134}"/>
              </a:ext>
            </a:extLst>
          </p:cNvPr>
          <p:cNvGrpSpPr/>
          <p:nvPr/>
        </p:nvGrpSpPr>
        <p:grpSpPr>
          <a:xfrm>
            <a:off x="-2777871" y="-558218"/>
            <a:ext cx="4320921" cy="11299900"/>
            <a:chOff x="0" y="0"/>
            <a:chExt cx="5761227" cy="15066533"/>
          </a:xfrm>
        </p:grpSpPr>
        <p:grpSp>
          <p:nvGrpSpPr>
            <p:cNvPr id="22" name="Group 22">
              <a:extLst>
                <a:ext uri="{FF2B5EF4-FFF2-40B4-BE49-F238E27FC236}">
                  <a16:creationId xmlns:a16="http://schemas.microsoft.com/office/drawing/2014/main" id="{CD93864B-570E-AC2A-70DC-168235221B25}"/>
                </a:ext>
              </a:extLst>
            </p:cNvPr>
            <p:cNvGrpSpPr/>
            <p:nvPr/>
          </p:nvGrpSpPr>
          <p:grpSpPr>
            <a:xfrm>
              <a:off x="1646427" y="0"/>
              <a:ext cx="4114800" cy="15066533"/>
              <a:chOff x="0" y="0"/>
              <a:chExt cx="812800" cy="2976105"/>
            </a:xfrm>
          </p:grpSpPr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D882E72F-448F-D0C2-92C8-84FFAED9247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297610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97610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976105"/>
                    </a:lnTo>
                    <a:lnTo>
                      <a:pt x="0" y="2976105"/>
                    </a:lnTo>
                    <a:close/>
                  </a:path>
                </a:pathLst>
              </a:custGeom>
              <a:solidFill>
                <a:srgbClr val="879FB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>
                <a:extLst>
                  <a:ext uri="{FF2B5EF4-FFF2-40B4-BE49-F238E27FC236}">
                    <a16:creationId xmlns:a16="http://schemas.microsoft.com/office/drawing/2014/main" id="{2AD6FDA5-B514-EA7E-2D87-25221F2C7633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812800" cy="29951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25" name="Group 25">
              <a:extLst>
                <a:ext uri="{FF2B5EF4-FFF2-40B4-BE49-F238E27FC236}">
                  <a16:creationId xmlns:a16="http://schemas.microsoft.com/office/drawing/2014/main" id="{118D0067-3636-2E19-8B18-17ECE8017E9D}"/>
                </a:ext>
              </a:extLst>
            </p:cNvPr>
            <p:cNvGrpSpPr/>
            <p:nvPr/>
          </p:nvGrpSpPr>
          <p:grpSpPr>
            <a:xfrm>
              <a:off x="5340859" y="6295786"/>
              <a:ext cx="146982" cy="3758661"/>
              <a:chOff x="0" y="0"/>
              <a:chExt cx="26312" cy="672855"/>
            </a:xfrm>
          </p:grpSpPr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51D8EF87-AC74-B23C-34E3-B544AE86A509}"/>
                  </a:ext>
                </a:extLst>
              </p:cNvPr>
              <p:cNvSpPr/>
              <p:nvPr/>
            </p:nvSpPr>
            <p:spPr>
              <a:xfrm>
                <a:off x="0" y="0"/>
                <a:ext cx="26312" cy="672855"/>
              </a:xfrm>
              <a:custGeom>
                <a:avLst/>
                <a:gdLst/>
                <a:ahLst/>
                <a:cxnLst/>
                <a:rect l="l" t="t" r="r" b="b"/>
                <a:pathLst>
                  <a:path w="26312" h="672855">
                    <a:moveTo>
                      <a:pt x="0" y="0"/>
                    </a:moveTo>
                    <a:lnTo>
                      <a:pt x="26312" y="0"/>
                    </a:lnTo>
                    <a:lnTo>
                      <a:pt x="26312" y="672855"/>
                    </a:lnTo>
                    <a:lnTo>
                      <a:pt x="0" y="672855"/>
                    </a:lnTo>
                    <a:close/>
                  </a:path>
                </a:pathLst>
              </a:custGeom>
              <a:solidFill>
                <a:srgbClr val="3B418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>
                <a:extLst>
                  <a:ext uri="{FF2B5EF4-FFF2-40B4-BE49-F238E27FC236}">
                    <a16:creationId xmlns:a16="http://schemas.microsoft.com/office/drawing/2014/main" id="{4464F09A-F15B-4C19-4304-901E855B1349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6312" cy="6919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312419D7-326A-02DC-91A5-EBC57CBB6FE9}"/>
                </a:ext>
              </a:extLst>
            </p:cNvPr>
            <p:cNvSpPr/>
            <p:nvPr/>
          </p:nvSpPr>
          <p:spPr>
            <a:xfrm>
              <a:off x="0" y="468196"/>
              <a:ext cx="5075427" cy="2777643"/>
            </a:xfrm>
            <a:custGeom>
              <a:avLst/>
              <a:gdLst/>
              <a:ahLst/>
              <a:cxnLst/>
              <a:rect l="l" t="t" r="r" b="b"/>
              <a:pathLst>
                <a:path w="5075427" h="2777643">
                  <a:moveTo>
                    <a:pt x="0" y="0"/>
                  </a:moveTo>
                  <a:lnTo>
                    <a:pt x="5075427" y="0"/>
                  </a:lnTo>
                  <a:lnTo>
                    <a:pt x="5075427" y="2777643"/>
                  </a:lnTo>
                  <a:lnTo>
                    <a:pt x="0" y="277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A73C3674-B084-9635-5550-12E31041128B}"/>
              </a:ext>
            </a:extLst>
          </p:cNvPr>
          <p:cNvSpPr/>
          <p:nvPr/>
        </p:nvSpPr>
        <p:spPr>
          <a:xfrm>
            <a:off x="14112623" y="8634779"/>
            <a:ext cx="3837055" cy="1247043"/>
          </a:xfrm>
          <a:custGeom>
            <a:avLst/>
            <a:gdLst/>
            <a:ahLst/>
            <a:cxnLst/>
            <a:rect l="l" t="t" r="r" b="b"/>
            <a:pathLst>
              <a:path w="3837055" h="1247043">
                <a:moveTo>
                  <a:pt x="0" y="0"/>
                </a:moveTo>
                <a:lnTo>
                  <a:pt x="3837055" y="0"/>
                </a:lnTo>
                <a:lnTo>
                  <a:pt x="3837055" y="1247042"/>
                </a:lnTo>
                <a:lnTo>
                  <a:pt x="0" y="12470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9621D9D3-89C0-A8F4-EE03-411CF94A27BE}"/>
              </a:ext>
            </a:extLst>
          </p:cNvPr>
          <p:cNvSpPr txBox="1"/>
          <p:nvPr/>
        </p:nvSpPr>
        <p:spPr>
          <a:xfrm>
            <a:off x="2199606" y="906188"/>
            <a:ext cx="15631193" cy="1047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920"/>
              </a:lnSpc>
              <a:spcBef>
                <a:spcPct val="0"/>
              </a:spcBef>
            </a:pPr>
            <a:r>
              <a:rPr lang="en-US" sz="8000" spc="28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Concept Plan</a:t>
            </a:r>
          </a:p>
        </p:txBody>
      </p:sp>
      <p:pic>
        <p:nvPicPr>
          <p:cNvPr id="3" name="Picture 2" descr="Map&#10;&#10;AI-generated content may be incorrect.">
            <a:extLst>
              <a:ext uri="{FF2B5EF4-FFF2-40B4-BE49-F238E27FC236}">
                <a16:creationId xmlns:a16="http://schemas.microsoft.com/office/drawing/2014/main" id="{AF70402B-2D61-77C5-CBF1-778C3CACC4B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3" t="43371" r="19251" b="6274"/>
          <a:stretch/>
        </p:blipFill>
        <p:spPr>
          <a:xfrm>
            <a:off x="7252304" y="2033642"/>
            <a:ext cx="10661088" cy="66283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E22B6C-8D56-9FA0-8993-23890677CF35}"/>
              </a:ext>
            </a:extLst>
          </p:cNvPr>
          <p:cNvSpPr txBox="1"/>
          <p:nvPr/>
        </p:nvSpPr>
        <p:spPr>
          <a:xfrm>
            <a:off x="1752600" y="2095500"/>
            <a:ext cx="5499704" cy="8586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Low Density Residential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2.8 units/acre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63 acres | 51.4 net acres = 144 units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113 SFH units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32 </a:t>
            </a:r>
            <a:r>
              <a:rPr lang="en-US" sz="3200" dirty="0" err="1"/>
              <a:t>Twinhome</a:t>
            </a:r>
            <a:r>
              <a:rPr lang="en-US" sz="3200" dirty="0"/>
              <a:t> units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r>
              <a:rPr lang="en-US" sz="3200" dirty="0"/>
              <a:t>PUD flexibility required for lot sizes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LDR – SFH 8,000 </a:t>
            </a:r>
            <a:r>
              <a:rPr lang="en-US" sz="3200" dirty="0" err="1"/>
              <a:t>sqft</a:t>
            </a:r>
            <a:r>
              <a:rPr lang="en-US" sz="3200" dirty="0"/>
              <a:t> lot | </a:t>
            </a:r>
          </a:p>
          <a:p>
            <a:r>
              <a:rPr lang="en-US" sz="3200" dirty="0"/>
              <a:t>     60’ lot width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Two-family 5,000 </a:t>
            </a:r>
            <a:r>
              <a:rPr lang="en-US" sz="3200" dirty="0" err="1"/>
              <a:t>sqft</a:t>
            </a:r>
            <a:r>
              <a:rPr lang="en-US" sz="3200" dirty="0"/>
              <a:t> lot | 35’ lot width</a:t>
            </a:r>
          </a:p>
          <a:p>
            <a:endParaRPr lang="en-US" sz="3200" dirty="0"/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51836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BF1FA-0E59-7081-A076-5177ABF17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>
            <a:extLst>
              <a:ext uri="{FF2B5EF4-FFF2-40B4-BE49-F238E27FC236}">
                <a16:creationId xmlns:a16="http://schemas.microsoft.com/office/drawing/2014/main" id="{3E993CEB-E624-6553-D7E0-2633AB176AFA}"/>
              </a:ext>
            </a:extLst>
          </p:cNvPr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EDA341F-CCAF-6683-1928-40714ABDF030}"/>
                </a:ext>
              </a:extLst>
            </p:cNvPr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879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16A9CDB9-8726-8A91-2FA4-56777A69BB02}"/>
                </a:ext>
              </a:extLst>
            </p:cNvPr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FAB151C0-E84D-A3A2-AA25-0EBA8F44712B}"/>
              </a:ext>
            </a:extLst>
          </p:cNvPr>
          <p:cNvGrpSpPr/>
          <p:nvPr/>
        </p:nvGrpSpPr>
        <p:grpSpPr>
          <a:xfrm>
            <a:off x="-2777871" y="-558218"/>
            <a:ext cx="4320921" cy="11299900"/>
            <a:chOff x="0" y="0"/>
            <a:chExt cx="5761227" cy="15066533"/>
          </a:xfrm>
        </p:grpSpPr>
        <p:grpSp>
          <p:nvGrpSpPr>
            <p:cNvPr id="22" name="Group 22">
              <a:extLst>
                <a:ext uri="{FF2B5EF4-FFF2-40B4-BE49-F238E27FC236}">
                  <a16:creationId xmlns:a16="http://schemas.microsoft.com/office/drawing/2014/main" id="{35904C1A-C4E4-130D-F187-47EA3618A6C9}"/>
                </a:ext>
              </a:extLst>
            </p:cNvPr>
            <p:cNvGrpSpPr/>
            <p:nvPr/>
          </p:nvGrpSpPr>
          <p:grpSpPr>
            <a:xfrm>
              <a:off x="1646427" y="0"/>
              <a:ext cx="4114800" cy="15066533"/>
              <a:chOff x="0" y="0"/>
              <a:chExt cx="812800" cy="2976105"/>
            </a:xfrm>
          </p:grpSpPr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14E82509-88BF-8513-C474-6C29584203B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297610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97610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976105"/>
                    </a:lnTo>
                    <a:lnTo>
                      <a:pt x="0" y="2976105"/>
                    </a:lnTo>
                    <a:close/>
                  </a:path>
                </a:pathLst>
              </a:custGeom>
              <a:solidFill>
                <a:srgbClr val="879FB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>
                <a:extLst>
                  <a:ext uri="{FF2B5EF4-FFF2-40B4-BE49-F238E27FC236}">
                    <a16:creationId xmlns:a16="http://schemas.microsoft.com/office/drawing/2014/main" id="{9F626186-63C5-A0BE-FA6B-8337BAACF7C5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812800" cy="29951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25" name="Group 25">
              <a:extLst>
                <a:ext uri="{FF2B5EF4-FFF2-40B4-BE49-F238E27FC236}">
                  <a16:creationId xmlns:a16="http://schemas.microsoft.com/office/drawing/2014/main" id="{A5154DC6-BF61-6D05-4D4D-2019126C53CE}"/>
                </a:ext>
              </a:extLst>
            </p:cNvPr>
            <p:cNvGrpSpPr/>
            <p:nvPr/>
          </p:nvGrpSpPr>
          <p:grpSpPr>
            <a:xfrm>
              <a:off x="5340859" y="6295786"/>
              <a:ext cx="146982" cy="3758661"/>
              <a:chOff x="0" y="0"/>
              <a:chExt cx="26312" cy="672855"/>
            </a:xfrm>
          </p:grpSpPr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002E5EBD-3A2A-5EA1-AC59-CB909690CEBD}"/>
                  </a:ext>
                </a:extLst>
              </p:cNvPr>
              <p:cNvSpPr/>
              <p:nvPr/>
            </p:nvSpPr>
            <p:spPr>
              <a:xfrm>
                <a:off x="0" y="0"/>
                <a:ext cx="26312" cy="672855"/>
              </a:xfrm>
              <a:custGeom>
                <a:avLst/>
                <a:gdLst/>
                <a:ahLst/>
                <a:cxnLst/>
                <a:rect l="l" t="t" r="r" b="b"/>
                <a:pathLst>
                  <a:path w="26312" h="672855">
                    <a:moveTo>
                      <a:pt x="0" y="0"/>
                    </a:moveTo>
                    <a:lnTo>
                      <a:pt x="26312" y="0"/>
                    </a:lnTo>
                    <a:lnTo>
                      <a:pt x="26312" y="672855"/>
                    </a:lnTo>
                    <a:lnTo>
                      <a:pt x="0" y="672855"/>
                    </a:lnTo>
                    <a:close/>
                  </a:path>
                </a:pathLst>
              </a:custGeom>
              <a:solidFill>
                <a:srgbClr val="3B418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>
                <a:extLst>
                  <a:ext uri="{FF2B5EF4-FFF2-40B4-BE49-F238E27FC236}">
                    <a16:creationId xmlns:a16="http://schemas.microsoft.com/office/drawing/2014/main" id="{7FFBB7AC-3FC0-EECC-DCEC-E474E01DCDDD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6312" cy="6919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D4413066-1A39-5613-D7B0-F6D2A57715D4}"/>
                </a:ext>
              </a:extLst>
            </p:cNvPr>
            <p:cNvSpPr/>
            <p:nvPr/>
          </p:nvSpPr>
          <p:spPr>
            <a:xfrm>
              <a:off x="0" y="468196"/>
              <a:ext cx="5075427" cy="2777643"/>
            </a:xfrm>
            <a:custGeom>
              <a:avLst/>
              <a:gdLst/>
              <a:ahLst/>
              <a:cxnLst/>
              <a:rect l="l" t="t" r="r" b="b"/>
              <a:pathLst>
                <a:path w="5075427" h="2777643">
                  <a:moveTo>
                    <a:pt x="0" y="0"/>
                  </a:moveTo>
                  <a:lnTo>
                    <a:pt x="5075427" y="0"/>
                  </a:lnTo>
                  <a:lnTo>
                    <a:pt x="5075427" y="2777643"/>
                  </a:lnTo>
                  <a:lnTo>
                    <a:pt x="0" y="277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22A8E846-828E-3534-86BE-E21107E33A7B}"/>
              </a:ext>
            </a:extLst>
          </p:cNvPr>
          <p:cNvSpPr/>
          <p:nvPr/>
        </p:nvSpPr>
        <p:spPr>
          <a:xfrm>
            <a:off x="14112623" y="8634779"/>
            <a:ext cx="3837055" cy="1247043"/>
          </a:xfrm>
          <a:custGeom>
            <a:avLst/>
            <a:gdLst/>
            <a:ahLst/>
            <a:cxnLst/>
            <a:rect l="l" t="t" r="r" b="b"/>
            <a:pathLst>
              <a:path w="3837055" h="1247043">
                <a:moveTo>
                  <a:pt x="0" y="0"/>
                </a:moveTo>
                <a:lnTo>
                  <a:pt x="3837055" y="0"/>
                </a:lnTo>
                <a:lnTo>
                  <a:pt x="3837055" y="1247042"/>
                </a:lnTo>
                <a:lnTo>
                  <a:pt x="0" y="12470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2" descr="Map&#10;&#10;AI-generated content may be incorrect.">
            <a:extLst>
              <a:ext uri="{FF2B5EF4-FFF2-40B4-BE49-F238E27FC236}">
                <a16:creationId xmlns:a16="http://schemas.microsoft.com/office/drawing/2014/main" id="{318957E0-D408-6CE1-548D-41DFBDC59D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3" t="43371" r="19251" b="6274"/>
          <a:stretch/>
        </p:blipFill>
        <p:spPr>
          <a:xfrm>
            <a:off x="1524000" y="-135734"/>
            <a:ext cx="16764000" cy="10422734"/>
          </a:xfrm>
          <a:prstGeom prst="rect">
            <a:avLst/>
          </a:prstGeom>
        </p:spPr>
      </p:pic>
      <p:pic>
        <p:nvPicPr>
          <p:cNvPr id="5" name="Picture 4" descr="Chart, box and whisker chart&#10;&#10;AI-generated content may be incorrect.">
            <a:extLst>
              <a:ext uri="{FF2B5EF4-FFF2-40B4-BE49-F238E27FC236}">
                <a16:creationId xmlns:a16="http://schemas.microsoft.com/office/drawing/2014/main" id="{C74ADD02-B577-A39A-D761-8BF605C66F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7" y="5600700"/>
            <a:ext cx="5322013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64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8E925-E476-A93C-7C94-B7974A7E2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>
            <a:extLst>
              <a:ext uri="{FF2B5EF4-FFF2-40B4-BE49-F238E27FC236}">
                <a16:creationId xmlns:a16="http://schemas.microsoft.com/office/drawing/2014/main" id="{D1BBB802-55B0-28E5-56A5-A6FE1DCDE97E}"/>
              </a:ext>
            </a:extLst>
          </p:cNvPr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BE104752-2ABE-ABA6-849E-14FCA1AD71AB}"/>
                </a:ext>
              </a:extLst>
            </p:cNvPr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879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A7E77EA7-4F5C-59C9-42A3-26366BA63C17}"/>
                </a:ext>
              </a:extLst>
            </p:cNvPr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D5B777EC-CD14-E6F3-C8ED-14C47EA26BCE}"/>
              </a:ext>
            </a:extLst>
          </p:cNvPr>
          <p:cNvGrpSpPr/>
          <p:nvPr/>
        </p:nvGrpSpPr>
        <p:grpSpPr>
          <a:xfrm>
            <a:off x="-2777871" y="-558218"/>
            <a:ext cx="4320921" cy="11299900"/>
            <a:chOff x="0" y="0"/>
            <a:chExt cx="5761227" cy="15066533"/>
          </a:xfrm>
        </p:grpSpPr>
        <p:grpSp>
          <p:nvGrpSpPr>
            <p:cNvPr id="22" name="Group 22">
              <a:extLst>
                <a:ext uri="{FF2B5EF4-FFF2-40B4-BE49-F238E27FC236}">
                  <a16:creationId xmlns:a16="http://schemas.microsoft.com/office/drawing/2014/main" id="{B49E9459-EE5D-998F-7991-7A5EE13910B6}"/>
                </a:ext>
              </a:extLst>
            </p:cNvPr>
            <p:cNvGrpSpPr/>
            <p:nvPr/>
          </p:nvGrpSpPr>
          <p:grpSpPr>
            <a:xfrm>
              <a:off x="1646427" y="0"/>
              <a:ext cx="4114800" cy="15066533"/>
              <a:chOff x="0" y="0"/>
              <a:chExt cx="812800" cy="2976105"/>
            </a:xfrm>
          </p:grpSpPr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057650D-E947-92EF-10F8-E339C417B2A6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297610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97610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976105"/>
                    </a:lnTo>
                    <a:lnTo>
                      <a:pt x="0" y="2976105"/>
                    </a:lnTo>
                    <a:close/>
                  </a:path>
                </a:pathLst>
              </a:custGeom>
              <a:solidFill>
                <a:srgbClr val="879FB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>
                <a:extLst>
                  <a:ext uri="{FF2B5EF4-FFF2-40B4-BE49-F238E27FC236}">
                    <a16:creationId xmlns:a16="http://schemas.microsoft.com/office/drawing/2014/main" id="{DD1AF966-207E-5A8A-60E9-1BBE2DE05B86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812800" cy="29951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25" name="Group 25">
              <a:extLst>
                <a:ext uri="{FF2B5EF4-FFF2-40B4-BE49-F238E27FC236}">
                  <a16:creationId xmlns:a16="http://schemas.microsoft.com/office/drawing/2014/main" id="{4A0A2EAF-D337-4FF5-B5FE-A27AD29BB58F}"/>
                </a:ext>
              </a:extLst>
            </p:cNvPr>
            <p:cNvGrpSpPr/>
            <p:nvPr/>
          </p:nvGrpSpPr>
          <p:grpSpPr>
            <a:xfrm>
              <a:off x="5340859" y="6295786"/>
              <a:ext cx="146982" cy="3758661"/>
              <a:chOff x="0" y="0"/>
              <a:chExt cx="26312" cy="672855"/>
            </a:xfrm>
          </p:grpSpPr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37EA1F2B-E8C7-75B5-0F31-A43BC9A4BCE7}"/>
                  </a:ext>
                </a:extLst>
              </p:cNvPr>
              <p:cNvSpPr/>
              <p:nvPr/>
            </p:nvSpPr>
            <p:spPr>
              <a:xfrm>
                <a:off x="0" y="0"/>
                <a:ext cx="26312" cy="672855"/>
              </a:xfrm>
              <a:custGeom>
                <a:avLst/>
                <a:gdLst/>
                <a:ahLst/>
                <a:cxnLst/>
                <a:rect l="l" t="t" r="r" b="b"/>
                <a:pathLst>
                  <a:path w="26312" h="672855">
                    <a:moveTo>
                      <a:pt x="0" y="0"/>
                    </a:moveTo>
                    <a:lnTo>
                      <a:pt x="26312" y="0"/>
                    </a:lnTo>
                    <a:lnTo>
                      <a:pt x="26312" y="672855"/>
                    </a:lnTo>
                    <a:lnTo>
                      <a:pt x="0" y="672855"/>
                    </a:lnTo>
                    <a:close/>
                  </a:path>
                </a:pathLst>
              </a:custGeom>
              <a:solidFill>
                <a:srgbClr val="3B418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>
                <a:extLst>
                  <a:ext uri="{FF2B5EF4-FFF2-40B4-BE49-F238E27FC236}">
                    <a16:creationId xmlns:a16="http://schemas.microsoft.com/office/drawing/2014/main" id="{BB0CE4EB-A457-5BD6-369F-39360E4A3E45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6312" cy="6919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1781E3E7-3E82-99B7-1A62-1E84E4242467}"/>
                </a:ext>
              </a:extLst>
            </p:cNvPr>
            <p:cNvSpPr/>
            <p:nvPr/>
          </p:nvSpPr>
          <p:spPr>
            <a:xfrm>
              <a:off x="0" y="468196"/>
              <a:ext cx="5075427" cy="2777643"/>
            </a:xfrm>
            <a:custGeom>
              <a:avLst/>
              <a:gdLst/>
              <a:ahLst/>
              <a:cxnLst/>
              <a:rect l="l" t="t" r="r" b="b"/>
              <a:pathLst>
                <a:path w="5075427" h="2777643">
                  <a:moveTo>
                    <a:pt x="0" y="0"/>
                  </a:moveTo>
                  <a:lnTo>
                    <a:pt x="5075427" y="0"/>
                  </a:lnTo>
                  <a:lnTo>
                    <a:pt x="5075427" y="2777643"/>
                  </a:lnTo>
                  <a:lnTo>
                    <a:pt x="0" y="277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31A8C12F-2157-60A7-14B7-429552313117}"/>
              </a:ext>
            </a:extLst>
          </p:cNvPr>
          <p:cNvSpPr/>
          <p:nvPr/>
        </p:nvSpPr>
        <p:spPr>
          <a:xfrm>
            <a:off x="14112623" y="8634779"/>
            <a:ext cx="3837055" cy="1247043"/>
          </a:xfrm>
          <a:custGeom>
            <a:avLst/>
            <a:gdLst/>
            <a:ahLst/>
            <a:cxnLst/>
            <a:rect l="l" t="t" r="r" b="b"/>
            <a:pathLst>
              <a:path w="3837055" h="1247043">
                <a:moveTo>
                  <a:pt x="0" y="0"/>
                </a:moveTo>
                <a:lnTo>
                  <a:pt x="3837055" y="0"/>
                </a:lnTo>
                <a:lnTo>
                  <a:pt x="3837055" y="1247042"/>
                </a:lnTo>
                <a:lnTo>
                  <a:pt x="0" y="12470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D6115DD0-B4D4-AD7F-9DD7-1A4A5C58790A}"/>
              </a:ext>
            </a:extLst>
          </p:cNvPr>
          <p:cNvSpPr txBox="1"/>
          <p:nvPr/>
        </p:nvSpPr>
        <p:spPr>
          <a:xfrm>
            <a:off x="2199606" y="906188"/>
            <a:ext cx="15631193" cy="1047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920"/>
              </a:lnSpc>
              <a:spcBef>
                <a:spcPct val="0"/>
              </a:spcBef>
            </a:pPr>
            <a:r>
              <a:rPr lang="en-US" sz="8000" spc="28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Plat Monitoring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D4F291-3F0A-DCEA-75AA-38F67EACA798}"/>
              </a:ext>
            </a:extLst>
          </p:cNvPr>
          <p:cNvSpPr txBox="1"/>
          <p:nvPr/>
        </p:nvSpPr>
        <p:spPr>
          <a:xfrm>
            <a:off x="1752599" y="2095500"/>
            <a:ext cx="1215498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The Met Council’s plat monitoring | March 2025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3.88 units/acre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The City will need to remain above 3.5 units/acre to comply with the 2050 Comp Plan.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A38F591-0DBD-C34D-B566-3BA9382A6A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136478"/>
              </p:ext>
            </p:extLst>
          </p:nvPr>
        </p:nvGraphicFramePr>
        <p:xfrm>
          <a:off x="12304785" y="4847452"/>
          <a:ext cx="5526015" cy="2886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615">
                  <a:extLst>
                    <a:ext uri="{9D8B030D-6E8A-4147-A177-3AD203B41FA5}">
                      <a16:colId xmlns:a16="http://schemas.microsoft.com/office/drawing/2014/main" val="3467464501"/>
                    </a:ext>
                  </a:extLst>
                </a:gridCol>
                <a:gridCol w="1739395">
                  <a:extLst>
                    <a:ext uri="{9D8B030D-6E8A-4147-A177-3AD203B41FA5}">
                      <a16:colId xmlns:a16="http://schemas.microsoft.com/office/drawing/2014/main" val="3279875373"/>
                    </a:ext>
                  </a:extLst>
                </a:gridCol>
                <a:gridCol w="1842005">
                  <a:extLst>
                    <a:ext uri="{9D8B030D-6E8A-4147-A177-3AD203B41FA5}">
                      <a16:colId xmlns:a16="http://schemas.microsoft.com/office/drawing/2014/main" val="2302065338"/>
                    </a:ext>
                  </a:extLst>
                </a:gridCol>
              </a:tblGrid>
              <a:tr h="1135277">
                <a:tc>
                  <a:txBody>
                    <a:bodyPr/>
                    <a:lstStyle/>
                    <a:p>
                      <a:r>
                        <a:rPr lang="en-US" sz="3200" dirty="0"/>
                        <a:t>Net Acres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Min Units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Max Units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0961"/>
                  </a:ext>
                </a:extLst>
              </a:tr>
              <a:tr h="616293">
                <a:tc>
                  <a:txBody>
                    <a:bodyPr/>
                    <a:lstStyle/>
                    <a:p>
                      <a:r>
                        <a:rPr lang="en-US" sz="3200" dirty="0"/>
                        <a:t>1145.1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3,569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6,270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028091"/>
                  </a:ext>
                </a:extLst>
              </a:tr>
              <a:tr h="1135277">
                <a:tc>
                  <a:txBody>
                    <a:bodyPr/>
                    <a:lstStyle/>
                    <a:p>
                      <a:r>
                        <a:rPr lang="en-US" sz="3200" dirty="0"/>
                        <a:t>Overall Density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3.11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5.47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14550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352B15D-C06E-ED25-80C8-8E017C0DA7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2599" y="4604836"/>
            <a:ext cx="10339008" cy="511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864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266612" y="4454030"/>
            <a:ext cx="7591563" cy="1114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02"/>
              </a:lnSpc>
            </a:pPr>
            <a:r>
              <a:rPr lang="en-US" sz="8174" spc="882">
                <a:solidFill>
                  <a:srgbClr val="231F20"/>
                </a:solidFill>
                <a:latin typeface="Poppins"/>
                <a:ea typeface="Poppins"/>
                <a:cs typeface="Poppins"/>
                <a:sym typeface="Poppins"/>
              </a:rPr>
              <a:t>QUESTIONS?</a:t>
            </a:r>
          </a:p>
        </p:txBody>
      </p:sp>
      <p:grpSp>
        <p:nvGrpSpPr>
          <p:cNvPr id="4" name="Group 4"/>
          <p:cNvGrpSpPr/>
          <p:nvPr/>
        </p:nvGrpSpPr>
        <p:grpSpPr>
          <a:xfrm rot="826432">
            <a:off x="-18353104" y="-3567159"/>
            <a:ext cx="21026341" cy="12831921"/>
            <a:chOff x="0" y="0"/>
            <a:chExt cx="5537802" cy="337960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37802" cy="3379601"/>
            </a:xfrm>
            <a:custGeom>
              <a:avLst/>
              <a:gdLst/>
              <a:ahLst/>
              <a:cxnLst/>
              <a:rect l="l" t="t" r="r" b="b"/>
              <a:pathLst>
                <a:path w="5537802" h="3379601">
                  <a:moveTo>
                    <a:pt x="0" y="0"/>
                  </a:moveTo>
                  <a:lnTo>
                    <a:pt x="5537802" y="0"/>
                  </a:lnTo>
                  <a:lnTo>
                    <a:pt x="5537802" y="3379601"/>
                  </a:lnTo>
                  <a:lnTo>
                    <a:pt x="0" y="3379601"/>
                  </a:lnTo>
                  <a:close/>
                </a:path>
              </a:pathLst>
            </a:custGeom>
            <a:solidFill>
              <a:srgbClr val="3B418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5537802" cy="33986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 rot="773821">
            <a:off x="3741572" y="-4834013"/>
            <a:ext cx="313833" cy="8482349"/>
            <a:chOff x="0" y="0"/>
            <a:chExt cx="82656" cy="223403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2656" cy="2234034"/>
            </a:xfrm>
            <a:custGeom>
              <a:avLst/>
              <a:gdLst/>
              <a:ahLst/>
              <a:cxnLst/>
              <a:rect l="l" t="t" r="r" b="b"/>
              <a:pathLst>
                <a:path w="82656" h="2234034">
                  <a:moveTo>
                    <a:pt x="0" y="0"/>
                  </a:moveTo>
                  <a:lnTo>
                    <a:pt x="82656" y="0"/>
                  </a:lnTo>
                  <a:lnTo>
                    <a:pt x="82656" y="2234034"/>
                  </a:lnTo>
                  <a:lnTo>
                    <a:pt x="0" y="2234034"/>
                  </a:lnTo>
                  <a:close/>
                </a:path>
              </a:pathLst>
            </a:custGeom>
            <a:solidFill>
              <a:srgbClr val="879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82656" cy="22530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826432">
            <a:off x="15584670" y="-238769"/>
            <a:ext cx="11768190" cy="12831921"/>
            <a:chOff x="0" y="0"/>
            <a:chExt cx="3099441" cy="337960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099441" cy="3379601"/>
            </a:xfrm>
            <a:custGeom>
              <a:avLst/>
              <a:gdLst/>
              <a:ahLst/>
              <a:cxnLst/>
              <a:rect l="l" t="t" r="r" b="b"/>
              <a:pathLst>
                <a:path w="3099441" h="3379601">
                  <a:moveTo>
                    <a:pt x="0" y="0"/>
                  </a:moveTo>
                  <a:lnTo>
                    <a:pt x="3099441" y="0"/>
                  </a:lnTo>
                  <a:lnTo>
                    <a:pt x="3099441" y="3379601"/>
                  </a:lnTo>
                  <a:lnTo>
                    <a:pt x="0" y="3379601"/>
                  </a:lnTo>
                  <a:close/>
                </a:path>
              </a:pathLst>
            </a:custGeom>
            <a:solidFill>
              <a:srgbClr val="3B418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3099441" cy="33986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773821">
            <a:off x="14069382" y="6858031"/>
            <a:ext cx="313833" cy="8482349"/>
            <a:chOff x="0" y="0"/>
            <a:chExt cx="82656" cy="223403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2656" cy="2234034"/>
            </a:xfrm>
            <a:custGeom>
              <a:avLst/>
              <a:gdLst/>
              <a:ahLst/>
              <a:cxnLst/>
              <a:rect l="l" t="t" r="r" b="b"/>
              <a:pathLst>
                <a:path w="82656" h="2234034">
                  <a:moveTo>
                    <a:pt x="0" y="0"/>
                  </a:moveTo>
                  <a:lnTo>
                    <a:pt x="82656" y="0"/>
                  </a:lnTo>
                  <a:lnTo>
                    <a:pt x="82656" y="2234034"/>
                  </a:lnTo>
                  <a:lnTo>
                    <a:pt x="0" y="2234034"/>
                  </a:lnTo>
                  <a:close/>
                </a:path>
              </a:pathLst>
            </a:custGeom>
            <a:solidFill>
              <a:srgbClr val="879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19050"/>
              <a:ext cx="82656" cy="22530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2858175" y="277777"/>
            <a:ext cx="3837055" cy="1247043"/>
          </a:xfrm>
          <a:custGeom>
            <a:avLst/>
            <a:gdLst/>
            <a:ahLst/>
            <a:cxnLst/>
            <a:rect l="l" t="t" r="r" b="b"/>
            <a:pathLst>
              <a:path w="3837055" h="1247043">
                <a:moveTo>
                  <a:pt x="0" y="0"/>
                </a:moveTo>
                <a:lnTo>
                  <a:pt x="3837055" y="0"/>
                </a:lnTo>
                <a:lnTo>
                  <a:pt x="3837055" y="1247042"/>
                </a:lnTo>
                <a:lnTo>
                  <a:pt x="0" y="12470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730fbc3-cadd-461e-bcac-8ffb60ac2168" xsi:nil="true"/>
    <lcf76f155ced4ddcb4097134ff3c332f xmlns="8ba93a4d-dd7d-4cff-b920-6563ae1eb40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FBBE62F03A0F4E937AC35E1FBA4757" ma:contentTypeVersion="11" ma:contentTypeDescription="Create a new document." ma:contentTypeScope="" ma:versionID="b493ec24f75356bb12f7789bb0c4ac3c">
  <xsd:schema xmlns:xsd="http://www.w3.org/2001/XMLSchema" xmlns:xs="http://www.w3.org/2001/XMLSchema" xmlns:p="http://schemas.microsoft.com/office/2006/metadata/properties" xmlns:ns2="8ba93a4d-dd7d-4cff-b920-6563ae1eb402" xmlns:ns3="3730fbc3-cadd-461e-bcac-8ffb60ac2168" targetNamespace="http://schemas.microsoft.com/office/2006/metadata/properties" ma:root="true" ma:fieldsID="3f111511a733030653a67863ab827408" ns2:_="" ns3:_="">
    <xsd:import namespace="8ba93a4d-dd7d-4cff-b920-6563ae1eb402"/>
    <xsd:import namespace="3730fbc3-cadd-461e-bcac-8ffb60ac21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93a4d-dd7d-4cff-b920-6563ae1eb4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a0ad3b0-308d-4294-89ae-5909cda80e1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30fbc3-cadd-461e-bcac-8ffb60ac216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7190995-0e3f-40aa-8ded-c26723b9067d}" ma:internalName="TaxCatchAll" ma:showField="CatchAllData" ma:web="3730fbc3-cadd-461e-bcac-8ffb60ac216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2377F7B-9245-4D8F-AD35-18B8C2AB8FB0}">
  <ds:schemaRefs>
    <ds:schemaRef ds:uri="http://schemas.microsoft.com/office/2006/metadata/properties"/>
    <ds:schemaRef ds:uri="http://schemas.microsoft.com/office/infopath/2007/PartnerControls"/>
    <ds:schemaRef ds:uri="3730fbc3-cadd-461e-bcac-8ffb60ac2168"/>
    <ds:schemaRef ds:uri="8ba93a4d-dd7d-4cff-b920-6563ae1eb402"/>
  </ds:schemaRefs>
</ds:datastoreItem>
</file>

<file path=customXml/itemProps2.xml><?xml version="1.0" encoding="utf-8"?>
<ds:datastoreItem xmlns:ds="http://schemas.openxmlformats.org/officeDocument/2006/customXml" ds:itemID="{5FC39757-E97E-4753-9656-B8F701C9EF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a93a4d-dd7d-4cff-b920-6563ae1eb402"/>
    <ds:schemaRef ds:uri="3730fbc3-cadd-461e-bcac-8ffb60ac216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0386C02-DAE6-4D0C-A471-A40906782EF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560</Words>
  <Application>Microsoft Office PowerPoint</Application>
  <PresentationFormat>Custom</PresentationFormat>
  <Paragraphs>83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Open Sauce Bold</vt:lpstr>
      <vt:lpstr>Arial</vt:lpstr>
      <vt:lpstr>Poppins</vt:lpstr>
      <vt:lpstr>Calibri</vt:lpstr>
      <vt:lpstr>Aptos</vt:lpstr>
      <vt:lpstr>Open Sauce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Lake Elmo PPT TemplateAM</dc:title>
  <dc:creator>Kathie Smith</dc:creator>
  <cp:lastModifiedBy>Jason Stopa</cp:lastModifiedBy>
  <cp:revision>6</cp:revision>
  <dcterms:created xsi:type="dcterms:W3CDTF">2006-08-16T00:00:00Z</dcterms:created>
  <dcterms:modified xsi:type="dcterms:W3CDTF">2025-05-08T19:39:17Z</dcterms:modified>
  <dc:identifier>DAGi3PQirbY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0x010100CDFBBE62F03A0F4E937AC35E1FBA4757</vt:lpwstr>
  </property>
</Properties>
</file>