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3" r:id="rId5"/>
    <p:sldMasterId id="2147484332" r:id="rId6"/>
  </p:sldMasterIdLst>
  <p:notesMasterIdLst>
    <p:notesMasterId r:id="rId31"/>
  </p:notesMasterIdLst>
  <p:handoutMasterIdLst>
    <p:handoutMasterId r:id="rId32"/>
  </p:handoutMasterIdLst>
  <p:sldIdLst>
    <p:sldId id="1315" r:id="rId7"/>
    <p:sldId id="431" r:id="rId8"/>
    <p:sldId id="1238" r:id="rId9"/>
    <p:sldId id="895" r:id="rId10"/>
    <p:sldId id="1159" r:id="rId11"/>
    <p:sldId id="1293" r:id="rId12"/>
    <p:sldId id="1310" r:id="rId13"/>
    <p:sldId id="1313" r:id="rId14"/>
    <p:sldId id="1211" r:id="rId15"/>
    <p:sldId id="1255" r:id="rId16"/>
    <p:sldId id="1176" r:id="rId17"/>
    <p:sldId id="1200" r:id="rId18"/>
    <p:sldId id="1201" r:id="rId19"/>
    <p:sldId id="1199" r:id="rId20"/>
    <p:sldId id="1202" r:id="rId21"/>
    <p:sldId id="1203" r:id="rId22"/>
    <p:sldId id="1205" r:id="rId23"/>
    <p:sldId id="1206" r:id="rId24"/>
    <p:sldId id="1336" r:id="rId25"/>
    <p:sldId id="1207" r:id="rId26"/>
    <p:sldId id="1208" r:id="rId27"/>
    <p:sldId id="1209" r:id="rId28"/>
    <p:sldId id="1008" r:id="rId29"/>
    <p:sldId id="507" r:id="rId30"/>
  </p:sldIdLst>
  <p:sldSz cx="12192000" cy="6858000"/>
  <p:notesSz cx="7004050" cy="9290050"/>
  <p:defaultTextStyle>
    <a:defPPr>
      <a:defRPr lang="en-US"/>
    </a:defPPr>
    <a:lvl1pPr marL="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aftelis Title Slides" id="{0EA112AE-5560-4953-8E86-05CE5A458350}">
          <p14:sldIdLst>
            <p14:sldId id="1315"/>
            <p14:sldId id="431"/>
            <p14:sldId id="1238"/>
            <p14:sldId id="895"/>
            <p14:sldId id="1159"/>
            <p14:sldId id="1293"/>
            <p14:sldId id="1310"/>
            <p14:sldId id="1313"/>
            <p14:sldId id="1211"/>
            <p14:sldId id="1255"/>
            <p14:sldId id="1176"/>
            <p14:sldId id="1200"/>
            <p14:sldId id="1201"/>
            <p14:sldId id="1199"/>
            <p14:sldId id="1202"/>
            <p14:sldId id="1203"/>
            <p14:sldId id="1205"/>
            <p14:sldId id="1206"/>
            <p14:sldId id="1336"/>
            <p14:sldId id="1207"/>
            <p14:sldId id="1208"/>
            <p14:sldId id="1209"/>
            <p14:sldId id="1008"/>
            <p14:sldId id="50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26" userDrawn="1">
          <p15:clr>
            <a:srgbClr val="A4A3A4"/>
          </p15:clr>
        </p15:guide>
        <p15:guide id="2" pos="2206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04D514C-FDA8-46A2-D1A8-E7CCFF253FD9}" name="Seth Garrison" initials="SG" userId="S::sgarrison@raftelis.com::ca94b0a9-eea0-4d06-96c6-19844e19891e" providerId="AD"/>
  <p188:author id="{598E4C60-0FA9-656F-E8F3-5499EAA4022E}" name="Cielo Sharkus" initials="CS" userId="S::csharkus@raftelis.com::85345b84-4083-497c-a262-9eeba6233818" providerId="AD"/>
  <p188:author id="{7767016A-A54D-BB65-EB2F-40636C59308E}" name="Rebekka Hosken" initials="RH" userId="S::rhosken@raftelis.com::f5920074-f0f4-42d1-bbc2-4bd3b7a2fafc" providerId="AD"/>
  <p188:author id="{3825066B-E286-9C53-D5C4-2184187E8981}" name="Brian Kirsch" initials="BK" userId="S::bkirsch@raftelis.com::3f4321cc-8dc7-4edc-8d7f-ad2491a29c12" providerId="AD"/>
  <p188:author id="{402F07D2-8984-8F4D-58DF-B5044AD1172B}" name="Colin Stifler" initials="CS" userId="S::cstifler@raftelis.com::eab25fb4-8359-4f25-a0f6-2cff22223247" providerId="AD"/>
  <p188:author id="{2A385CE5-6904-EDE2-05D6-0158F184363E}" name="Scott Parker" initials="SP" userId="S::sparker@raftelis.com::3acec1f8-c732-47e4-bc49-142332facb5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anda Wahula" initials="AW" lastIdx="5" clrIdx="0">
    <p:extLst>
      <p:ext uri="{19B8F6BF-5375-455C-9EA6-DF929625EA0E}">
        <p15:presenceInfo xmlns:p15="http://schemas.microsoft.com/office/powerpoint/2012/main" userId="S::awahula@raftelis.com::c39c889e-c53e-4ebd-8d28-5186dd40f49e" providerId="AD"/>
      </p:ext>
    </p:extLst>
  </p:cmAuthor>
  <p:cmAuthor id="2" name="Joshua Rauch" initials="JR" lastIdx="3" clrIdx="1">
    <p:extLst>
      <p:ext uri="{19B8F6BF-5375-455C-9EA6-DF929625EA0E}">
        <p15:presenceInfo xmlns:p15="http://schemas.microsoft.com/office/powerpoint/2012/main" userId="Joshua Rauch" providerId="None"/>
      </p:ext>
    </p:extLst>
  </p:cmAuthor>
  <p:cmAuthor id="3" name="Seth Garrison" initials="SG" lastIdx="4" clrIdx="2">
    <p:extLst>
      <p:ext uri="{19B8F6BF-5375-455C-9EA6-DF929625EA0E}">
        <p15:presenceInfo xmlns:p15="http://schemas.microsoft.com/office/powerpoint/2012/main" userId="S::sgarrison@raftelis.com::ca94b0a9-eea0-4d06-96c6-19844e19891e" providerId="AD"/>
      </p:ext>
    </p:extLst>
  </p:cmAuthor>
  <p:cmAuthor id="4" name="Rebekka Hosken" initials="RH" lastIdx="14" clrIdx="3">
    <p:extLst>
      <p:ext uri="{19B8F6BF-5375-455C-9EA6-DF929625EA0E}">
        <p15:presenceInfo xmlns:p15="http://schemas.microsoft.com/office/powerpoint/2012/main" userId="S::rhosken@thenovakconsultinggroup.com::f5920074-f0f4-42d1-bbc2-4bd3b7a2fafc" providerId="AD"/>
      </p:ext>
    </p:extLst>
  </p:cmAuthor>
  <p:cmAuthor id="5" name="Brian Kirsch" initials="BK" lastIdx="7" clrIdx="4">
    <p:extLst>
      <p:ext uri="{19B8F6BF-5375-455C-9EA6-DF929625EA0E}">
        <p15:presenceInfo xmlns:p15="http://schemas.microsoft.com/office/powerpoint/2012/main" userId="S::bkirsch@raftelis.com::3f4321cc-8dc7-4edc-8d7f-ad2491a29c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B40"/>
    <a:srgbClr val="6D8076"/>
    <a:srgbClr val="1F85C7"/>
    <a:srgbClr val="F0F0F0"/>
    <a:srgbClr val="D7D7D7"/>
    <a:srgbClr val="FFFFFF"/>
    <a:srgbClr val="F9E087"/>
    <a:srgbClr val="000000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6"/>
        <p:guide pos="220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commentAuthors" Target="commentAuthor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raftelis.sharepoint.com/sites/RaftelisHome/Project_Data/Minnesota/Lake%20Elmo,%20MN/Public%20Works%20Organizational%20Assessment%20-%202025/Internal%20Working%20Folder/ACFR%20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731661432494349E-2"/>
          <c:y val="4.9083862101463628E-2"/>
          <c:w val="0.88653103333181615"/>
          <c:h val="0.781825805955511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Operator!$A$43</c:f>
              <c:strCache>
                <c:ptCount val="1"/>
                <c:pt idx="0">
                  <c:v>Customer accounts per allocated sewer FTE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Operator!$B$50:$L$50</c:f>
              <c:strCach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strCache>
              <c:extLst/>
            </c:strRef>
          </c:cat>
          <c:val>
            <c:numRef>
              <c:f>Operator!$B$51:$L$51</c:f>
              <c:numCache>
                <c:formatCode>0</c:formatCode>
                <c:ptCount val="11"/>
                <c:pt idx="0">
                  <c:v>5.8</c:v>
                </c:pt>
                <c:pt idx="1">
                  <c:v>7.5</c:v>
                </c:pt>
                <c:pt idx="2">
                  <c:v>19.2</c:v>
                </c:pt>
                <c:pt idx="3">
                  <c:v>53.5</c:v>
                </c:pt>
                <c:pt idx="4">
                  <c:v>79.111111111111114</c:v>
                </c:pt>
                <c:pt idx="5">
                  <c:v>125.3</c:v>
                </c:pt>
                <c:pt idx="6">
                  <c:v>130.54545454545453</c:v>
                </c:pt>
                <c:pt idx="7">
                  <c:v>161.19999999999999</c:v>
                </c:pt>
                <c:pt idx="8">
                  <c:v>193.7</c:v>
                </c:pt>
                <c:pt idx="9">
                  <c:v>200.54545454545453</c:v>
                </c:pt>
                <c:pt idx="10">
                  <c:v>227.63636363636363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68F7-4471-9981-5BC441DD17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440160895"/>
        <c:axId val="1440154175"/>
      </c:barChart>
      <c:lineChart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40160895"/>
        <c:axId val="1440154175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v>AWWA 75th Percentile</c:v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delete val="1"/>
                </c:dLbls>
                <c:cat>
                  <c:strRef>
                    <c:extLst>
                      <c:ext uri="{02D57815-91ED-43cb-92C2-25804820EDAC}">
                        <c15:formulaRef>
                          <c15:sqref>Operator!$F$2:$P$2</c15:sqref>
                        </c15:formulaRef>
                      </c:ext>
                    </c:extLst>
                    <c:strCache>
                      <c:ptCount val="11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  <c:pt idx="5">
                        <c:v>2017</c:v>
                      </c:pt>
                      <c:pt idx="6">
                        <c:v>2018</c:v>
                      </c:pt>
                      <c:pt idx="7">
                        <c:v>2019</c:v>
                      </c:pt>
                      <c:pt idx="8">
                        <c:v>2020</c:v>
                      </c:pt>
                      <c:pt idx="9">
                        <c:v>2021</c:v>
                      </c:pt>
                      <c:pt idx="10">
                        <c:v>2022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Operator!$F$8:$P$8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657</c:v>
                      </c:pt>
                      <c:pt idx="1">
                        <c:v>657</c:v>
                      </c:pt>
                      <c:pt idx="2">
                        <c:v>657</c:v>
                      </c:pt>
                      <c:pt idx="3">
                        <c:v>657</c:v>
                      </c:pt>
                      <c:pt idx="4">
                        <c:v>657</c:v>
                      </c:pt>
                      <c:pt idx="5">
                        <c:v>657</c:v>
                      </c:pt>
                      <c:pt idx="6">
                        <c:v>657</c:v>
                      </c:pt>
                      <c:pt idx="7">
                        <c:v>657</c:v>
                      </c:pt>
                      <c:pt idx="8">
                        <c:v>657</c:v>
                      </c:pt>
                      <c:pt idx="9">
                        <c:v>657</c:v>
                      </c:pt>
                      <c:pt idx="10">
                        <c:v>657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68F7-4471-9981-5BC441DD1711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v>AWWA Median</c:v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delete val="1"/>
                </c:dLbls>
                <c:cat>
                  <c:strLit>
                    <c:ptCount val="11"/>
                    <c:pt idx="0">
                      <c:v>2013</c:v>
                    </c:pt>
                    <c:pt idx="1">
                      <c:v>2014</c:v>
                    </c:pt>
                    <c:pt idx="2">
                      <c:v>2015</c:v>
                    </c:pt>
                    <c:pt idx="3">
                      <c:v>2016</c:v>
                    </c:pt>
                    <c:pt idx="4">
                      <c:v>2017</c:v>
                    </c:pt>
                    <c:pt idx="5">
                      <c:v>2018</c:v>
                    </c:pt>
                    <c:pt idx="6">
                      <c:v>2019</c:v>
                    </c:pt>
                    <c:pt idx="7">
                      <c:v>2020</c:v>
                    </c:pt>
                    <c:pt idx="8">
                      <c:v>2021</c:v>
                    </c:pt>
                    <c:pt idx="9">
                      <c:v>2022</c:v>
                    </c:pt>
                    <c:pt idx="10">
                      <c:v>2023</c:v>
                    </c:pt>
                    <c:extLst>
                      <c:ext xmlns:c15="http://schemas.microsoft.com/office/drawing/2012/chart" uri="{02D57815-91ED-43cb-92C2-25804820EDAC}">
                        <c15:autoCat val="1"/>
                      </c:ext>
                    </c:extLst>
                  </c:strLit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Operator!$F$9:$P$9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470</c:v>
                      </c:pt>
                      <c:pt idx="1">
                        <c:v>470</c:v>
                      </c:pt>
                      <c:pt idx="2">
                        <c:v>470</c:v>
                      </c:pt>
                      <c:pt idx="3">
                        <c:v>470</c:v>
                      </c:pt>
                      <c:pt idx="4">
                        <c:v>470</c:v>
                      </c:pt>
                      <c:pt idx="5">
                        <c:v>470</c:v>
                      </c:pt>
                      <c:pt idx="6">
                        <c:v>470</c:v>
                      </c:pt>
                      <c:pt idx="7">
                        <c:v>470</c:v>
                      </c:pt>
                      <c:pt idx="8">
                        <c:v>470</c:v>
                      </c:pt>
                      <c:pt idx="9">
                        <c:v>470</c:v>
                      </c:pt>
                      <c:pt idx="10">
                        <c:v>470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68F7-4471-9981-5BC441DD1711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v>AWWA 25th Percentile</c:v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delete val="1"/>
                </c:dLbls>
                <c:cat>
                  <c:strLit>
                    <c:ptCount val="11"/>
                    <c:pt idx="0">
                      <c:v>2013</c:v>
                    </c:pt>
                    <c:pt idx="1">
                      <c:v>2014</c:v>
                    </c:pt>
                    <c:pt idx="2">
                      <c:v>2015</c:v>
                    </c:pt>
                    <c:pt idx="3">
                      <c:v>2016</c:v>
                    </c:pt>
                    <c:pt idx="4">
                      <c:v>2017</c:v>
                    </c:pt>
                    <c:pt idx="5">
                      <c:v>2018</c:v>
                    </c:pt>
                    <c:pt idx="6">
                      <c:v>2019</c:v>
                    </c:pt>
                    <c:pt idx="7">
                      <c:v>2020</c:v>
                    </c:pt>
                    <c:pt idx="8">
                      <c:v>2021</c:v>
                    </c:pt>
                    <c:pt idx="9">
                      <c:v>2022</c:v>
                    </c:pt>
                    <c:pt idx="10">
                      <c:v>2023</c:v>
                    </c:pt>
                    <c:extLst>
                      <c:ext xmlns:c15="http://schemas.microsoft.com/office/drawing/2012/chart" uri="{02D57815-91ED-43cb-92C2-25804820EDAC}">
                        <c15:autoCat val="1"/>
                      </c:ext>
                    </c:extLst>
                  </c:strLit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Operator!$F$10:$P$10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335</c:v>
                      </c:pt>
                      <c:pt idx="1">
                        <c:v>335</c:v>
                      </c:pt>
                      <c:pt idx="2">
                        <c:v>335</c:v>
                      </c:pt>
                      <c:pt idx="3">
                        <c:v>335</c:v>
                      </c:pt>
                      <c:pt idx="4">
                        <c:v>335</c:v>
                      </c:pt>
                      <c:pt idx="5">
                        <c:v>335</c:v>
                      </c:pt>
                      <c:pt idx="6">
                        <c:v>335</c:v>
                      </c:pt>
                      <c:pt idx="7">
                        <c:v>335</c:v>
                      </c:pt>
                      <c:pt idx="8">
                        <c:v>335</c:v>
                      </c:pt>
                      <c:pt idx="9">
                        <c:v>335</c:v>
                      </c:pt>
                      <c:pt idx="10">
                        <c:v>335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68F7-4471-9981-5BC441DD1711}"/>
                  </c:ext>
                </c:extLst>
              </c15:ser>
            </c15:filteredLineSeries>
          </c:ext>
        </c:extLst>
      </c:lineChart>
      <c:catAx>
        <c:axId val="1440160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0154175"/>
        <c:crosses val="autoZero"/>
        <c:auto val="1"/>
        <c:lblAlgn val="ctr"/>
        <c:lblOffset val="100"/>
        <c:noMultiLvlLbl val="0"/>
      </c:catAx>
      <c:valAx>
        <c:axId val="1440154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Accounts / FTE</a:t>
                </a:r>
              </a:p>
            </c:rich>
          </c:tx>
          <c:layout>
            <c:manualLayout>
              <c:xMode val="edge"/>
              <c:yMode val="edge"/>
              <c:x val="9.6396106325967908E-3"/>
              <c:y val="0.313366360839416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0160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9.5651614218694697E-2"/>
          <c:y val="0.87859633984244345"/>
          <c:w val="0.89508672841178827"/>
          <c:h val="0.119779949627662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F355FF-6A78-4335-8D48-CFDACAD9B25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248F05-9262-47A5-9A14-AE23F9FDC73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Review technology, processes, and policies</a:t>
          </a:r>
        </a:p>
      </dgm:t>
    </dgm:pt>
    <dgm:pt modelId="{6A78BB4F-33E1-42A3-AF21-8F0F09C2A03F}" type="parTrans" cxnId="{00F618DC-4355-48C2-A8D6-9B8AF6B8CE4C}">
      <dgm:prSet/>
      <dgm:spPr/>
      <dgm:t>
        <a:bodyPr/>
        <a:lstStyle/>
        <a:p>
          <a:endParaRPr lang="en-US"/>
        </a:p>
      </dgm:t>
    </dgm:pt>
    <dgm:pt modelId="{0393A230-344C-4A21-9FC7-E5E067FB2E3E}" type="sibTrans" cxnId="{00F618DC-4355-48C2-A8D6-9B8AF6B8CE4C}">
      <dgm:prSet/>
      <dgm:spPr/>
      <dgm:t>
        <a:bodyPr/>
        <a:lstStyle/>
        <a:p>
          <a:endParaRPr lang="en-US"/>
        </a:p>
      </dgm:t>
    </dgm:pt>
    <dgm:pt modelId="{BED732ED-816D-476E-9A41-AA86F411BA5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Evaluate staffing and review organizational structure</a:t>
          </a:r>
        </a:p>
      </dgm:t>
    </dgm:pt>
    <dgm:pt modelId="{19D605A3-EF6F-4A37-BA91-73EB0E07D2C7}" type="parTrans" cxnId="{F51CF8CA-209B-44B5-A567-F243029338AA}">
      <dgm:prSet/>
      <dgm:spPr/>
      <dgm:t>
        <a:bodyPr/>
        <a:lstStyle/>
        <a:p>
          <a:endParaRPr lang="en-US"/>
        </a:p>
      </dgm:t>
    </dgm:pt>
    <dgm:pt modelId="{BE9DDE6E-98B0-4E22-9B2E-6EE6BB11145D}" type="sibTrans" cxnId="{F51CF8CA-209B-44B5-A567-F243029338AA}">
      <dgm:prSet/>
      <dgm:spPr/>
      <dgm:t>
        <a:bodyPr/>
        <a:lstStyle/>
        <a:p>
          <a:endParaRPr lang="en-US"/>
        </a:p>
      </dgm:t>
    </dgm:pt>
    <dgm:pt modelId="{3DF4F565-D0F9-4673-AE34-E405A95BC8F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Identify opportunities for improved efficiency and effectiveness of operations</a:t>
          </a:r>
        </a:p>
      </dgm:t>
    </dgm:pt>
    <dgm:pt modelId="{7135F179-B023-49DF-92FE-1657E96C40B6}" type="parTrans" cxnId="{0C63FF01-0881-4E36-8150-6A0CEBE39365}">
      <dgm:prSet/>
      <dgm:spPr/>
      <dgm:t>
        <a:bodyPr/>
        <a:lstStyle/>
        <a:p>
          <a:endParaRPr lang="en-US"/>
        </a:p>
      </dgm:t>
    </dgm:pt>
    <dgm:pt modelId="{7562DC03-49DB-4017-B856-0DD1DB617728}" type="sibTrans" cxnId="{0C63FF01-0881-4E36-8150-6A0CEBE39365}">
      <dgm:prSet/>
      <dgm:spPr/>
      <dgm:t>
        <a:bodyPr/>
        <a:lstStyle/>
        <a:p>
          <a:endParaRPr lang="en-US"/>
        </a:p>
      </dgm:t>
    </dgm:pt>
    <dgm:pt modelId="{5916F978-EC7E-4F78-A63A-39157B4B8795}" type="pres">
      <dgm:prSet presAssocID="{78F355FF-6A78-4335-8D48-CFDACAD9B25E}" presName="root" presStyleCnt="0">
        <dgm:presLayoutVars>
          <dgm:dir/>
          <dgm:resizeHandles val="exact"/>
        </dgm:presLayoutVars>
      </dgm:prSet>
      <dgm:spPr/>
    </dgm:pt>
    <dgm:pt modelId="{9222F27D-D12F-45DD-B382-4F5715E66BF2}" type="pres">
      <dgm:prSet presAssocID="{1F248F05-9262-47A5-9A14-AE23F9FDC73D}" presName="compNode" presStyleCnt="0"/>
      <dgm:spPr/>
    </dgm:pt>
    <dgm:pt modelId="{52739BE6-30CF-4642-B1DD-9BD73C88E36E}" type="pres">
      <dgm:prSet presAssocID="{1F248F05-9262-47A5-9A14-AE23F9FDC73D}" presName="bgRect" presStyleLbl="bgShp" presStyleIdx="0" presStyleCnt="3"/>
      <dgm:spPr/>
    </dgm:pt>
    <dgm:pt modelId="{B3C5F6BD-BFDD-4844-92B1-E5FAF99559AA}" type="pres">
      <dgm:prSet presAssocID="{1F248F05-9262-47A5-9A14-AE23F9FDC73D}" presName="iconRect" presStyleLbl="node1" presStyleIdx="0" presStyleCnt="3"/>
      <dgm:spPr>
        <a:blipFill>
          <a:blip xmlns:r="http://schemas.openxmlformats.org/officeDocument/2006/relationships" r:embed="rId1">
            <a:lum bright="-40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rver outline"/>
        </a:ext>
      </dgm:extLst>
    </dgm:pt>
    <dgm:pt modelId="{71EDD401-F6BF-4375-A39F-967C52A2D572}" type="pres">
      <dgm:prSet presAssocID="{1F248F05-9262-47A5-9A14-AE23F9FDC73D}" presName="spaceRect" presStyleCnt="0"/>
      <dgm:spPr/>
    </dgm:pt>
    <dgm:pt modelId="{15E59200-BF25-4325-B464-26EC23898DC3}" type="pres">
      <dgm:prSet presAssocID="{1F248F05-9262-47A5-9A14-AE23F9FDC73D}" presName="parTx" presStyleLbl="revTx" presStyleIdx="0" presStyleCnt="3">
        <dgm:presLayoutVars>
          <dgm:chMax val="0"/>
          <dgm:chPref val="0"/>
        </dgm:presLayoutVars>
      </dgm:prSet>
      <dgm:spPr/>
    </dgm:pt>
    <dgm:pt modelId="{42999621-C38F-4FF7-A928-01DA6945BC2E}" type="pres">
      <dgm:prSet presAssocID="{0393A230-344C-4A21-9FC7-E5E067FB2E3E}" presName="sibTrans" presStyleCnt="0"/>
      <dgm:spPr/>
    </dgm:pt>
    <dgm:pt modelId="{E79AF331-1EA8-42F5-A1B0-8652836A1860}" type="pres">
      <dgm:prSet presAssocID="{BED732ED-816D-476E-9A41-AA86F411BA5C}" presName="compNode" presStyleCnt="0"/>
      <dgm:spPr/>
    </dgm:pt>
    <dgm:pt modelId="{4CDA86EE-05AA-445D-82D2-D949A5A781DC}" type="pres">
      <dgm:prSet presAssocID="{BED732ED-816D-476E-9A41-AA86F411BA5C}" presName="bgRect" presStyleLbl="bgShp" presStyleIdx="1" presStyleCnt="3"/>
      <dgm:spPr/>
    </dgm:pt>
    <dgm:pt modelId="{BD7E1804-2EE0-491B-9F4D-A2EEDBFEEBAA}" type="pres">
      <dgm:prSet presAssocID="{BED732ED-816D-476E-9A41-AA86F411BA5C}" presName="iconRect" presStyleLbl="node1" presStyleIdx="1" presStyleCnt="3"/>
      <dgm:spPr>
        <a:blipFill>
          <a:blip xmlns:r="http://schemas.openxmlformats.org/officeDocument/2006/relationships" r:embed="rId3">
            <a:lum bright="-4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 outline"/>
        </a:ext>
      </dgm:extLst>
    </dgm:pt>
    <dgm:pt modelId="{CB775B63-BC21-4CA0-928C-522CFACB5A7B}" type="pres">
      <dgm:prSet presAssocID="{BED732ED-816D-476E-9A41-AA86F411BA5C}" presName="spaceRect" presStyleCnt="0"/>
      <dgm:spPr/>
    </dgm:pt>
    <dgm:pt modelId="{FFB56886-E87E-4461-8EAD-987AC36BD1FE}" type="pres">
      <dgm:prSet presAssocID="{BED732ED-816D-476E-9A41-AA86F411BA5C}" presName="parTx" presStyleLbl="revTx" presStyleIdx="1" presStyleCnt="3">
        <dgm:presLayoutVars>
          <dgm:chMax val="0"/>
          <dgm:chPref val="0"/>
        </dgm:presLayoutVars>
      </dgm:prSet>
      <dgm:spPr/>
    </dgm:pt>
    <dgm:pt modelId="{ACC53888-3EDE-4B5A-B7F9-3CDCF3647278}" type="pres">
      <dgm:prSet presAssocID="{BE9DDE6E-98B0-4E22-9B2E-6EE6BB11145D}" presName="sibTrans" presStyleCnt="0"/>
      <dgm:spPr/>
    </dgm:pt>
    <dgm:pt modelId="{904418E7-E409-4B86-8DE2-FE5AF19E8C4C}" type="pres">
      <dgm:prSet presAssocID="{3DF4F565-D0F9-4673-AE34-E405A95BC8F0}" presName="compNode" presStyleCnt="0"/>
      <dgm:spPr/>
    </dgm:pt>
    <dgm:pt modelId="{D8B0BD1E-1304-46D0-931A-33D29AFD2E3F}" type="pres">
      <dgm:prSet presAssocID="{3DF4F565-D0F9-4673-AE34-E405A95BC8F0}" presName="bgRect" presStyleLbl="bgShp" presStyleIdx="2" presStyleCnt="3"/>
      <dgm:spPr/>
    </dgm:pt>
    <dgm:pt modelId="{E1DB0041-07A4-403F-9C03-98233740678E}" type="pres">
      <dgm:prSet presAssocID="{3DF4F565-D0F9-4673-AE34-E405A95BC8F0}" presName="iconRect" presStyleLbl="node1" presStyleIdx="2" presStyleCnt="3"/>
      <dgm:spPr>
        <a:blipFill>
          <a:blip xmlns:r="http://schemas.openxmlformats.org/officeDocument/2006/relationships" r:embed="rId5">
            <a:lum bright="-4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 outline"/>
        </a:ext>
      </dgm:extLst>
    </dgm:pt>
    <dgm:pt modelId="{3309AFED-A09A-4746-B687-02ED02393A99}" type="pres">
      <dgm:prSet presAssocID="{3DF4F565-D0F9-4673-AE34-E405A95BC8F0}" presName="spaceRect" presStyleCnt="0"/>
      <dgm:spPr/>
    </dgm:pt>
    <dgm:pt modelId="{40899338-15E2-4A52-817D-F8ED982B2D9B}" type="pres">
      <dgm:prSet presAssocID="{3DF4F565-D0F9-4673-AE34-E405A95BC8F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C63FF01-0881-4E36-8150-6A0CEBE39365}" srcId="{78F355FF-6A78-4335-8D48-CFDACAD9B25E}" destId="{3DF4F565-D0F9-4673-AE34-E405A95BC8F0}" srcOrd="2" destOrd="0" parTransId="{7135F179-B023-49DF-92FE-1657E96C40B6}" sibTransId="{7562DC03-49DB-4017-B856-0DD1DB617728}"/>
    <dgm:cxn modelId="{D16B5A6A-15D8-4ED9-8C10-243CDA877AC6}" type="presOf" srcId="{BED732ED-816D-476E-9A41-AA86F411BA5C}" destId="{FFB56886-E87E-4461-8EAD-987AC36BD1FE}" srcOrd="0" destOrd="0" presId="urn:microsoft.com/office/officeart/2018/2/layout/IconVerticalSolidList"/>
    <dgm:cxn modelId="{7792B3A0-4054-477E-B302-54F5A4C5C6D7}" type="presOf" srcId="{78F355FF-6A78-4335-8D48-CFDACAD9B25E}" destId="{5916F978-EC7E-4F78-A63A-39157B4B8795}" srcOrd="0" destOrd="0" presId="urn:microsoft.com/office/officeart/2018/2/layout/IconVerticalSolidList"/>
    <dgm:cxn modelId="{DED5F1A3-4F7F-40A5-8D8D-597FFA689067}" type="presOf" srcId="{3DF4F565-D0F9-4673-AE34-E405A95BC8F0}" destId="{40899338-15E2-4A52-817D-F8ED982B2D9B}" srcOrd="0" destOrd="0" presId="urn:microsoft.com/office/officeart/2018/2/layout/IconVerticalSolidList"/>
    <dgm:cxn modelId="{F51CF8CA-209B-44B5-A567-F243029338AA}" srcId="{78F355FF-6A78-4335-8D48-CFDACAD9B25E}" destId="{BED732ED-816D-476E-9A41-AA86F411BA5C}" srcOrd="1" destOrd="0" parTransId="{19D605A3-EF6F-4A37-BA91-73EB0E07D2C7}" sibTransId="{BE9DDE6E-98B0-4E22-9B2E-6EE6BB11145D}"/>
    <dgm:cxn modelId="{00F618DC-4355-48C2-A8D6-9B8AF6B8CE4C}" srcId="{78F355FF-6A78-4335-8D48-CFDACAD9B25E}" destId="{1F248F05-9262-47A5-9A14-AE23F9FDC73D}" srcOrd="0" destOrd="0" parTransId="{6A78BB4F-33E1-42A3-AF21-8F0F09C2A03F}" sibTransId="{0393A230-344C-4A21-9FC7-E5E067FB2E3E}"/>
    <dgm:cxn modelId="{DF4DFCE8-087D-4BC6-93F1-B31BAFC0F38D}" type="presOf" srcId="{1F248F05-9262-47A5-9A14-AE23F9FDC73D}" destId="{15E59200-BF25-4325-B464-26EC23898DC3}" srcOrd="0" destOrd="0" presId="urn:microsoft.com/office/officeart/2018/2/layout/IconVerticalSolidList"/>
    <dgm:cxn modelId="{16050F05-FF11-43E9-997C-8951CD6DC6C5}" type="presParOf" srcId="{5916F978-EC7E-4F78-A63A-39157B4B8795}" destId="{9222F27D-D12F-45DD-B382-4F5715E66BF2}" srcOrd="0" destOrd="0" presId="urn:microsoft.com/office/officeart/2018/2/layout/IconVerticalSolidList"/>
    <dgm:cxn modelId="{0853EEEB-D84A-4E34-BA54-8F41B1C38DE3}" type="presParOf" srcId="{9222F27D-D12F-45DD-B382-4F5715E66BF2}" destId="{52739BE6-30CF-4642-B1DD-9BD73C88E36E}" srcOrd="0" destOrd="0" presId="urn:microsoft.com/office/officeart/2018/2/layout/IconVerticalSolidList"/>
    <dgm:cxn modelId="{A798F6A4-C1E4-427B-BD2E-E1A26C288657}" type="presParOf" srcId="{9222F27D-D12F-45DD-B382-4F5715E66BF2}" destId="{B3C5F6BD-BFDD-4844-92B1-E5FAF99559AA}" srcOrd="1" destOrd="0" presId="urn:microsoft.com/office/officeart/2018/2/layout/IconVerticalSolidList"/>
    <dgm:cxn modelId="{D2722618-E8FE-459B-B5F2-C352D542ED30}" type="presParOf" srcId="{9222F27D-D12F-45DD-B382-4F5715E66BF2}" destId="{71EDD401-F6BF-4375-A39F-967C52A2D572}" srcOrd="2" destOrd="0" presId="urn:microsoft.com/office/officeart/2018/2/layout/IconVerticalSolidList"/>
    <dgm:cxn modelId="{8846B70D-A437-4A9D-BA6A-BAA014237B6D}" type="presParOf" srcId="{9222F27D-D12F-45DD-B382-4F5715E66BF2}" destId="{15E59200-BF25-4325-B464-26EC23898DC3}" srcOrd="3" destOrd="0" presId="urn:microsoft.com/office/officeart/2018/2/layout/IconVerticalSolidList"/>
    <dgm:cxn modelId="{BEEC45C3-0BA8-4267-9584-F203B3E8BCFD}" type="presParOf" srcId="{5916F978-EC7E-4F78-A63A-39157B4B8795}" destId="{42999621-C38F-4FF7-A928-01DA6945BC2E}" srcOrd="1" destOrd="0" presId="urn:microsoft.com/office/officeart/2018/2/layout/IconVerticalSolidList"/>
    <dgm:cxn modelId="{569D58B5-B20E-4A04-A22F-C8806C6C7B74}" type="presParOf" srcId="{5916F978-EC7E-4F78-A63A-39157B4B8795}" destId="{E79AF331-1EA8-42F5-A1B0-8652836A1860}" srcOrd="2" destOrd="0" presId="urn:microsoft.com/office/officeart/2018/2/layout/IconVerticalSolidList"/>
    <dgm:cxn modelId="{3FABE215-7966-43DD-A8E2-90137D61B83B}" type="presParOf" srcId="{E79AF331-1EA8-42F5-A1B0-8652836A1860}" destId="{4CDA86EE-05AA-445D-82D2-D949A5A781DC}" srcOrd="0" destOrd="0" presId="urn:microsoft.com/office/officeart/2018/2/layout/IconVerticalSolidList"/>
    <dgm:cxn modelId="{271FF629-FBA5-403A-8CB0-818A68EFA058}" type="presParOf" srcId="{E79AF331-1EA8-42F5-A1B0-8652836A1860}" destId="{BD7E1804-2EE0-491B-9F4D-A2EEDBFEEBAA}" srcOrd="1" destOrd="0" presId="urn:microsoft.com/office/officeart/2018/2/layout/IconVerticalSolidList"/>
    <dgm:cxn modelId="{5BAC2998-7513-4905-988E-F0F348E167DD}" type="presParOf" srcId="{E79AF331-1EA8-42F5-A1B0-8652836A1860}" destId="{CB775B63-BC21-4CA0-928C-522CFACB5A7B}" srcOrd="2" destOrd="0" presId="urn:microsoft.com/office/officeart/2018/2/layout/IconVerticalSolidList"/>
    <dgm:cxn modelId="{4DD88B37-682F-40A5-B572-27BDE7DA1A0F}" type="presParOf" srcId="{E79AF331-1EA8-42F5-A1B0-8652836A1860}" destId="{FFB56886-E87E-4461-8EAD-987AC36BD1FE}" srcOrd="3" destOrd="0" presId="urn:microsoft.com/office/officeart/2018/2/layout/IconVerticalSolidList"/>
    <dgm:cxn modelId="{793C5227-19DA-4211-8619-C919A08EAF2C}" type="presParOf" srcId="{5916F978-EC7E-4F78-A63A-39157B4B8795}" destId="{ACC53888-3EDE-4B5A-B7F9-3CDCF3647278}" srcOrd="3" destOrd="0" presId="urn:microsoft.com/office/officeart/2018/2/layout/IconVerticalSolidList"/>
    <dgm:cxn modelId="{ED171C0B-52DA-454D-847D-A3085D291491}" type="presParOf" srcId="{5916F978-EC7E-4F78-A63A-39157B4B8795}" destId="{904418E7-E409-4B86-8DE2-FE5AF19E8C4C}" srcOrd="4" destOrd="0" presId="urn:microsoft.com/office/officeart/2018/2/layout/IconVerticalSolidList"/>
    <dgm:cxn modelId="{78C7A161-CA63-49E1-9E75-4B18CF44D30D}" type="presParOf" srcId="{904418E7-E409-4B86-8DE2-FE5AF19E8C4C}" destId="{D8B0BD1E-1304-46D0-931A-33D29AFD2E3F}" srcOrd="0" destOrd="0" presId="urn:microsoft.com/office/officeart/2018/2/layout/IconVerticalSolidList"/>
    <dgm:cxn modelId="{AA4BF2F8-5CBD-408F-8D54-9E7EED6AB965}" type="presParOf" srcId="{904418E7-E409-4B86-8DE2-FE5AF19E8C4C}" destId="{E1DB0041-07A4-403F-9C03-98233740678E}" srcOrd="1" destOrd="0" presId="urn:microsoft.com/office/officeart/2018/2/layout/IconVerticalSolidList"/>
    <dgm:cxn modelId="{50681979-4EB0-412F-AF85-EF6D34C9C968}" type="presParOf" srcId="{904418E7-E409-4B86-8DE2-FE5AF19E8C4C}" destId="{3309AFED-A09A-4746-B687-02ED02393A99}" srcOrd="2" destOrd="0" presId="urn:microsoft.com/office/officeart/2018/2/layout/IconVerticalSolidList"/>
    <dgm:cxn modelId="{59754083-CD16-4D45-9635-5FC0B3F0ACA4}" type="presParOf" srcId="{904418E7-E409-4B86-8DE2-FE5AF19E8C4C}" destId="{40899338-15E2-4A52-817D-F8ED982B2D9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39BE6-30CF-4642-B1DD-9BD73C88E36E}">
      <dsp:nvSpPr>
        <dsp:cNvPr id="0" name=""/>
        <dsp:cNvSpPr/>
      </dsp:nvSpPr>
      <dsp:spPr>
        <a:xfrm>
          <a:off x="0" y="465"/>
          <a:ext cx="10177671" cy="10898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5F6BD-BFDD-4844-92B1-E5FAF99559AA}">
      <dsp:nvSpPr>
        <dsp:cNvPr id="0" name=""/>
        <dsp:cNvSpPr/>
      </dsp:nvSpPr>
      <dsp:spPr>
        <a:xfrm>
          <a:off x="329682" y="245684"/>
          <a:ext cx="599423" cy="599423"/>
        </a:xfrm>
        <a:prstGeom prst="rect">
          <a:avLst/>
        </a:prstGeom>
        <a:blipFill>
          <a:blip xmlns:r="http://schemas.openxmlformats.org/officeDocument/2006/relationships" r:embed="rId1">
            <a:lum bright="-40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E59200-BF25-4325-B464-26EC23898DC3}">
      <dsp:nvSpPr>
        <dsp:cNvPr id="0" name=""/>
        <dsp:cNvSpPr/>
      </dsp:nvSpPr>
      <dsp:spPr>
        <a:xfrm>
          <a:off x="1258788" y="465"/>
          <a:ext cx="8918882" cy="1089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344" tIns="115344" rIns="115344" bIns="1153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Review technology, processes, and policies</a:t>
          </a:r>
        </a:p>
      </dsp:txBody>
      <dsp:txXfrm>
        <a:off x="1258788" y="465"/>
        <a:ext cx="8918882" cy="1089860"/>
      </dsp:txXfrm>
    </dsp:sp>
    <dsp:sp modelId="{4CDA86EE-05AA-445D-82D2-D949A5A781DC}">
      <dsp:nvSpPr>
        <dsp:cNvPr id="0" name=""/>
        <dsp:cNvSpPr/>
      </dsp:nvSpPr>
      <dsp:spPr>
        <a:xfrm>
          <a:off x="0" y="1362791"/>
          <a:ext cx="10177671" cy="10898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7E1804-2EE0-491B-9F4D-A2EEDBFEEBAA}">
      <dsp:nvSpPr>
        <dsp:cNvPr id="0" name=""/>
        <dsp:cNvSpPr/>
      </dsp:nvSpPr>
      <dsp:spPr>
        <a:xfrm>
          <a:off x="329682" y="1608009"/>
          <a:ext cx="599423" cy="599423"/>
        </a:xfrm>
        <a:prstGeom prst="rect">
          <a:avLst/>
        </a:prstGeom>
        <a:blipFill>
          <a:blip xmlns:r="http://schemas.openxmlformats.org/officeDocument/2006/relationships" r:embed="rId3">
            <a:lum bright="-4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B56886-E87E-4461-8EAD-987AC36BD1FE}">
      <dsp:nvSpPr>
        <dsp:cNvPr id="0" name=""/>
        <dsp:cNvSpPr/>
      </dsp:nvSpPr>
      <dsp:spPr>
        <a:xfrm>
          <a:off x="1258788" y="1362791"/>
          <a:ext cx="8918882" cy="1089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344" tIns="115344" rIns="115344" bIns="1153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Evaluate staffing and review organizational structure</a:t>
          </a:r>
        </a:p>
      </dsp:txBody>
      <dsp:txXfrm>
        <a:off x="1258788" y="1362791"/>
        <a:ext cx="8918882" cy="1089860"/>
      </dsp:txXfrm>
    </dsp:sp>
    <dsp:sp modelId="{D8B0BD1E-1304-46D0-931A-33D29AFD2E3F}">
      <dsp:nvSpPr>
        <dsp:cNvPr id="0" name=""/>
        <dsp:cNvSpPr/>
      </dsp:nvSpPr>
      <dsp:spPr>
        <a:xfrm>
          <a:off x="0" y="2725116"/>
          <a:ext cx="10177671" cy="10898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DB0041-07A4-403F-9C03-98233740678E}">
      <dsp:nvSpPr>
        <dsp:cNvPr id="0" name=""/>
        <dsp:cNvSpPr/>
      </dsp:nvSpPr>
      <dsp:spPr>
        <a:xfrm>
          <a:off x="329682" y="2970335"/>
          <a:ext cx="599423" cy="599423"/>
        </a:xfrm>
        <a:prstGeom prst="rect">
          <a:avLst/>
        </a:prstGeom>
        <a:blipFill>
          <a:blip xmlns:r="http://schemas.openxmlformats.org/officeDocument/2006/relationships" r:embed="rId5">
            <a:lum bright="-4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899338-15E2-4A52-817D-F8ED982B2D9B}">
      <dsp:nvSpPr>
        <dsp:cNvPr id="0" name=""/>
        <dsp:cNvSpPr/>
      </dsp:nvSpPr>
      <dsp:spPr>
        <a:xfrm>
          <a:off x="1258788" y="2725116"/>
          <a:ext cx="8918882" cy="1089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344" tIns="115344" rIns="115344" bIns="1153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Identify opportunities for improved efficiency and effectiveness of operations</a:t>
          </a:r>
        </a:p>
      </dsp:txBody>
      <dsp:txXfrm>
        <a:off x="1258788" y="2725116"/>
        <a:ext cx="8918882" cy="1089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A6018781-FBF9-354C-A025-C49C596164BA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108FFD40-13C9-7B48-A0BE-E251E1E33FE5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6F8E2375-F1B1-284C-A827-B0E603FDB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4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4053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02">
              <a:defRPr/>
            </a:pPr>
            <a:fld id="{6F8E2375-F1B1-284C-A827-B0E603FDBDD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02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91147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94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740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700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22865-6388-C495-5050-2FF68C59E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64C741-A456-138C-0361-24513C616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4190DE-6C10-9CD8-064B-8A426A7AA9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Emily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BACA8-CB94-7633-9560-8BB3ED94C8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05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A6697E-80E5-4C8A-B849-DABD073047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255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Emily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A6697E-80E5-4C8A-B849-DABD073047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58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22865-6388-C495-5050-2FF68C59E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64C741-A456-138C-0361-24513C616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4190DE-6C10-9CD8-064B-8A426A7AA9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Michelle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BACA8-CB94-7633-9560-8BB3ED94C8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35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Adam was spending a lot of his time dealing with complaints; the AA would be developing the severity of the issue, service requests, etc. This would be a great use of the AA’s time, especially since Adam is going to do planning. just make sure we articulate this.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78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B17BE-F4A6-535D-D896-8CE4D6810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E7635B-2023-21B4-4689-A19CAC93A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53F0DA-7084-985D-F557-CC72695CE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Adam was spending a lot of his time dealing with complaints; the AA would be developing the severity of the issue, service requests, etc. This would be a great use of the AA’s time, especially since Adam is going to do planning. just make sure we articulate this.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06DB28-11F1-A94F-D23D-141E45FF6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60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646">
              <a:defRPr/>
            </a:pPr>
            <a:fld id="{6F8E2375-F1B1-284C-A827-B0E603FDBDD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646">
                <a:defRPr/>
              </a:pPr>
              <a:t>23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787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0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852" y="582032"/>
            <a:ext cx="10177669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3853" y="2149929"/>
            <a:ext cx="10177671" cy="3815443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>
                <a:solidFill>
                  <a:schemeClr val="tx2"/>
                </a:solidFill>
              </a:defRPr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>
                <a:solidFill>
                  <a:schemeClr val="tx2"/>
                </a:solidFill>
              </a:defRPr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>
                <a:solidFill>
                  <a:schemeClr val="tx2"/>
                </a:solidFill>
              </a:defRPr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>
                <a:solidFill>
                  <a:schemeClr val="tx2"/>
                </a:solidFill>
              </a:defRPr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467B6-195B-48D0-A073-7B05C13435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015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852" y="587476"/>
            <a:ext cx="10177669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03853" y="2160688"/>
            <a:ext cx="5015948" cy="3777468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1" y="2160689"/>
            <a:ext cx="5009321" cy="3777469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5C435B-54B9-4E03-9014-2C40E8B662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9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0479" y="2137552"/>
            <a:ext cx="4987096" cy="7439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137552"/>
            <a:ext cx="5015948" cy="7439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F3381D4-B015-4A74-9E6E-CDE64AC85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2" y="603448"/>
            <a:ext cx="10177669" cy="12498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7F1FA5C-8269-4DAF-9850-D364D731001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003853" y="3085747"/>
            <a:ext cx="5015948" cy="2863297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BE900A-4EBA-4C11-9300-DAD637DDD4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1" y="3085745"/>
            <a:ext cx="5009321" cy="2863298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FC7834-2453-465B-8BE9-CA490CC2E7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77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916" y="600981"/>
            <a:ext cx="3776109" cy="122946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600984"/>
            <a:ext cx="6012896" cy="5311699"/>
          </a:xfrm>
        </p:spPr>
        <p:txBody>
          <a:bodyPr>
            <a:normAutofit/>
          </a:bodyPr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 sz="2000"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 sz="1800"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 sz="1600"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5916" y="2149421"/>
            <a:ext cx="3776109" cy="3763260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8ED91B-33A7-44D8-BE78-D2E3DFBC89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51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852" y="603804"/>
            <a:ext cx="10177669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EB5CE2-198E-47F3-9024-FAE6E5190E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36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6AB654-5F1A-450A-B21D-BC068F9BCC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965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2AA1C-559F-444F-8E99-A000C0EC9F69}"/>
              </a:ext>
            </a:extLst>
          </p:cNvPr>
          <p:cNvSpPr/>
          <p:nvPr/>
        </p:nvSpPr>
        <p:spPr>
          <a:xfrm>
            <a:off x="5431810" y="0"/>
            <a:ext cx="6760191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1000"/>
              </a:spcBef>
            </a:pPr>
            <a:endParaRPr lang="en-US" sz="1400" b="1">
              <a:solidFill>
                <a:schemeClr val="tx1"/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3B70C91-087B-45E6-B9A3-3A6504BBD9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2514" y="1501255"/>
            <a:ext cx="5063319" cy="4510585"/>
          </a:xfr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*REQUIRED* Click icon to </a:t>
            </a:r>
            <a:br>
              <a:rPr lang="en-US"/>
            </a:br>
            <a:r>
              <a:rPr lang="en-US"/>
              <a:t>insert photo (this text will not appear </a:t>
            </a:r>
            <a:br>
              <a:rPr lang="en-US"/>
            </a:br>
            <a:r>
              <a:rPr lang="en-US"/>
              <a:t>in presentation mode)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70243F-4E30-436A-8609-11B6DD260F6F}"/>
              </a:ext>
            </a:extLst>
          </p:cNvPr>
          <p:cNvSpPr/>
          <p:nvPr userDrawn="1"/>
        </p:nvSpPr>
        <p:spPr>
          <a:xfrm>
            <a:off x="5431810" y="0"/>
            <a:ext cx="6760191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1000"/>
              </a:spcBef>
            </a:pPr>
            <a:endParaRPr lang="en-US" sz="14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762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38BD08B-D887-424D-8D86-06B4E6E065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45859" y="0"/>
            <a:ext cx="8346141" cy="6858000"/>
          </a:xfr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*REQUIRED*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</p:spTree>
    <p:extLst>
      <p:ext uri="{BB962C8B-B14F-4D97-AF65-F5344CB8AC3E}">
        <p14:creationId xmlns:p14="http://schemas.microsoft.com/office/powerpoint/2010/main" val="1317695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523D8C-2E8B-40DA-9F4A-85F642D64D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reeform 27">
            <a:extLst>
              <a:ext uri="{FF2B5EF4-FFF2-40B4-BE49-F238E27FC236}">
                <a16:creationId xmlns:a16="http://schemas.microsoft.com/office/drawing/2014/main" id="{84C02D66-3C2C-48DA-9457-10C7141220BA}"/>
              </a:ext>
            </a:extLst>
          </p:cNvPr>
          <p:cNvSpPr>
            <a:spLocks noEditPoints="1"/>
          </p:cNvSpPr>
          <p:nvPr/>
        </p:nvSpPr>
        <p:spPr bwMode="auto">
          <a:xfrm>
            <a:off x="5876459" y="5505451"/>
            <a:ext cx="439084" cy="442912"/>
          </a:xfrm>
          <a:custGeom>
            <a:avLst/>
            <a:gdLst>
              <a:gd name="T0" fmla="*/ 160 w 160"/>
              <a:gd name="T1" fmla="*/ 80 h 160"/>
              <a:gd name="T2" fmla="*/ 80 w 160"/>
              <a:gd name="T3" fmla="*/ 0 h 160"/>
              <a:gd name="T4" fmla="*/ 0 w 160"/>
              <a:gd name="T5" fmla="*/ 80 h 160"/>
              <a:gd name="T6" fmla="*/ 80 w 160"/>
              <a:gd name="T7" fmla="*/ 160 h 160"/>
              <a:gd name="T8" fmla="*/ 160 w 160"/>
              <a:gd name="T9" fmla="*/ 80 h 160"/>
              <a:gd name="T10" fmla="*/ 8 w 160"/>
              <a:gd name="T11" fmla="*/ 80 h 160"/>
              <a:gd name="T12" fmla="*/ 80 w 160"/>
              <a:gd name="T13" fmla="*/ 8 h 160"/>
              <a:gd name="T14" fmla="*/ 152 w 160"/>
              <a:gd name="T15" fmla="*/ 80 h 160"/>
              <a:gd name="T16" fmla="*/ 80 w 160"/>
              <a:gd name="T17" fmla="*/ 152 h 160"/>
              <a:gd name="T18" fmla="*/ 8 w 160"/>
              <a:gd name="T19" fmla="*/ 80 h 160"/>
              <a:gd name="T20" fmla="*/ 83 w 160"/>
              <a:gd name="T21" fmla="*/ 118 h 160"/>
              <a:gd name="T22" fmla="*/ 105 w 160"/>
              <a:gd name="T23" fmla="*/ 95 h 160"/>
              <a:gd name="T24" fmla="*/ 105 w 160"/>
              <a:gd name="T25" fmla="*/ 89 h 160"/>
              <a:gd name="T26" fmla="*/ 100 w 160"/>
              <a:gd name="T27" fmla="*/ 89 h 160"/>
              <a:gd name="T28" fmla="*/ 84 w 160"/>
              <a:gd name="T29" fmla="*/ 105 h 160"/>
              <a:gd name="T30" fmla="*/ 84 w 160"/>
              <a:gd name="T31" fmla="*/ 45 h 160"/>
              <a:gd name="T32" fmla="*/ 80 w 160"/>
              <a:gd name="T33" fmla="*/ 41 h 160"/>
              <a:gd name="T34" fmla="*/ 76 w 160"/>
              <a:gd name="T35" fmla="*/ 45 h 160"/>
              <a:gd name="T36" fmla="*/ 76 w 160"/>
              <a:gd name="T37" fmla="*/ 105 h 160"/>
              <a:gd name="T38" fmla="*/ 60 w 160"/>
              <a:gd name="T39" fmla="*/ 89 h 160"/>
              <a:gd name="T40" fmla="*/ 55 w 160"/>
              <a:gd name="T41" fmla="*/ 89 h 160"/>
              <a:gd name="T42" fmla="*/ 55 w 160"/>
              <a:gd name="T43" fmla="*/ 95 h 160"/>
              <a:gd name="T44" fmla="*/ 77 w 160"/>
              <a:gd name="T45" fmla="*/ 118 h 160"/>
              <a:gd name="T46" fmla="*/ 80 w 160"/>
              <a:gd name="T47" fmla="*/ 119 h 160"/>
              <a:gd name="T48" fmla="*/ 83 w 160"/>
              <a:gd name="T49" fmla="*/ 1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0" h="160">
                <a:moveTo>
                  <a:pt x="160" y="80"/>
                </a:moveTo>
                <a:cubicBezTo>
                  <a:pt x="160" y="36"/>
                  <a:pt x="124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lose/>
                <a:moveTo>
                  <a:pt x="8" y="80"/>
                </a:moveTo>
                <a:cubicBezTo>
                  <a:pt x="8" y="40"/>
                  <a:pt x="40" y="8"/>
                  <a:pt x="80" y="8"/>
                </a:cubicBezTo>
                <a:cubicBezTo>
                  <a:pt x="120" y="8"/>
                  <a:pt x="152" y="40"/>
                  <a:pt x="152" y="80"/>
                </a:cubicBezTo>
                <a:cubicBezTo>
                  <a:pt x="152" y="120"/>
                  <a:pt x="120" y="152"/>
                  <a:pt x="80" y="152"/>
                </a:cubicBezTo>
                <a:cubicBezTo>
                  <a:pt x="40" y="152"/>
                  <a:pt x="8" y="120"/>
                  <a:pt x="8" y="80"/>
                </a:cubicBezTo>
                <a:close/>
                <a:moveTo>
                  <a:pt x="83" y="118"/>
                </a:moveTo>
                <a:cubicBezTo>
                  <a:pt x="105" y="95"/>
                  <a:pt x="105" y="95"/>
                  <a:pt x="105" y="95"/>
                </a:cubicBezTo>
                <a:cubicBezTo>
                  <a:pt x="107" y="94"/>
                  <a:pt x="107" y="91"/>
                  <a:pt x="105" y="89"/>
                </a:cubicBezTo>
                <a:cubicBezTo>
                  <a:pt x="104" y="88"/>
                  <a:pt x="101" y="88"/>
                  <a:pt x="100" y="89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4" y="45"/>
                  <a:pt x="84" y="45"/>
                  <a:pt x="84" y="45"/>
                </a:cubicBezTo>
                <a:cubicBezTo>
                  <a:pt x="84" y="43"/>
                  <a:pt x="82" y="41"/>
                  <a:pt x="80" y="41"/>
                </a:cubicBezTo>
                <a:cubicBezTo>
                  <a:pt x="78" y="41"/>
                  <a:pt x="76" y="43"/>
                  <a:pt x="76" y="4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60" y="89"/>
                  <a:pt x="60" y="89"/>
                  <a:pt x="60" y="89"/>
                </a:cubicBezTo>
                <a:cubicBezTo>
                  <a:pt x="59" y="88"/>
                  <a:pt x="56" y="88"/>
                  <a:pt x="55" y="89"/>
                </a:cubicBezTo>
                <a:cubicBezTo>
                  <a:pt x="53" y="91"/>
                  <a:pt x="53" y="94"/>
                  <a:pt x="55" y="95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8" y="118"/>
                  <a:pt x="79" y="119"/>
                  <a:pt x="80" y="119"/>
                </a:cubicBezTo>
                <a:cubicBezTo>
                  <a:pt x="81" y="119"/>
                  <a:pt x="82" y="118"/>
                  <a:pt x="8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3D003-5DED-4EF9-97EA-70394ED1AA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5505451"/>
          </a:xfrm>
        </p:spPr>
        <p:txBody>
          <a:bodyPr anchor="ctr">
            <a:normAutofit/>
          </a:bodyPr>
          <a:lstStyle>
            <a:lvl1pPr algn="ctr">
              <a:defRPr sz="8800" b="1">
                <a:solidFill>
                  <a:schemeClr val="bg2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Divider</a:t>
            </a:r>
          </a:p>
          <a:p>
            <a:pPr lvl="0"/>
            <a:r>
              <a:rPr lang="en-US"/>
              <a:t>Slide</a:t>
            </a:r>
          </a:p>
        </p:txBody>
      </p:sp>
      <p:sp>
        <p:nvSpPr>
          <p:cNvPr id="5" name="Freeform 27">
            <a:extLst>
              <a:ext uri="{FF2B5EF4-FFF2-40B4-BE49-F238E27FC236}">
                <a16:creationId xmlns:a16="http://schemas.microsoft.com/office/drawing/2014/main" id="{F752D3B8-F9BA-4373-8DB1-232407B8D7C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76459" y="5505451"/>
            <a:ext cx="439084" cy="442912"/>
          </a:xfrm>
          <a:custGeom>
            <a:avLst/>
            <a:gdLst>
              <a:gd name="T0" fmla="*/ 160 w 160"/>
              <a:gd name="T1" fmla="*/ 80 h 160"/>
              <a:gd name="T2" fmla="*/ 80 w 160"/>
              <a:gd name="T3" fmla="*/ 0 h 160"/>
              <a:gd name="T4" fmla="*/ 0 w 160"/>
              <a:gd name="T5" fmla="*/ 80 h 160"/>
              <a:gd name="T6" fmla="*/ 80 w 160"/>
              <a:gd name="T7" fmla="*/ 160 h 160"/>
              <a:gd name="T8" fmla="*/ 160 w 160"/>
              <a:gd name="T9" fmla="*/ 80 h 160"/>
              <a:gd name="T10" fmla="*/ 8 w 160"/>
              <a:gd name="T11" fmla="*/ 80 h 160"/>
              <a:gd name="T12" fmla="*/ 80 w 160"/>
              <a:gd name="T13" fmla="*/ 8 h 160"/>
              <a:gd name="T14" fmla="*/ 152 w 160"/>
              <a:gd name="T15" fmla="*/ 80 h 160"/>
              <a:gd name="T16" fmla="*/ 80 w 160"/>
              <a:gd name="T17" fmla="*/ 152 h 160"/>
              <a:gd name="T18" fmla="*/ 8 w 160"/>
              <a:gd name="T19" fmla="*/ 80 h 160"/>
              <a:gd name="T20" fmla="*/ 83 w 160"/>
              <a:gd name="T21" fmla="*/ 118 h 160"/>
              <a:gd name="T22" fmla="*/ 105 w 160"/>
              <a:gd name="T23" fmla="*/ 95 h 160"/>
              <a:gd name="T24" fmla="*/ 105 w 160"/>
              <a:gd name="T25" fmla="*/ 89 h 160"/>
              <a:gd name="T26" fmla="*/ 100 w 160"/>
              <a:gd name="T27" fmla="*/ 89 h 160"/>
              <a:gd name="T28" fmla="*/ 84 w 160"/>
              <a:gd name="T29" fmla="*/ 105 h 160"/>
              <a:gd name="T30" fmla="*/ 84 w 160"/>
              <a:gd name="T31" fmla="*/ 45 h 160"/>
              <a:gd name="T32" fmla="*/ 80 w 160"/>
              <a:gd name="T33" fmla="*/ 41 h 160"/>
              <a:gd name="T34" fmla="*/ 76 w 160"/>
              <a:gd name="T35" fmla="*/ 45 h 160"/>
              <a:gd name="T36" fmla="*/ 76 w 160"/>
              <a:gd name="T37" fmla="*/ 105 h 160"/>
              <a:gd name="T38" fmla="*/ 60 w 160"/>
              <a:gd name="T39" fmla="*/ 89 h 160"/>
              <a:gd name="T40" fmla="*/ 55 w 160"/>
              <a:gd name="T41" fmla="*/ 89 h 160"/>
              <a:gd name="T42" fmla="*/ 55 w 160"/>
              <a:gd name="T43" fmla="*/ 95 h 160"/>
              <a:gd name="T44" fmla="*/ 77 w 160"/>
              <a:gd name="T45" fmla="*/ 118 h 160"/>
              <a:gd name="T46" fmla="*/ 80 w 160"/>
              <a:gd name="T47" fmla="*/ 119 h 160"/>
              <a:gd name="T48" fmla="*/ 83 w 160"/>
              <a:gd name="T49" fmla="*/ 1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0" h="160">
                <a:moveTo>
                  <a:pt x="160" y="80"/>
                </a:moveTo>
                <a:cubicBezTo>
                  <a:pt x="160" y="36"/>
                  <a:pt x="124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lose/>
                <a:moveTo>
                  <a:pt x="8" y="80"/>
                </a:moveTo>
                <a:cubicBezTo>
                  <a:pt x="8" y="40"/>
                  <a:pt x="40" y="8"/>
                  <a:pt x="80" y="8"/>
                </a:cubicBezTo>
                <a:cubicBezTo>
                  <a:pt x="120" y="8"/>
                  <a:pt x="152" y="40"/>
                  <a:pt x="152" y="80"/>
                </a:cubicBezTo>
                <a:cubicBezTo>
                  <a:pt x="152" y="120"/>
                  <a:pt x="120" y="152"/>
                  <a:pt x="80" y="152"/>
                </a:cubicBezTo>
                <a:cubicBezTo>
                  <a:pt x="40" y="152"/>
                  <a:pt x="8" y="120"/>
                  <a:pt x="8" y="80"/>
                </a:cubicBezTo>
                <a:close/>
                <a:moveTo>
                  <a:pt x="83" y="118"/>
                </a:moveTo>
                <a:cubicBezTo>
                  <a:pt x="105" y="95"/>
                  <a:pt x="105" y="95"/>
                  <a:pt x="105" y="95"/>
                </a:cubicBezTo>
                <a:cubicBezTo>
                  <a:pt x="107" y="94"/>
                  <a:pt x="107" y="91"/>
                  <a:pt x="105" y="89"/>
                </a:cubicBezTo>
                <a:cubicBezTo>
                  <a:pt x="104" y="88"/>
                  <a:pt x="101" y="88"/>
                  <a:pt x="100" y="89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4" y="45"/>
                  <a:pt x="84" y="45"/>
                  <a:pt x="84" y="45"/>
                </a:cubicBezTo>
                <a:cubicBezTo>
                  <a:pt x="84" y="43"/>
                  <a:pt x="82" y="41"/>
                  <a:pt x="80" y="41"/>
                </a:cubicBezTo>
                <a:cubicBezTo>
                  <a:pt x="78" y="41"/>
                  <a:pt x="76" y="43"/>
                  <a:pt x="76" y="4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60" y="89"/>
                  <a:pt x="60" y="89"/>
                  <a:pt x="60" y="89"/>
                </a:cubicBezTo>
                <a:cubicBezTo>
                  <a:pt x="59" y="88"/>
                  <a:pt x="56" y="88"/>
                  <a:pt x="55" y="89"/>
                </a:cubicBezTo>
                <a:cubicBezTo>
                  <a:pt x="53" y="91"/>
                  <a:pt x="53" y="94"/>
                  <a:pt x="55" y="95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8" y="118"/>
                  <a:pt x="79" y="119"/>
                  <a:pt x="80" y="119"/>
                </a:cubicBezTo>
                <a:cubicBezTo>
                  <a:pt x="81" y="119"/>
                  <a:pt x="82" y="118"/>
                  <a:pt x="8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2407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523D8C-2E8B-40DA-9F4A-85F642D64D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reeform 27">
            <a:extLst>
              <a:ext uri="{FF2B5EF4-FFF2-40B4-BE49-F238E27FC236}">
                <a16:creationId xmlns:a16="http://schemas.microsoft.com/office/drawing/2014/main" id="{84C02D66-3C2C-48DA-9457-10C7141220BA}"/>
              </a:ext>
            </a:extLst>
          </p:cNvPr>
          <p:cNvSpPr>
            <a:spLocks noEditPoints="1"/>
          </p:cNvSpPr>
          <p:nvPr/>
        </p:nvSpPr>
        <p:spPr bwMode="auto">
          <a:xfrm>
            <a:off x="5876459" y="5505451"/>
            <a:ext cx="439084" cy="442912"/>
          </a:xfrm>
          <a:custGeom>
            <a:avLst/>
            <a:gdLst>
              <a:gd name="T0" fmla="*/ 160 w 160"/>
              <a:gd name="T1" fmla="*/ 80 h 160"/>
              <a:gd name="T2" fmla="*/ 80 w 160"/>
              <a:gd name="T3" fmla="*/ 0 h 160"/>
              <a:gd name="T4" fmla="*/ 0 w 160"/>
              <a:gd name="T5" fmla="*/ 80 h 160"/>
              <a:gd name="T6" fmla="*/ 80 w 160"/>
              <a:gd name="T7" fmla="*/ 160 h 160"/>
              <a:gd name="T8" fmla="*/ 160 w 160"/>
              <a:gd name="T9" fmla="*/ 80 h 160"/>
              <a:gd name="T10" fmla="*/ 8 w 160"/>
              <a:gd name="T11" fmla="*/ 80 h 160"/>
              <a:gd name="T12" fmla="*/ 80 w 160"/>
              <a:gd name="T13" fmla="*/ 8 h 160"/>
              <a:gd name="T14" fmla="*/ 152 w 160"/>
              <a:gd name="T15" fmla="*/ 80 h 160"/>
              <a:gd name="T16" fmla="*/ 80 w 160"/>
              <a:gd name="T17" fmla="*/ 152 h 160"/>
              <a:gd name="T18" fmla="*/ 8 w 160"/>
              <a:gd name="T19" fmla="*/ 80 h 160"/>
              <a:gd name="T20" fmla="*/ 83 w 160"/>
              <a:gd name="T21" fmla="*/ 118 h 160"/>
              <a:gd name="T22" fmla="*/ 105 w 160"/>
              <a:gd name="T23" fmla="*/ 95 h 160"/>
              <a:gd name="T24" fmla="*/ 105 w 160"/>
              <a:gd name="T25" fmla="*/ 89 h 160"/>
              <a:gd name="T26" fmla="*/ 100 w 160"/>
              <a:gd name="T27" fmla="*/ 89 h 160"/>
              <a:gd name="T28" fmla="*/ 84 w 160"/>
              <a:gd name="T29" fmla="*/ 105 h 160"/>
              <a:gd name="T30" fmla="*/ 84 w 160"/>
              <a:gd name="T31" fmla="*/ 45 h 160"/>
              <a:gd name="T32" fmla="*/ 80 w 160"/>
              <a:gd name="T33" fmla="*/ 41 h 160"/>
              <a:gd name="T34" fmla="*/ 76 w 160"/>
              <a:gd name="T35" fmla="*/ 45 h 160"/>
              <a:gd name="T36" fmla="*/ 76 w 160"/>
              <a:gd name="T37" fmla="*/ 105 h 160"/>
              <a:gd name="T38" fmla="*/ 60 w 160"/>
              <a:gd name="T39" fmla="*/ 89 h 160"/>
              <a:gd name="T40" fmla="*/ 55 w 160"/>
              <a:gd name="T41" fmla="*/ 89 h 160"/>
              <a:gd name="T42" fmla="*/ 55 w 160"/>
              <a:gd name="T43" fmla="*/ 95 h 160"/>
              <a:gd name="T44" fmla="*/ 77 w 160"/>
              <a:gd name="T45" fmla="*/ 118 h 160"/>
              <a:gd name="T46" fmla="*/ 80 w 160"/>
              <a:gd name="T47" fmla="*/ 119 h 160"/>
              <a:gd name="T48" fmla="*/ 83 w 160"/>
              <a:gd name="T49" fmla="*/ 1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0" h="160">
                <a:moveTo>
                  <a:pt x="160" y="80"/>
                </a:moveTo>
                <a:cubicBezTo>
                  <a:pt x="160" y="36"/>
                  <a:pt x="124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lose/>
                <a:moveTo>
                  <a:pt x="8" y="80"/>
                </a:moveTo>
                <a:cubicBezTo>
                  <a:pt x="8" y="40"/>
                  <a:pt x="40" y="8"/>
                  <a:pt x="80" y="8"/>
                </a:cubicBezTo>
                <a:cubicBezTo>
                  <a:pt x="120" y="8"/>
                  <a:pt x="152" y="40"/>
                  <a:pt x="152" y="80"/>
                </a:cubicBezTo>
                <a:cubicBezTo>
                  <a:pt x="152" y="120"/>
                  <a:pt x="120" y="152"/>
                  <a:pt x="80" y="152"/>
                </a:cubicBezTo>
                <a:cubicBezTo>
                  <a:pt x="40" y="152"/>
                  <a:pt x="8" y="120"/>
                  <a:pt x="8" y="80"/>
                </a:cubicBezTo>
                <a:close/>
                <a:moveTo>
                  <a:pt x="83" y="118"/>
                </a:moveTo>
                <a:cubicBezTo>
                  <a:pt x="105" y="95"/>
                  <a:pt x="105" y="95"/>
                  <a:pt x="105" y="95"/>
                </a:cubicBezTo>
                <a:cubicBezTo>
                  <a:pt x="107" y="94"/>
                  <a:pt x="107" y="91"/>
                  <a:pt x="105" y="89"/>
                </a:cubicBezTo>
                <a:cubicBezTo>
                  <a:pt x="104" y="88"/>
                  <a:pt x="101" y="88"/>
                  <a:pt x="100" y="89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4" y="45"/>
                  <a:pt x="84" y="45"/>
                  <a:pt x="84" y="45"/>
                </a:cubicBezTo>
                <a:cubicBezTo>
                  <a:pt x="84" y="43"/>
                  <a:pt x="82" y="41"/>
                  <a:pt x="80" y="41"/>
                </a:cubicBezTo>
                <a:cubicBezTo>
                  <a:pt x="78" y="41"/>
                  <a:pt x="76" y="43"/>
                  <a:pt x="76" y="4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60" y="89"/>
                  <a:pt x="60" y="89"/>
                  <a:pt x="60" y="89"/>
                </a:cubicBezTo>
                <a:cubicBezTo>
                  <a:pt x="59" y="88"/>
                  <a:pt x="56" y="88"/>
                  <a:pt x="55" y="89"/>
                </a:cubicBezTo>
                <a:cubicBezTo>
                  <a:pt x="53" y="91"/>
                  <a:pt x="53" y="94"/>
                  <a:pt x="55" y="95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8" y="118"/>
                  <a:pt x="79" y="119"/>
                  <a:pt x="80" y="119"/>
                </a:cubicBezTo>
                <a:cubicBezTo>
                  <a:pt x="81" y="119"/>
                  <a:pt x="82" y="118"/>
                  <a:pt x="8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3D003-5DED-4EF9-97EA-70394ED1AA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5505451"/>
          </a:xfrm>
          <a:noFill/>
        </p:spPr>
        <p:txBody>
          <a:bodyPr anchor="ctr">
            <a:normAutofit/>
          </a:bodyPr>
          <a:lstStyle>
            <a:lvl1pPr algn="ctr">
              <a:defRPr sz="8800" b="1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Divider</a:t>
            </a:r>
          </a:p>
          <a:p>
            <a:pPr lvl="0"/>
            <a:r>
              <a:rPr lang="en-US"/>
              <a:t>Slide</a:t>
            </a:r>
          </a:p>
        </p:txBody>
      </p:sp>
      <p:sp>
        <p:nvSpPr>
          <p:cNvPr id="5" name="Freeform 27">
            <a:extLst>
              <a:ext uri="{FF2B5EF4-FFF2-40B4-BE49-F238E27FC236}">
                <a16:creationId xmlns:a16="http://schemas.microsoft.com/office/drawing/2014/main" id="{42EC1F4C-F8E7-4228-8723-739FC90A548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76459" y="5505451"/>
            <a:ext cx="439084" cy="442912"/>
          </a:xfrm>
          <a:custGeom>
            <a:avLst/>
            <a:gdLst>
              <a:gd name="T0" fmla="*/ 160 w 160"/>
              <a:gd name="T1" fmla="*/ 80 h 160"/>
              <a:gd name="T2" fmla="*/ 80 w 160"/>
              <a:gd name="T3" fmla="*/ 0 h 160"/>
              <a:gd name="T4" fmla="*/ 0 w 160"/>
              <a:gd name="T5" fmla="*/ 80 h 160"/>
              <a:gd name="T6" fmla="*/ 80 w 160"/>
              <a:gd name="T7" fmla="*/ 160 h 160"/>
              <a:gd name="T8" fmla="*/ 160 w 160"/>
              <a:gd name="T9" fmla="*/ 80 h 160"/>
              <a:gd name="T10" fmla="*/ 8 w 160"/>
              <a:gd name="T11" fmla="*/ 80 h 160"/>
              <a:gd name="T12" fmla="*/ 80 w 160"/>
              <a:gd name="T13" fmla="*/ 8 h 160"/>
              <a:gd name="T14" fmla="*/ 152 w 160"/>
              <a:gd name="T15" fmla="*/ 80 h 160"/>
              <a:gd name="T16" fmla="*/ 80 w 160"/>
              <a:gd name="T17" fmla="*/ 152 h 160"/>
              <a:gd name="T18" fmla="*/ 8 w 160"/>
              <a:gd name="T19" fmla="*/ 80 h 160"/>
              <a:gd name="T20" fmla="*/ 83 w 160"/>
              <a:gd name="T21" fmla="*/ 118 h 160"/>
              <a:gd name="T22" fmla="*/ 105 w 160"/>
              <a:gd name="T23" fmla="*/ 95 h 160"/>
              <a:gd name="T24" fmla="*/ 105 w 160"/>
              <a:gd name="T25" fmla="*/ 89 h 160"/>
              <a:gd name="T26" fmla="*/ 100 w 160"/>
              <a:gd name="T27" fmla="*/ 89 h 160"/>
              <a:gd name="T28" fmla="*/ 84 w 160"/>
              <a:gd name="T29" fmla="*/ 105 h 160"/>
              <a:gd name="T30" fmla="*/ 84 w 160"/>
              <a:gd name="T31" fmla="*/ 45 h 160"/>
              <a:gd name="T32" fmla="*/ 80 w 160"/>
              <a:gd name="T33" fmla="*/ 41 h 160"/>
              <a:gd name="T34" fmla="*/ 76 w 160"/>
              <a:gd name="T35" fmla="*/ 45 h 160"/>
              <a:gd name="T36" fmla="*/ 76 w 160"/>
              <a:gd name="T37" fmla="*/ 105 h 160"/>
              <a:gd name="T38" fmla="*/ 60 w 160"/>
              <a:gd name="T39" fmla="*/ 89 h 160"/>
              <a:gd name="T40" fmla="*/ 55 w 160"/>
              <a:gd name="T41" fmla="*/ 89 h 160"/>
              <a:gd name="T42" fmla="*/ 55 w 160"/>
              <a:gd name="T43" fmla="*/ 95 h 160"/>
              <a:gd name="T44" fmla="*/ 77 w 160"/>
              <a:gd name="T45" fmla="*/ 118 h 160"/>
              <a:gd name="T46" fmla="*/ 80 w 160"/>
              <a:gd name="T47" fmla="*/ 119 h 160"/>
              <a:gd name="T48" fmla="*/ 83 w 160"/>
              <a:gd name="T49" fmla="*/ 1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0" h="160">
                <a:moveTo>
                  <a:pt x="160" y="80"/>
                </a:moveTo>
                <a:cubicBezTo>
                  <a:pt x="160" y="36"/>
                  <a:pt x="124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lose/>
                <a:moveTo>
                  <a:pt x="8" y="80"/>
                </a:moveTo>
                <a:cubicBezTo>
                  <a:pt x="8" y="40"/>
                  <a:pt x="40" y="8"/>
                  <a:pt x="80" y="8"/>
                </a:cubicBezTo>
                <a:cubicBezTo>
                  <a:pt x="120" y="8"/>
                  <a:pt x="152" y="40"/>
                  <a:pt x="152" y="80"/>
                </a:cubicBezTo>
                <a:cubicBezTo>
                  <a:pt x="152" y="120"/>
                  <a:pt x="120" y="152"/>
                  <a:pt x="80" y="152"/>
                </a:cubicBezTo>
                <a:cubicBezTo>
                  <a:pt x="40" y="152"/>
                  <a:pt x="8" y="120"/>
                  <a:pt x="8" y="80"/>
                </a:cubicBezTo>
                <a:close/>
                <a:moveTo>
                  <a:pt x="83" y="118"/>
                </a:moveTo>
                <a:cubicBezTo>
                  <a:pt x="105" y="95"/>
                  <a:pt x="105" y="95"/>
                  <a:pt x="105" y="95"/>
                </a:cubicBezTo>
                <a:cubicBezTo>
                  <a:pt x="107" y="94"/>
                  <a:pt x="107" y="91"/>
                  <a:pt x="105" y="89"/>
                </a:cubicBezTo>
                <a:cubicBezTo>
                  <a:pt x="104" y="88"/>
                  <a:pt x="101" y="88"/>
                  <a:pt x="100" y="89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4" y="45"/>
                  <a:pt x="84" y="45"/>
                  <a:pt x="84" y="45"/>
                </a:cubicBezTo>
                <a:cubicBezTo>
                  <a:pt x="84" y="43"/>
                  <a:pt x="82" y="41"/>
                  <a:pt x="80" y="41"/>
                </a:cubicBezTo>
                <a:cubicBezTo>
                  <a:pt x="78" y="41"/>
                  <a:pt x="76" y="43"/>
                  <a:pt x="76" y="4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60" y="89"/>
                  <a:pt x="60" y="89"/>
                  <a:pt x="60" y="89"/>
                </a:cubicBezTo>
                <a:cubicBezTo>
                  <a:pt x="59" y="88"/>
                  <a:pt x="56" y="88"/>
                  <a:pt x="55" y="89"/>
                </a:cubicBezTo>
                <a:cubicBezTo>
                  <a:pt x="53" y="91"/>
                  <a:pt x="53" y="94"/>
                  <a:pt x="55" y="95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8" y="118"/>
                  <a:pt x="79" y="119"/>
                  <a:pt x="80" y="119"/>
                </a:cubicBezTo>
                <a:cubicBezTo>
                  <a:pt x="81" y="119"/>
                  <a:pt x="82" y="118"/>
                  <a:pt x="8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2207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 - 2 Blocks Staggered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733" y="946704"/>
            <a:ext cx="4057016" cy="1249845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6085842" y="568960"/>
            <a:ext cx="6106159" cy="400304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rgbClr val="D7D7D7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3058160" y="4572000"/>
            <a:ext cx="5069840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7153D-9F64-427B-A86A-225804AEA4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6949" y="2724150"/>
            <a:ext cx="3879851" cy="13195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69B21F-B1AB-4906-B012-180B362B194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77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Right - Large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21" y="946702"/>
            <a:ext cx="4066580" cy="1810146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016000" y="0"/>
            <a:ext cx="5080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E29A0-63F1-4D48-BC54-639046B1B4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A4EA838-01AE-42D3-A2E5-DA12D68066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09421" y="3155611"/>
            <a:ext cx="4066580" cy="238538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986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 - Large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19175" y="946704"/>
            <a:ext cx="4067176" cy="200297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C20C475-CFD8-44C2-886A-7185769DC73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9963" y="1125538"/>
            <a:ext cx="5072863" cy="573246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4FCCF7-ED4F-407B-8223-E7B5234B683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9EFEDB9-3479-45FE-8C8E-D8EE7603C0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9175" y="3360762"/>
            <a:ext cx="3879851" cy="2253371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0232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 - Large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F52203-2C14-4717-BDF2-20F053042FF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7B713C3-2086-489D-AC25-4BB8AA218C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3101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Squar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56526" y="872532"/>
            <a:ext cx="9155869" cy="1249845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70258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77219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52388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312753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CD5ECE9-07F3-4245-84D9-BB509B0F9DB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70257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4C235B5-7F90-46E0-A3AA-EB61192441D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468549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Content Placeholder 14">
            <a:extLst>
              <a:ext uri="{FF2B5EF4-FFF2-40B4-BE49-F238E27FC236}">
                <a16:creationId xmlns:a16="http://schemas.microsoft.com/office/drawing/2014/main" id="{A2BF56E3-24FE-4090-AC43-F40809F9F0F3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2977219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5" name="Content Placeholder 14">
            <a:extLst>
              <a:ext uri="{FF2B5EF4-FFF2-40B4-BE49-F238E27FC236}">
                <a16:creationId xmlns:a16="http://schemas.microsoft.com/office/drawing/2014/main" id="{695DE721-A52E-435D-8CB6-736F09A01DF5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5152387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6" name="Content Placeholder 14">
            <a:extLst>
              <a:ext uri="{FF2B5EF4-FFF2-40B4-BE49-F238E27FC236}">
                <a16:creationId xmlns:a16="http://schemas.microsoft.com/office/drawing/2014/main" id="{0E3B311D-D4B0-4355-9B29-4458B22A9C8C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7312753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8" name="Content Placeholder 14">
            <a:extLst>
              <a:ext uri="{FF2B5EF4-FFF2-40B4-BE49-F238E27FC236}">
                <a16:creationId xmlns:a16="http://schemas.microsoft.com/office/drawing/2014/main" id="{4B108C69-1D3E-4E22-AFFE-2452F52BA1E6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9468549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05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Square Images with Lo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56526" y="363571"/>
            <a:ext cx="9155869" cy="1249845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70258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77219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52388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312753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4C235B5-7F90-46E0-A3AA-EB61192441D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468549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AD14062-DCD3-457F-ADE7-61D3396AC71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70257" y="4163264"/>
            <a:ext cx="1910483" cy="1477410"/>
          </a:xfrm>
        </p:spPr>
        <p:txBody>
          <a:bodyPr>
            <a:noAutofit/>
          </a:bodyPr>
          <a:lstStyle>
            <a:lvl1pPr>
              <a:defRPr sz="1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63333083-6A99-46DB-8CCC-8187855EAE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77219" y="4163264"/>
            <a:ext cx="1910483" cy="1477410"/>
          </a:xfrm>
        </p:spPr>
        <p:txBody>
          <a:bodyPr>
            <a:noAutofit/>
          </a:bodyPr>
          <a:lstStyle>
            <a:lvl1pPr>
              <a:defRPr sz="1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44F99522-321B-4363-A069-25C6303706D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2387" y="4163264"/>
            <a:ext cx="1910483" cy="1477410"/>
          </a:xfrm>
        </p:spPr>
        <p:txBody>
          <a:bodyPr>
            <a:noAutofit/>
          </a:bodyPr>
          <a:lstStyle>
            <a:lvl1pPr>
              <a:defRPr sz="1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1F22ECFE-7AB4-4E4E-B4C7-52FE812A1A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12752" y="4163264"/>
            <a:ext cx="1910483" cy="1477410"/>
          </a:xfrm>
        </p:spPr>
        <p:txBody>
          <a:bodyPr>
            <a:noAutofit/>
          </a:bodyPr>
          <a:lstStyle>
            <a:lvl1pPr>
              <a:defRPr sz="1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EA49336D-955A-44B0-A844-B9CE7E4D9CE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68548" y="4163264"/>
            <a:ext cx="1910483" cy="1477410"/>
          </a:xfrm>
        </p:spPr>
        <p:txBody>
          <a:bodyPr>
            <a:noAutofit/>
          </a:bodyPr>
          <a:lstStyle>
            <a:lvl1pPr>
              <a:defRPr sz="1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5215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Squar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233897" y="629154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440857" y="629154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9616025" y="629154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CD5ECE9-07F3-4245-84D9-BB509B0F9DB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233896" y="2699945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2" name="Content Placeholder 14">
            <a:extLst>
              <a:ext uri="{FF2B5EF4-FFF2-40B4-BE49-F238E27FC236}">
                <a16:creationId xmlns:a16="http://schemas.microsoft.com/office/drawing/2014/main" id="{A2BF56E3-24FE-4090-AC43-F40809F9F0F3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440857" y="2699945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5" name="Content Placeholder 14">
            <a:extLst>
              <a:ext uri="{FF2B5EF4-FFF2-40B4-BE49-F238E27FC236}">
                <a16:creationId xmlns:a16="http://schemas.microsoft.com/office/drawing/2014/main" id="{695DE721-A52E-435D-8CB6-736F09A01DF5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9616025" y="2699945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58229408-3D06-4144-A425-EE850EF362B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233897" y="3588696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6F905C73-5E98-4078-ADCE-BBEC0940455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440857" y="3588696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7B303038-6C92-412A-820C-8A657567221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9616025" y="3588696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Content Placeholder 14">
            <a:extLst>
              <a:ext uri="{FF2B5EF4-FFF2-40B4-BE49-F238E27FC236}">
                <a16:creationId xmlns:a16="http://schemas.microsoft.com/office/drawing/2014/main" id="{D493435B-1D13-438A-AC5C-9696AC3A43FF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5233896" y="5659487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3" name="Content Placeholder 14">
            <a:extLst>
              <a:ext uri="{FF2B5EF4-FFF2-40B4-BE49-F238E27FC236}">
                <a16:creationId xmlns:a16="http://schemas.microsoft.com/office/drawing/2014/main" id="{0B971219-3AF5-4174-9B4F-A3B2634EED07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7440857" y="5659487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4" name="Content Placeholder 14">
            <a:extLst>
              <a:ext uri="{FF2B5EF4-FFF2-40B4-BE49-F238E27FC236}">
                <a16:creationId xmlns:a16="http://schemas.microsoft.com/office/drawing/2014/main" id="{C70DFCD3-8364-43EE-B870-E5D10F04E9E7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9616025" y="5659487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169CAD-F9B4-4D82-9804-A878E441F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2" y="724046"/>
            <a:ext cx="3214464" cy="189384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6563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 Squar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169CAD-F9B4-4D82-9804-A878E441F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29" y="746960"/>
            <a:ext cx="2468548" cy="231443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A25CAE34-78A9-4356-ACAD-9C92E9E86CC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9791257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Content Placeholder 14">
            <a:extLst>
              <a:ext uri="{FF2B5EF4-FFF2-40B4-BE49-F238E27FC236}">
                <a16:creationId xmlns:a16="http://schemas.microsoft.com/office/drawing/2014/main" id="{B8F8AFF1-CB92-439B-A952-E7A3D17563DF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791255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F0CC05A5-E21B-4790-B789-E898A26E57E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9791256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Content Placeholder 14">
            <a:extLst>
              <a:ext uri="{FF2B5EF4-FFF2-40B4-BE49-F238E27FC236}">
                <a16:creationId xmlns:a16="http://schemas.microsoft.com/office/drawing/2014/main" id="{0F45FB0C-86A8-48FA-858B-184C9BD2EB05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9791255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0" name="Picture Placeholder 8">
            <a:extLst>
              <a:ext uri="{FF2B5EF4-FFF2-40B4-BE49-F238E27FC236}">
                <a16:creationId xmlns:a16="http://schemas.microsoft.com/office/drawing/2014/main" id="{66A2CEC2-528D-470E-AEE4-D3C4669D14B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705282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Content Placeholder 14">
            <a:extLst>
              <a:ext uri="{FF2B5EF4-FFF2-40B4-BE49-F238E27FC236}">
                <a16:creationId xmlns:a16="http://schemas.microsoft.com/office/drawing/2014/main" id="{396D68DD-D066-41FA-9B37-1978963B453A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7705281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2" name="Picture Placeholder 8">
            <a:extLst>
              <a:ext uri="{FF2B5EF4-FFF2-40B4-BE49-F238E27FC236}">
                <a16:creationId xmlns:a16="http://schemas.microsoft.com/office/drawing/2014/main" id="{5DD49F02-150E-42C0-ACE8-45E82EB80F0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7705280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Content Placeholder 14">
            <a:extLst>
              <a:ext uri="{FF2B5EF4-FFF2-40B4-BE49-F238E27FC236}">
                <a16:creationId xmlns:a16="http://schemas.microsoft.com/office/drawing/2014/main" id="{D8052C8B-3681-4A13-91BE-EEFB3A619E93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7705281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444C21B0-BAA8-48EB-A10D-E369B39105D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619305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5" name="Content Placeholder 14">
            <a:extLst>
              <a:ext uri="{FF2B5EF4-FFF2-40B4-BE49-F238E27FC236}">
                <a16:creationId xmlns:a16="http://schemas.microsoft.com/office/drawing/2014/main" id="{6F5C1A2E-CBF7-489E-9A4F-1E3922903A23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5619303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6" name="Picture Placeholder 8">
            <a:extLst>
              <a:ext uri="{FF2B5EF4-FFF2-40B4-BE49-F238E27FC236}">
                <a16:creationId xmlns:a16="http://schemas.microsoft.com/office/drawing/2014/main" id="{ACBC357B-C403-4A38-81F7-E0EEDF3FDA2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619303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7" name="Content Placeholder 14">
            <a:extLst>
              <a:ext uri="{FF2B5EF4-FFF2-40B4-BE49-F238E27FC236}">
                <a16:creationId xmlns:a16="http://schemas.microsoft.com/office/drawing/2014/main" id="{5C4FF271-4E33-4894-ACEA-29452D72E0D0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5619303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8" name="Picture Placeholder 8">
            <a:extLst>
              <a:ext uri="{FF2B5EF4-FFF2-40B4-BE49-F238E27FC236}">
                <a16:creationId xmlns:a16="http://schemas.microsoft.com/office/drawing/2014/main" id="{E87EAF39-EBEE-4739-8A2D-FF977773B5F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533326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Content Placeholder 14">
            <a:extLst>
              <a:ext uri="{FF2B5EF4-FFF2-40B4-BE49-F238E27FC236}">
                <a16:creationId xmlns:a16="http://schemas.microsoft.com/office/drawing/2014/main" id="{11B5E6CF-B6B6-4AFD-B194-F082456AD1FF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3533325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50" name="Picture Placeholder 8">
            <a:extLst>
              <a:ext uri="{FF2B5EF4-FFF2-40B4-BE49-F238E27FC236}">
                <a16:creationId xmlns:a16="http://schemas.microsoft.com/office/drawing/2014/main" id="{CCCACF2E-D5C2-4903-8A08-F186369C9446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3533324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Content Placeholder 14">
            <a:extLst>
              <a:ext uri="{FF2B5EF4-FFF2-40B4-BE49-F238E27FC236}">
                <a16:creationId xmlns:a16="http://schemas.microsoft.com/office/drawing/2014/main" id="{400CA790-2C21-4B0B-81C1-3523DF7E7A34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3533325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618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 -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9133840" y="0"/>
            <a:ext cx="3058159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85840" y="3413760"/>
            <a:ext cx="3048000" cy="34442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6085840" y="0"/>
            <a:ext cx="304800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19E5A-5222-4CE7-B446-19672E8A6A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A606557-5974-4B3B-B554-621664B2C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43CD060-4B36-4BA5-9422-11AA82201F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75751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 - 3 Image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6085840" y="0"/>
            <a:ext cx="610616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85840" y="3413760"/>
            <a:ext cx="3048000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9133840" y="3413760"/>
            <a:ext cx="3058160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13411-F8D1-44EC-AF4D-40953232F3A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7D9957A-6A99-4B06-A04D-FC36140D6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A974210-0FF5-4C25-923E-EA6BE68A20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09378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 -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71623" y="3413760"/>
            <a:ext cx="3058155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17B1E8-B8D4-4ACC-AB78-455BA996032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12F67D-36EF-416D-A3B2-F0DB4EA9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8D5E58-E546-4A14-96AA-06B9AE938D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37D27DF3-AF72-4375-996B-3023F3A9236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33839" y="0"/>
            <a:ext cx="3058155" cy="341376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3DE49E69-046C-4A19-8730-8EA5E7BCA0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133839" y="3413760"/>
            <a:ext cx="3054095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9A724A00-B570-4D69-B59D-06FF7A3FCF0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071623" y="0"/>
            <a:ext cx="3058155" cy="341376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</p:spTree>
    <p:extLst>
      <p:ext uri="{BB962C8B-B14F-4D97-AF65-F5344CB8AC3E}">
        <p14:creationId xmlns:p14="http://schemas.microsoft.com/office/powerpoint/2010/main" val="20528992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 Photos with Brief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03852" y="370294"/>
            <a:ext cx="10177669" cy="1249845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438472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782295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25403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094649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E0391E-1FD6-42D4-8603-2E7B4E82A48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96BB090F-2466-471B-BFA8-53E28B51A81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87886" y="3812676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84D01D62-0D75-496A-8D39-09500BA274A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31709" y="3813357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F746F8E9-06CF-4028-846F-D3CDF1F4A0F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783457" y="3813357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9" name="Text Placeholder 38">
            <a:extLst>
              <a:ext uri="{FF2B5EF4-FFF2-40B4-BE49-F238E27FC236}">
                <a16:creationId xmlns:a16="http://schemas.microsoft.com/office/drawing/2014/main" id="{F05C58FF-1FE6-4C71-8463-BEECE98942F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744062" y="3812676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32287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Right - Two Block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0312" y="3429002"/>
            <a:ext cx="4885689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841" y="946702"/>
            <a:ext cx="4079681" cy="176920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10312" y="2"/>
            <a:ext cx="4885689" cy="3428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1D169-2724-4FD3-8015-463BF8AB22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A9D8E24-030E-4417-BB5C-76E4A3A44A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01840" y="3169779"/>
            <a:ext cx="4079680" cy="302630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66165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Circle Photos with Text and Background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E10B58E-1BDA-4DC5-812F-F1A7F999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288" y="550598"/>
            <a:ext cx="9980337" cy="1249845"/>
          </a:xfrm>
        </p:spPr>
        <p:txBody>
          <a:bodyPr anchor="b" anchorCtr="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D6606D77-A67F-4ADB-949F-66533FC0A31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774359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C770B54F-55A3-402D-9B0F-DAC6DBC6E07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022894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FA92C845-76C4-4C4C-8B69-9ACEC630DA4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67473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377DF013-4263-46B2-845A-C06F744B5B0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519965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597EA-B5A5-48F4-89AC-CC7BBB03044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" y="6356352"/>
            <a:ext cx="1003852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38">
            <a:extLst>
              <a:ext uri="{FF2B5EF4-FFF2-40B4-BE49-F238E27FC236}">
                <a16:creationId xmlns:a16="http://schemas.microsoft.com/office/drawing/2014/main" id="{D0024B53-DFBD-4ECF-9EAE-E1E1C270B6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757365" y="4376143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1" name="Text Placeholder 38">
            <a:extLst>
              <a:ext uri="{FF2B5EF4-FFF2-40B4-BE49-F238E27FC236}">
                <a16:creationId xmlns:a16="http://schemas.microsoft.com/office/drawing/2014/main" id="{F9B5FD3E-BA77-4650-AB68-D8C44BF13B5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87886" y="4376143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2" name="Text Placeholder 38">
            <a:extLst>
              <a:ext uri="{FF2B5EF4-FFF2-40B4-BE49-F238E27FC236}">
                <a16:creationId xmlns:a16="http://schemas.microsoft.com/office/drawing/2014/main" id="{C92D60A7-6AC2-476B-85F2-D77CB5789D3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31709" y="4376824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3" name="Text Placeholder 38">
            <a:extLst>
              <a:ext uri="{FF2B5EF4-FFF2-40B4-BE49-F238E27FC236}">
                <a16:creationId xmlns:a16="http://schemas.microsoft.com/office/drawing/2014/main" id="{E4D14BAF-BBA6-472C-8106-972F8A5E6FC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783457" y="4376824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10485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 Stagg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332" y="3444240"/>
            <a:ext cx="4057016" cy="3413760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3037840" y="0"/>
            <a:ext cx="3058160" cy="34442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85840" y="3444240"/>
            <a:ext cx="304800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33840" y="3444240"/>
            <a:ext cx="304800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B5C2248-71C6-4907-86BB-94F087D908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94551" y="0"/>
            <a:ext cx="4137556" cy="3429000"/>
          </a:xfrm>
        </p:spPr>
        <p:txBody>
          <a:bodyPr anchor="ctr" anchorCtr="0"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22700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Right - Narrow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016000" y="0"/>
            <a:ext cx="3058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A3C448-7127-4C1F-83F9-532BB7FF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300" y="789710"/>
            <a:ext cx="6114221" cy="1406839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76545C7-52B4-48BA-8325-AE6ADF326E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67300" y="2597728"/>
            <a:ext cx="6114221" cy="3470564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36501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 - Title Abov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8825" y="946704"/>
            <a:ext cx="4067176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2028825" y="3429000"/>
            <a:ext cx="4067176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A2D9993-96B7-4F61-8127-49372BACA4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97919" y="1206010"/>
            <a:ext cx="3879851" cy="501677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94711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 - Narrow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6237" y="946704"/>
            <a:ext cx="5991417" cy="124984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8124823" y="0"/>
            <a:ext cx="406717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5011AF5-4E5D-4C3C-86E8-9F3CA954AA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2769251"/>
            <a:ext cx="5991416" cy="324941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28829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Heading with Bloc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5FE9F0-BA58-4BBD-AE85-AB147AA6B7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287AE1ED-33FF-4C21-9E2D-A9D2A44177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-30480"/>
            <a:ext cx="6085840" cy="68884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lnSpc>
                <a:spcPct val="100000"/>
              </a:lnSpc>
              <a:defRPr sz="2000" i="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CE877B-ADBD-47CC-9DCB-676BF6E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971" y="1175303"/>
            <a:ext cx="10146612" cy="1647411"/>
          </a:xfrm>
          <a:effectLst>
            <a:outerShdw blurRad="139700" dist="50800" dir="5400000" algn="t" rotWithShape="0">
              <a:prstClr val="black">
                <a:alpha val="14000"/>
              </a:prstClr>
            </a:outerShdw>
          </a:effectLst>
        </p:spPr>
        <p:txBody>
          <a:bodyPr/>
          <a:lstStyle>
            <a:lvl1pPr>
              <a:defRPr sz="12000" b="1" i="0">
                <a:solidFill>
                  <a:schemeClr val="accent1"/>
                </a:solidFill>
                <a:latin typeface="+mj-lt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C7EA147-7124-4592-947A-9072059DFD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429000"/>
            <a:ext cx="4141355" cy="253507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9293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EDCE42-A267-46CD-ABF2-A11D906236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07A530-64AB-4D9E-8E0E-7F298B086FA8}"/>
              </a:ext>
            </a:extLst>
          </p:cNvPr>
          <p:cNvSpPr/>
          <p:nvPr/>
        </p:nvSpPr>
        <p:spPr>
          <a:xfrm>
            <a:off x="1227693" y="740231"/>
            <a:ext cx="10964307" cy="61177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3744CC5F-1AF2-44A3-A943-755E519DB23C}"/>
              </a:ext>
            </a:extLst>
          </p:cNvPr>
          <p:cNvSpPr/>
          <p:nvPr/>
        </p:nvSpPr>
        <p:spPr>
          <a:xfrm rot="16200000" flipH="1" flipV="1">
            <a:off x="1901819" y="1209340"/>
            <a:ext cx="1068080" cy="914400"/>
          </a:xfrm>
          <a:custGeom>
            <a:avLst/>
            <a:gdLst>
              <a:gd name="connsiteX0" fmla="*/ 0 w 1068080"/>
              <a:gd name="connsiteY0" fmla="*/ 914400 h 914400"/>
              <a:gd name="connsiteX1" fmla="*/ 0 w 1068080"/>
              <a:gd name="connsiteY1" fmla="*/ 0 h 914400"/>
              <a:gd name="connsiteX2" fmla="*/ 914400 w 1068080"/>
              <a:gd name="connsiteY2" fmla="*/ 0 h 914400"/>
              <a:gd name="connsiteX3" fmla="*/ 914400 w 1068080"/>
              <a:gd name="connsiteY3" fmla="*/ 760720 h 914400"/>
              <a:gd name="connsiteX4" fmla="*/ 1068080 w 1068080"/>
              <a:gd name="connsiteY4" fmla="*/ 914400 h 914400"/>
              <a:gd name="connsiteX5" fmla="*/ 914400 w 1068080"/>
              <a:gd name="connsiteY5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808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760720"/>
                </a:lnTo>
                <a:lnTo>
                  <a:pt x="1068080" y="914400"/>
                </a:lnTo>
                <a:lnTo>
                  <a:pt x="914400" y="91440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blurRad="508000" dist="254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1800"/>
          </a:p>
        </p:txBody>
      </p:sp>
      <p:pic>
        <p:nvPicPr>
          <p:cNvPr id="7" name="Graphic 6" descr="Open quotation mark">
            <a:extLst>
              <a:ext uri="{FF2B5EF4-FFF2-40B4-BE49-F238E27FC236}">
                <a16:creationId xmlns:a16="http://schemas.microsoft.com/office/drawing/2014/main" id="{53568F02-B8B7-44B8-AFF8-E4738BE3F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8659" y="1132500"/>
            <a:ext cx="914400" cy="9144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525A204-8618-4E43-B2D4-09CBB9C809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8657" y="2986692"/>
            <a:ext cx="9233315" cy="18079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9C20D9C-30E0-4378-AE4D-0625BF5BAC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78659" y="5235160"/>
            <a:ext cx="4285664" cy="998537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E051A4-444D-4AE9-AE41-4146AB9E2A0B}"/>
              </a:ext>
            </a:extLst>
          </p:cNvPr>
          <p:cNvSpPr/>
          <p:nvPr userDrawn="1"/>
        </p:nvSpPr>
        <p:spPr>
          <a:xfrm>
            <a:off x="1227693" y="740231"/>
            <a:ext cx="10964307" cy="61177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69F99DA3-C0A8-45C6-93B6-6576A9BA82F5}"/>
              </a:ext>
            </a:extLst>
          </p:cNvPr>
          <p:cNvSpPr/>
          <p:nvPr userDrawn="1"/>
        </p:nvSpPr>
        <p:spPr>
          <a:xfrm rot="16200000" flipH="1" flipV="1">
            <a:off x="1901819" y="1209340"/>
            <a:ext cx="1068080" cy="914400"/>
          </a:xfrm>
          <a:custGeom>
            <a:avLst/>
            <a:gdLst>
              <a:gd name="connsiteX0" fmla="*/ 0 w 1068080"/>
              <a:gd name="connsiteY0" fmla="*/ 914400 h 914400"/>
              <a:gd name="connsiteX1" fmla="*/ 0 w 1068080"/>
              <a:gd name="connsiteY1" fmla="*/ 0 h 914400"/>
              <a:gd name="connsiteX2" fmla="*/ 914400 w 1068080"/>
              <a:gd name="connsiteY2" fmla="*/ 0 h 914400"/>
              <a:gd name="connsiteX3" fmla="*/ 914400 w 1068080"/>
              <a:gd name="connsiteY3" fmla="*/ 760720 h 914400"/>
              <a:gd name="connsiteX4" fmla="*/ 1068080 w 1068080"/>
              <a:gd name="connsiteY4" fmla="*/ 914400 h 914400"/>
              <a:gd name="connsiteX5" fmla="*/ 914400 w 1068080"/>
              <a:gd name="connsiteY5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808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760720"/>
                </a:lnTo>
                <a:lnTo>
                  <a:pt x="1068080" y="914400"/>
                </a:lnTo>
                <a:lnTo>
                  <a:pt x="914400" y="91440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blurRad="508000" dist="254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1800"/>
          </a:p>
        </p:txBody>
      </p:sp>
      <p:pic>
        <p:nvPicPr>
          <p:cNvPr id="11" name="Graphic 10" descr="Open quotation mark">
            <a:extLst>
              <a:ext uri="{FF2B5EF4-FFF2-40B4-BE49-F238E27FC236}">
                <a16:creationId xmlns:a16="http://schemas.microsoft.com/office/drawing/2014/main" id="{D6A8A1A5-2A5B-4296-AC76-6506333DB6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8659" y="11325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12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Gre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EDCE42-A267-46CD-ABF2-A11D906236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07A530-64AB-4D9E-8E0E-7F298B086FA8}"/>
              </a:ext>
            </a:extLst>
          </p:cNvPr>
          <p:cNvSpPr/>
          <p:nvPr/>
        </p:nvSpPr>
        <p:spPr>
          <a:xfrm>
            <a:off x="1227693" y="740231"/>
            <a:ext cx="10964307" cy="6117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3744CC5F-1AF2-44A3-A943-755E519DB23C}"/>
              </a:ext>
            </a:extLst>
          </p:cNvPr>
          <p:cNvSpPr/>
          <p:nvPr/>
        </p:nvSpPr>
        <p:spPr>
          <a:xfrm rot="16200000" flipH="1" flipV="1">
            <a:off x="1901819" y="1209340"/>
            <a:ext cx="1068080" cy="914400"/>
          </a:xfrm>
          <a:custGeom>
            <a:avLst/>
            <a:gdLst>
              <a:gd name="connsiteX0" fmla="*/ 0 w 1068080"/>
              <a:gd name="connsiteY0" fmla="*/ 914400 h 914400"/>
              <a:gd name="connsiteX1" fmla="*/ 0 w 1068080"/>
              <a:gd name="connsiteY1" fmla="*/ 0 h 914400"/>
              <a:gd name="connsiteX2" fmla="*/ 914400 w 1068080"/>
              <a:gd name="connsiteY2" fmla="*/ 0 h 914400"/>
              <a:gd name="connsiteX3" fmla="*/ 914400 w 1068080"/>
              <a:gd name="connsiteY3" fmla="*/ 760720 h 914400"/>
              <a:gd name="connsiteX4" fmla="*/ 1068080 w 1068080"/>
              <a:gd name="connsiteY4" fmla="*/ 914400 h 914400"/>
              <a:gd name="connsiteX5" fmla="*/ 914400 w 1068080"/>
              <a:gd name="connsiteY5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808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760720"/>
                </a:lnTo>
                <a:lnTo>
                  <a:pt x="1068080" y="914400"/>
                </a:lnTo>
                <a:lnTo>
                  <a:pt x="914400" y="91440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blurRad="508000" dist="254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1800"/>
          </a:p>
        </p:txBody>
      </p:sp>
      <p:pic>
        <p:nvPicPr>
          <p:cNvPr id="7" name="Graphic 6" descr="Open quotation mark">
            <a:extLst>
              <a:ext uri="{FF2B5EF4-FFF2-40B4-BE49-F238E27FC236}">
                <a16:creationId xmlns:a16="http://schemas.microsoft.com/office/drawing/2014/main" id="{53568F02-B8B7-44B8-AFF8-E4738BE3F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8659" y="1132500"/>
            <a:ext cx="914400" cy="9144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525A204-8618-4E43-B2D4-09CBB9C809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8657" y="2986692"/>
            <a:ext cx="9233315" cy="18079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vestibulum.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A98849E3-096E-4208-8CC8-C34296CD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78659" y="5235160"/>
            <a:ext cx="4285664" cy="998537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88020C-2042-4563-95B9-9DA9C0A94C87}"/>
              </a:ext>
            </a:extLst>
          </p:cNvPr>
          <p:cNvSpPr/>
          <p:nvPr userDrawn="1"/>
        </p:nvSpPr>
        <p:spPr>
          <a:xfrm>
            <a:off x="1227693" y="740231"/>
            <a:ext cx="10964307" cy="6117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Freeform 16">
            <a:extLst>
              <a:ext uri="{FF2B5EF4-FFF2-40B4-BE49-F238E27FC236}">
                <a16:creationId xmlns:a16="http://schemas.microsoft.com/office/drawing/2014/main" id="{B64E7A92-A588-4A8D-82DD-2D1929A89C46}"/>
              </a:ext>
            </a:extLst>
          </p:cNvPr>
          <p:cNvSpPr/>
          <p:nvPr userDrawn="1"/>
        </p:nvSpPr>
        <p:spPr>
          <a:xfrm rot="16200000" flipH="1" flipV="1">
            <a:off x="1901819" y="1209340"/>
            <a:ext cx="1068080" cy="914400"/>
          </a:xfrm>
          <a:custGeom>
            <a:avLst/>
            <a:gdLst>
              <a:gd name="connsiteX0" fmla="*/ 0 w 1068080"/>
              <a:gd name="connsiteY0" fmla="*/ 914400 h 914400"/>
              <a:gd name="connsiteX1" fmla="*/ 0 w 1068080"/>
              <a:gd name="connsiteY1" fmla="*/ 0 h 914400"/>
              <a:gd name="connsiteX2" fmla="*/ 914400 w 1068080"/>
              <a:gd name="connsiteY2" fmla="*/ 0 h 914400"/>
              <a:gd name="connsiteX3" fmla="*/ 914400 w 1068080"/>
              <a:gd name="connsiteY3" fmla="*/ 760720 h 914400"/>
              <a:gd name="connsiteX4" fmla="*/ 1068080 w 1068080"/>
              <a:gd name="connsiteY4" fmla="*/ 914400 h 914400"/>
              <a:gd name="connsiteX5" fmla="*/ 914400 w 1068080"/>
              <a:gd name="connsiteY5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808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760720"/>
                </a:lnTo>
                <a:lnTo>
                  <a:pt x="1068080" y="914400"/>
                </a:lnTo>
                <a:lnTo>
                  <a:pt x="914400" y="91440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blurRad="508000" dist="254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1800"/>
          </a:p>
        </p:txBody>
      </p:sp>
      <p:pic>
        <p:nvPicPr>
          <p:cNvPr id="12" name="Graphic 11" descr="Open quotation mark">
            <a:extLst>
              <a:ext uri="{FF2B5EF4-FFF2-40B4-BE49-F238E27FC236}">
                <a16:creationId xmlns:a16="http://schemas.microsoft.com/office/drawing/2014/main" id="{9DB53F02-1F69-4458-B3C6-0A25F0695E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8659" y="11325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31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bg>
      <p:bgPr>
        <a:solidFill>
          <a:srgbClr val="023B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26" y="1015634"/>
            <a:ext cx="2779755" cy="2743566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CFA13D58-9B92-4269-BFB0-4891231F7213}"/>
              </a:ext>
            </a:extLst>
          </p:cNvPr>
          <p:cNvSpPr>
            <a:spLocks noGrp="1"/>
          </p:cNvSpPr>
          <p:nvPr>
            <p:ph type="media" sz="quarter" idx="16" hasCustomPrompt="1"/>
          </p:nvPr>
        </p:nvSpPr>
        <p:spPr>
          <a:xfrm>
            <a:off x="3698241" y="601902"/>
            <a:ext cx="7909617" cy="56541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en-US"/>
              <a:t>Click icon to insert video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8FA19-28B5-4BB6-9153-2F0A0ECE854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74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852" y="582032"/>
            <a:ext cx="10177669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3853" y="2149929"/>
            <a:ext cx="10177671" cy="3815443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467B6-195B-48D0-A073-7B05C13435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958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852" y="587476"/>
            <a:ext cx="10177669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03853" y="2160688"/>
            <a:ext cx="5015948" cy="3777468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1" y="2160689"/>
            <a:ext cx="5009321" cy="3777469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5C435B-54B9-4E03-9014-2C40E8B662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223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0479" y="2137552"/>
            <a:ext cx="4987096" cy="7439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137552"/>
            <a:ext cx="5015948" cy="7439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F3381D4-B015-4A74-9E6E-CDE64AC85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2" y="603448"/>
            <a:ext cx="10177669" cy="12498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7F1FA5C-8269-4DAF-9850-D364D731001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003853" y="3085747"/>
            <a:ext cx="5015948" cy="2863297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BE900A-4EBA-4C11-9300-DAD637DDD4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1" y="3085745"/>
            <a:ext cx="5009321" cy="2863298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FC7834-2453-465B-8BE9-CA490CC2E7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62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916" y="600981"/>
            <a:ext cx="3776109" cy="122946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600984"/>
            <a:ext cx="6012896" cy="5311699"/>
          </a:xfrm>
        </p:spPr>
        <p:txBody>
          <a:bodyPr>
            <a:normAutofit/>
          </a:bodyPr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 sz="2000"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 sz="1800"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 sz="1600"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5916" y="2149421"/>
            <a:ext cx="3776109" cy="3763260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8ED91B-33A7-44D8-BE78-D2E3DFBC89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702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852" y="603804"/>
            <a:ext cx="10177669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EB5CE2-198E-47F3-9024-FAE6E5190E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099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6AB654-5F1A-450A-B21D-BC068F9BCC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960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2AA1C-559F-444F-8E99-A000C0EC9F69}"/>
              </a:ext>
            </a:extLst>
          </p:cNvPr>
          <p:cNvSpPr/>
          <p:nvPr userDrawn="1"/>
        </p:nvSpPr>
        <p:spPr>
          <a:xfrm>
            <a:off x="5431810" y="0"/>
            <a:ext cx="6760191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1000"/>
              </a:spcBef>
            </a:pPr>
            <a:endParaRPr lang="en-US" sz="1400" b="1">
              <a:solidFill>
                <a:schemeClr val="tx1"/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3B70C91-087B-45E6-B9A3-3A6504BBD9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2514" y="1501255"/>
            <a:ext cx="5063319" cy="4510585"/>
          </a:xfr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*REQUIRED* Click icon to </a:t>
            </a:r>
            <a:br>
              <a:rPr lang="en-US"/>
            </a:br>
            <a:r>
              <a:rPr lang="en-US"/>
              <a:t>insert photo (this text will not appear </a:t>
            </a:r>
            <a:br>
              <a:rPr lang="en-US"/>
            </a:br>
            <a:r>
              <a:rPr lang="en-US"/>
              <a:t>in presentation mode)</a:t>
            </a:r>
          </a:p>
        </p:txBody>
      </p:sp>
    </p:spTree>
    <p:extLst>
      <p:ext uri="{BB962C8B-B14F-4D97-AF65-F5344CB8AC3E}">
        <p14:creationId xmlns:p14="http://schemas.microsoft.com/office/powerpoint/2010/main" val="39509934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38BD08B-D887-424D-8D86-06B4E6E065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45859" y="0"/>
            <a:ext cx="8346141" cy="6858000"/>
          </a:xfr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*REQUIRED*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pic>
        <p:nvPicPr>
          <p:cNvPr id="5" name="Picture 4" descr="A picture containing object, clock, sitting, computer&#10;&#10;Description automatically generated">
            <a:extLst>
              <a:ext uri="{FF2B5EF4-FFF2-40B4-BE49-F238E27FC236}">
                <a16:creationId xmlns:a16="http://schemas.microsoft.com/office/drawing/2014/main" id="{E0FE51C2-0CD6-46BC-87B6-765E1629E2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514" y="593538"/>
            <a:ext cx="2172823" cy="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967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523D8C-2E8B-40DA-9F4A-85F642D64D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reeform 27">
            <a:extLst>
              <a:ext uri="{FF2B5EF4-FFF2-40B4-BE49-F238E27FC236}">
                <a16:creationId xmlns:a16="http://schemas.microsoft.com/office/drawing/2014/main" id="{84C02D66-3C2C-48DA-9457-10C7141220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76459" y="5505451"/>
            <a:ext cx="439084" cy="442912"/>
          </a:xfrm>
          <a:custGeom>
            <a:avLst/>
            <a:gdLst>
              <a:gd name="T0" fmla="*/ 160 w 160"/>
              <a:gd name="T1" fmla="*/ 80 h 160"/>
              <a:gd name="T2" fmla="*/ 80 w 160"/>
              <a:gd name="T3" fmla="*/ 0 h 160"/>
              <a:gd name="T4" fmla="*/ 0 w 160"/>
              <a:gd name="T5" fmla="*/ 80 h 160"/>
              <a:gd name="T6" fmla="*/ 80 w 160"/>
              <a:gd name="T7" fmla="*/ 160 h 160"/>
              <a:gd name="T8" fmla="*/ 160 w 160"/>
              <a:gd name="T9" fmla="*/ 80 h 160"/>
              <a:gd name="T10" fmla="*/ 8 w 160"/>
              <a:gd name="T11" fmla="*/ 80 h 160"/>
              <a:gd name="T12" fmla="*/ 80 w 160"/>
              <a:gd name="T13" fmla="*/ 8 h 160"/>
              <a:gd name="T14" fmla="*/ 152 w 160"/>
              <a:gd name="T15" fmla="*/ 80 h 160"/>
              <a:gd name="T16" fmla="*/ 80 w 160"/>
              <a:gd name="T17" fmla="*/ 152 h 160"/>
              <a:gd name="T18" fmla="*/ 8 w 160"/>
              <a:gd name="T19" fmla="*/ 80 h 160"/>
              <a:gd name="T20" fmla="*/ 83 w 160"/>
              <a:gd name="T21" fmla="*/ 118 h 160"/>
              <a:gd name="T22" fmla="*/ 105 w 160"/>
              <a:gd name="T23" fmla="*/ 95 h 160"/>
              <a:gd name="T24" fmla="*/ 105 w 160"/>
              <a:gd name="T25" fmla="*/ 89 h 160"/>
              <a:gd name="T26" fmla="*/ 100 w 160"/>
              <a:gd name="T27" fmla="*/ 89 h 160"/>
              <a:gd name="T28" fmla="*/ 84 w 160"/>
              <a:gd name="T29" fmla="*/ 105 h 160"/>
              <a:gd name="T30" fmla="*/ 84 w 160"/>
              <a:gd name="T31" fmla="*/ 45 h 160"/>
              <a:gd name="T32" fmla="*/ 80 w 160"/>
              <a:gd name="T33" fmla="*/ 41 h 160"/>
              <a:gd name="T34" fmla="*/ 76 w 160"/>
              <a:gd name="T35" fmla="*/ 45 h 160"/>
              <a:gd name="T36" fmla="*/ 76 w 160"/>
              <a:gd name="T37" fmla="*/ 105 h 160"/>
              <a:gd name="T38" fmla="*/ 60 w 160"/>
              <a:gd name="T39" fmla="*/ 89 h 160"/>
              <a:gd name="T40" fmla="*/ 55 w 160"/>
              <a:gd name="T41" fmla="*/ 89 h 160"/>
              <a:gd name="T42" fmla="*/ 55 w 160"/>
              <a:gd name="T43" fmla="*/ 95 h 160"/>
              <a:gd name="T44" fmla="*/ 77 w 160"/>
              <a:gd name="T45" fmla="*/ 118 h 160"/>
              <a:gd name="T46" fmla="*/ 80 w 160"/>
              <a:gd name="T47" fmla="*/ 119 h 160"/>
              <a:gd name="T48" fmla="*/ 83 w 160"/>
              <a:gd name="T49" fmla="*/ 1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0" h="160">
                <a:moveTo>
                  <a:pt x="160" y="80"/>
                </a:moveTo>
                <a:cubicBezTo>
                  <a:pt x="160" y="36"/>
                  <a:pt x="124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lose/>
                <a:moveTo>
                  <a:pt x="8" y="80"/>
                </a:moveTo>
                <a:cubicBezTo>
                  <a:pt x="8" y="40"/>
                  <a:pt x="40" y="8"/>
                  <a:pt x="80" y="8"/>
                </a:cubicBezTo>
                <a:cubicBezTo>
                  <a:pt x="120" y="8"/>
                  <a:pt x="152" y="40"/>
                  <a:pt x="152" y="80"/>
                </a:cubicBezTo>
                <a:cubicBezTo>
                  <a:pt x="152" y="120"/>
                  <a:pt x="120" y="152"/>
                  <a:pt x="80" y="152"/>
                </a:cubicBezTo>
                <a:cubicBezTo>
                  <a:pt x="40" y="152"/>
                  <a:pt x="8" y="120"/>
                  <a:pt x="8" y="80"/>
                </a:cubicBezTo>
                <a:close/>
                <a:moveTo>
                  <a:pt x="83" y="118"/>
                </a:moveTo>
                <a:cubicBezTo>
                  <a:pt x="105" y="95"/>
                  <a:pt x="105" y="95"/>
                  <a:pt x="105" y="95"/>
                </a:cubicBezTo>
                <a:cubicBezTo>
                  <a:pt x="107" y="94"/>
                  <a:pt x="107" y="91"/>
                  <a:pt x="105" y="89"/>
                </a:cubicBezTo>
                <a:cubicBezTo>
                  <a:pt x="104" y="88"/>
                  <a:pt x="101" y="88"/>
                  <a:pt x="100" y="89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4" y="45"/>
                  <a:pt x="84" y="45"/>
                  <a:pt x="84" y="45"/>
                </a:cubicBezTo>
                <a:cubicBezTo>
                  <a:pt x="84" y="43"/>
                  <a:pt x="82" y="41"/>
                  <a:pt x="80" y="41"/>
                </a:cubicBezTo>
                <a:cubicBezTo>
                  <a:pt x="78" y="41"/>
                  <a:pt x="76" y="43"/>
                  <a:pt x="76" y="4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60" y="89"/>
                  <a:pt x="60" y="89"/>
                  <a:pt x="60" y="89"/>
                </a:cubicBezTo>
                <a:cubicBezTo>
                  <a:pt x="59" y="88"/>
                  <a:pt x="56" y="88"/>
                  <a:pt x="55" y="89"/>
                </a:cubicBezTo>
                <a:cubicBezTo>
                  <a:pt x="53" y="91"/>
                  <a:pt x="53" y="94"/>
                  <a:pt x="55" y="95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8" y="118"/>
                  <a:pt x="79" y="119"/>
                  <a:pt x="80" y="119"/>
                </a:cubicBezTo>
                <a:cubicBezTo>
                  <a:pt x="81" y="119"/>
                  <a:pt x="82" y="118"/>
                  <a:pt x="8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3D003-5DED-4EF9-97EA-70394ED1AA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5505451"/>
          </a:xfrm>
        </p:spPr>
        <p:txBody>
          <a:bodyPr anchor="ctr">
            <a:normAutofit/>
          </a:bodyPr>
          <a:lstStyle>
            <a:lvl1pPr algn="ctr">
              <a:defRPr sz="8800" b="1">
                <a:solidFill>
                  <a:schemeClr val="bg2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Divider</a:t>
            </a:r>
          </a:p>
          <a:p>
            <a:pPr lvl="0"/>
            <a:r>
              <a:rPr lang="en-US"/>
              <a:t>Slide</a:t>
            </a:r>
          </a:p>
        </p:txBody>
      </p:sp>
    </p:spTree>
    <p:extLst>
      <p:ext uri="{BB962C8B-B14F-4D97-AF65-F5344CB8AC3E}">
        <p14:creationId xmlns:p14="http://schemas.microsoft.com/office/powerpoint/2010/main" val="41017038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523D8C-2E8B-40DA-9F4A-85F642D64D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reeform 27">
            <a:extLst>
              <a:ext uri="{FF2B5EF4-FFF2-40B4-BE49-F238E27FC236}">
                <a16:creationId xmlns:a16="http://schemas.microsoft.com/office/drawing/2014/main" id="{84C02D66-3C2C-48DA-9457-10C7141220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76459" y="5505451"/>
            <a:ext cx="439084" cy="442912"/>
          </a:xfrm>
          <a:custGeom>
            <a:avLst/>
            <a:gdLst>
              <a:gd name="T0" fmla="*/ 160 w 160"/>
              <a:gd name="T1" fmla="*/ 80 h 160"/>
              <a:gd name="T2" fmla="*/ 80 w 160"/>
              <a:gd name="T3" fmla="*/ 0 h 160"/>
              <a:gd name="T4" fmla="*/ 0 w 160"/>
              <a:gd name="T5" fmla="*/ 80 h 160"/>
              <a:gd name="T6" fmla="*/ 80 w 160"/>
              <a:gd name="T7" fmla="*/ 160 h 160"/>
              <a:gd name="T8" fmla="*/ 160 w 160"/>
              <a:gd name="T9" fmla="*/ 80 h 160"/>
              <a:gd name="T10" fmla="*/ 8 w 160"/>
              <a:gd name="T11" fmla="*/ 80 h 160"/>
              <a:gd name="T12" fmla="*/ 80 w 160"/>
              <a:gd name="T13" fmla="*/ 8 h 160"/>
              <a:gd name="T14" fmla="*/ 152 w 160"/>
              <a:gd name="T15" fmla="*/ 80 h 160"/>
              <a:gd name="T16" fmla="*/ 80 w 160"/>
              <a:gd name="T17" fmla="*/ 152 h 160"/>
              <a:gd name="T18" fmla="*/ 8 w 160"/>
              <a:gd name="T19" fmla="*/ 80 h 160"/>
              <a:gd name="T20" fmla="*/ 83 w 160"/>
              <a:gd name="T21" fmla="*/ 118 h 160"/>
              <a:gd name="T22" fmla="*/ 105 w 160"/>
              <a:gd name="T23" fmla="*/ 95 h 160"/>
              <a:gd name="T24" fmla="*/ 105 w 160"/>
              <a:gd name="T25" fmla="*/ 89 h 160"/>
              <a:gd name="T26" fmla="*/ 100 w 160"/>
              <a:gd name="T27" fmla="*/ 89 h 160"/>
              <a:gd name="T28" fmla="*/ 84 w 160"/>
              <a:gd name="T29" fmla="*/ 105 h 160"/>
              <a:gd name="T30" fmla="*/ 84 w 160"/>
              <a:gd name="T31" fmla="*/ 45 h 160"/>
              <a:gd name="T32" fmla="*/ 80 w 160"/>
              <a:gd name="T33" fmla="*/ 41 h 160"/>
              <a:gd name="T34" fmla="*/ 76 w 160"/>
              <a:gd name="T35" fmla="*/ 45 h 160"/>
              <a:gd name="T36" fmla="*/ 76 w 160"/>
              <a:gd name="T37" fmla="*/ 105 h 160"/>
              <a:gd name="T38" fmla="*/ 60 w 160"/>
              <a:gd name="T39" fmla="*/ 89 h 160"/>
              <a:gd name="T40" fmla="*/ 55 w 160"/>
              <a:gd name="T41" fmla="*/ 89 h 160"/>
              <a:gd name="T42" fmla="*/ 55 w 160"/>
              <a:gd name="T43" fmla="*/ 95 h 160"/>
              <a:gd name="T44" fmla="*/ 77 w 160"/>
              <a:gd name="T45" fmla="*/ 118 h 160"/>
              <a:gd name="T46" fmla="*/ 80 w 160"/>
              <a:gd name="T47" fmla="*/ 119 h 160"/>
              <a:gd name="T48" fmla="*/ 83 w 160"/>
              <a:gd name="T49" fmla="*/ 1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0" h="160">
                <a:moveTo>
                  <a:pt x="160" y="80"/>
                </a:moveTo>
                <a:cubicBezTo>
                  <a:pt x="160" y="36"/>
                  <a:pt x="124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lose/>
                <a:moveTo>
                  <a:pt x="8" y="80"/>
                </a:moveTo>
                <a:cubicBezTo>
                  <a:pt x="8" y="40"/>
                  <a:pt x="40" y="8"/>
                  <a:pt x="80" y="8"/>
                </a:cubicBezTo>
                <a:cubicBezTo>
                  <a:pt x="120" y="8"/>
                  <a:pt x="152" y="40"/>
                  <a:pt x="152" y="80"/>
                </a:cubicBezTo>
                <a:cubicBezTo>
                  <a:pt x="152" y="120"/>
                  <a:pt x="120" y="152"/>
                  <a:pt x="80" y="152"/>
                </a:cubicBezTo>
                <a:cubicBezTo>
                  <a:pt x="40" y="152"/>
                  <a:pt x="8" y="120"/>
                  <a:pt x="8" y="80"/>
                </a:cubicBezTo>
                <a:close/>
                <a:moveTo>
                  <a:pt x="83" y="118"/>
                </a:moveTo>
                <a:cubicBezTo>
                  <a:pt x="105" y="95"/>
                  <a:pt x="105" y="95"/>
                  <a:pt x="105" y="95"/>
                </a:cubicBezTo>
                <a:cubicBezTo>
                  <a:pt x="107" y="94"/>
                  <a:pt x="107" y="91"/>
                  <a:pt x="105" y="89"/>
                </a:cubicBezTo>
                <a:cubicBezTo>
                  <a:pt x="104" y="88"/>
                  <a:pt x="101" y="88"/>
                  <a:pt x="100" y="89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4" y="45"/>
                  <a:pt x="84" y="45"/>
                  <a:pt x="84" y="45"/>
                </a:cubicBezTo>
                <a:cubicBezTo>
                  <a:pt x="84" y="43"/>
                  <a:pt x="82" y="41"/>
                  <a:pt x="80" y="41"/>
                </a:cubicBezTo>
                <a:cubicBezTo>
                  <a:pt x="78" y="41"/>
                  <a:pt x="76" y="43"/>
                  <a:pt x="76" y="4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60" y="89"/>
                  <a:pt x="60" y="89"/>
                  <a:pt x="60" y="89"/>
                </a:cubicBezTo>
                <a:cubicBezTo>
                  <a:pt x="59" y="88"/>
                  <a:pt x="56" y="88"/>
                  <a:pt x="55" y="89"/>
                </a:cubicBezTo>
                <a:cubicBezTo>
                  <a:pt x="53" y="91"/>
                  <a:pt x="53" y="94"/>
                  <a:pt x="55" y="95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8" y="118"/>
                  <a:pt x="79" y="119"/>
                  <a:pt x="80" y="119"/>
                </a:cubicBezTo>
                <a:cubicBezTo>
                  <a:pt x="81" y="119"/>
                  <a:pt x="82" y="118"/>
                  <a:pt x="8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3D003-5DED-4EF9-97EA-70394ED1AA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5505451"/>
          </a:xfrm>
          <a:noFill/>
        </p:spPr>
        <p:txBody>
          <a:bodyPr anchor="ctr">
            <a:normAutofit/>
          </a:bodyPr>
          <a:lstStyle>
            <a:lvl1pPr algn="ctr">
              <a:defRPr sz="8800" b="1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Divider</a:t>
            </a:r>
          </a:p>
          <a:p>
            <a:pPr lvl="0"/>
            <a:r>
              <a:rPr lang="en-US"/>
              <a:t>Slide</a:t>
            </a:r>
          </a:p>
        </p:txBody>
      </p:sp>
    </p:spTree>
    <p:extLst>
      <p:ext uri="{BB962C8B-B14F-4D97-AF65-F5344CB8AC3E}">
        <p14:creationId xmlns:p14="http://schemas.microsoft.com/office/powerpoint/2010/main" val="16743549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2 Blocks Staggered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733" y="946704"/>
            <a:ext cx="4057016" cy="1249845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6085842" y="568960"/>
            <a:ext cx="6106159" cy="400304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rgbClr val="D7D7D7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3058160" y="4572000"/>
            <a:ext cx="5069840" cy="228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7153D-9F64-427B-A86A-225804AEA4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6949" y="2724150"/>
            <a:ext cx="3879851" cy="13195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69B21F-B1AB-4906-B012-180B362B194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657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 - Large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21" y="946702"/>
            <a:ext cx="4066580" cy="1810146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016000" y="0"/>
            <a:ext cx="5080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E29A0-63F1-4D48-BC54-639046B1B4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A4EA838-01AE-42D3-A2E5-DA12D68066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09421" y="3155611"/>
            <a:ext cx="4066580" cy="238538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27175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Large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19175" y="946704"/>
            <a:ext cx="4067176" cy="200297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C20C475-CFD8-44C2-886A-7185769DC73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9963" y="1125538"/>
            <a:ext cx="5072863" cy="573246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4FCCF7-ED4F-407B-8223-E7B5234B683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9EFEDB9-3479-45FE-8C8E-D8EE7603C0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9175" y="3360762"/>
            <a:ext cx="3879851" cy="2253371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86512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Large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F52203-2C14-4717-BDF2-20F053042FF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7B713C3-2086-489D-AC25-4BB8AA218C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6551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quar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56526" y="872532"/>
            <a:ext cx="9155869" cy="1249845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70258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77219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52388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312753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CD5ECE9-07F3-4245-84D9-BB509B0F9DB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70257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4C235B5-7F90-46E0-A3AA-EB61192441D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468549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Content Placeholder 14">
            <a:extLst>
              <a:ext uri="{FF2B5EF4-FFF2-40B4-BE49-F238E27FC236}">
                <a16:creationId xmlns:a16="http://schemas.microsoft.com/office/drawing/2014/main" id="{A2BF56E3-24FE-4090-AC43-F40809F9F0F3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2977219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5" name="Content Placeholder 14">
            <a:extLst>
              <a:ext uri="{FF2B5EF4-FFF2-40B4-BE49-F238E27FC236}">
                <a16:creationId xmlns:a16="http://schemas.microsoft.com/office/drawing/2014/main" id="{695DE721-A52E-435D-8CB6-736F09A01DF5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5152387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6" name="Content Placeholder 14">
            <a:extLst>
              <a:ext uri="{FF2B5EF4-FFF2-40B4-BE49-F238E27FC236}">
                <a16:creationId xmlns:a16="http://schemas.microsoft.com/office/drawing/2014/main" id="{0E3B311D-D4B0-4355-9B29-4458B22A9C8C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7312753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8" name="Content Placeholder 14">
            <a:extLst>
              <a:ext uri="{FF2B5EF4-FFF2-40B4-BE49-F238E27FC236}">
                <a16:creationId xmlns:a16="http://schemas.microsoft.com/office/drawing/2014/main" id="{4B108C69-1D3E-4E22-AFFE-2452F52BA1E6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9468549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634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quare Images with Lo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56526" y="363571"/>
            <a:ext cx="9155869" cy="1249845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70258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77219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52388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312753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4C235B5-7F90-46E0-A3AA-EB61192441D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468549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AD14062-DCD3-457F-ADE7-61D3396AC71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70257" y="4163264"/>
            <a:ext cx="1910483" cy="1477410"/>
          </a:xfrm>
        </p:spPr>
        <p:txBody>
          <a:bodyPr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63333083-6A99-46DB-8CCC-8187855EAE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77219" y="4163264"/>
            <a:ext cx="1910483" cy="1477410"/>
          </a:xfrm>
        </p:spPr>
        <p:txBody>
          <a:bodyPr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44F99522-321B-4363-A069-25C6303706D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2387" y="4163264"/>
            <a:ext cx="1910483" cy="1477410"/>
          </a:xfrm>
        </p:spPr>
        <p:txBody>
          <a:bodyPr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1F22ECFE-7AB4-4E4E-B4C7-52FE812A1A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12752" y="4163264"/>
            <a:ext cx="1910483" cy="1477410"/>
          </a:xfrm>
        </p:spPr>
        <p:txBody>
          <a:bodyPr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EA49336D-955A-44B0-A844-B9CE7E4D9CE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68548" y="4163264"/>
            <a:ext cx="1910483" cy="1477410"/>
          </a:xfrm>
        </p:spPr>
        <p:txBody>
          <a:bodyPr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75363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quar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233897" y="629154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440857" y="629154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9616025" y="629154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CD5ECE9-07F3-4245-84D9-BB509B0F9DB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233896" y="2699945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2" name="Content Placeholder 14">
            <a:extLst>
              <a:ext uri="{FF2B5EF4-FFF2-40B4-BE49-F238E27FC236}">
                <a16:creationId xmlns:a16="http://schemas.microsoft.com/office/drawing/2014/main" id="{A2BF56E3-24FE-4090-AC43-F40809F9F0F3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440857" y="2699945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5" name="Content Placeholder 14">
            <a:extLst>
              <a:ext uri="{FF2B5EF4-FFF2-40B4-BE49-F238E27FC236}">
                <a16:creationId xmlns:a16="http://schemas.microsoft.com/office/drawing/2014/main" id="{695DE721-A52E-435D-8CB6-736F09A01DF5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9616025" y="2699945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58229408-3D06-4144-A425-EE850EF362B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233897" y="3588696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6F905C73-5E98-4078-ADCE-BBEC0940455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440857" y="3588696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7B303038-6C92-412A-820C-8A657567221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9616025" y="3588696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Content Placeholder 14">
            <a:extLst>
              <a:ext uri="{FF2B5EF4-FFF2-40B4-BE49-F238E27FC236}">
                <a16:creationId xmlns:a16="http://schemas.microsoft.com/office/drawing/2014/main" id="{D493435B-1D13-438A-AC5C-9696AC3A43FF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5233896" y="5659487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3" name="Content Placeholder 14">
            <a:extLst>
              <a:ext uri="{FF2B5EF4-FFF2-40B4-BE49-F238E27FC236}">
                <a16:creationId xmlns:a16="http://schemas.microsoft.com/office/drawing/2014/main" id="{0B971219-3AF5-4174-9B4F-A3B2634EED07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7440857" y="5659487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4" name="Content Placeholder 14">
            <a:extLst>
              <a:ext uri="{FF2B5EF4-FFF2-40B4-BE49-F238E27FC236}">
                <a16:creationId xmlns:a16="http://schemas.microsoft.com/office/drawing/2014/main" id="{C70DFCD3-8364-43EE-B870-E5D10F04E9E7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9616025" y="5659487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169CAD-F9B4-4D82-9804-A878E441F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2" y="724046"/>
            <a:ext cx="3214464" cy="189384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90679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Squar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169CAD-F9B4-4D82-9804-A878E441F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29" y="746960"/>
            <a:ext cx="2468548" cy="231443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A25CAE34-78A9-4356-ACAD-9C92E9E86CC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9791257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Content Placeholder 14">
            <a:extLst>
              <a:ext uri="{FF2B5EF4-FFF2-40B4-BE49-F238E27FC236}">
                <a16:creationId xmlns:a16="http://schemas.microsoft.com/office/drawing/2014/main" id="{B8F8AFF1-CB92-439B-A952-E7A3D17563DF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791255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F0CC05A5-E21B-4790-B789-E898A26E57E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9791256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Content Placeholder 14">
            <a:extLst>
              <a:ext uri="{FF2B5EF4-FFF2-40B4-BE49-F238E27FC236}">
                <a16:creationId xmlns:a16="http://schemas.microsoft.com/office/drawing/2014/main" id="{0F45FB0C-86A8-48FA-858B-184C9BD2EB05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9791255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0" name="Picture Placeholder 8">
            <a:extLst>
              <a:ext uri="{FF2B5EF4-FFF2-40B4-BE49-F238E27FC236}">
                <a16:creationId xmlns:a16="http://schemas.microsoft.com/office/drawing/2014/main" id="{66A2CEC2-528D-470E-AEE4-D3C4669D14B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705282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1" name="Content Placeholder 14">
            <a:extLst>
              <a:ext uri="{FF2B5EF4-FFF2-40B4-BE49-F238E27FC236}">
                <a16:creationId xmlns:a16="http://schemas.microsoft.com/office/drawing/2014/main" id="{396D68DD-D066-41FA-9B37-1978963B453A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7705281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2" name="Picture Placeholder 8">
            <a:extLst>
              <a:ext uri="{FF2B5EF4-FFF2-40B4-BE49-F238E27FC236}">
                <a16:creationId xmlns:a16="http://schemas.microsoft.com/office/drawing/2014/main" id="{5DD49F02-150E-42C0-ACE8-45E82EB80F0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7705280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3" name="Content Placeholder 14">
            <a:extLst>
              <a:ext uri="{FF2B5EF4-FFF2-40B4-BE49-F238E27FC236}">
                <a16:creationId xmlns:a16="http://schemas.microsoft.com/office/drawing/2014/main" id="{D8052C8B-3681-4A13-91BE-EEFB3A619E93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7705281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444C21B0-BAA8-48EB-A10D-E369B39105D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619305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5" name="Content Placeholder 14">
            <a:extLst>
              <a:ext uri="{FF2B5EF4-FFF2-40B4-BE49-F238E27FC236}">
                <a16:creationId xmlns:a16="http://schemas.microsoft.com/office/drawing/2014/main" id="{6F5C1A2E-CBF7-489E-9A4F-1E3922903A23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5619303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6" name="Picture Placeholder 8">
            <a:extLst>
              <a:ext uri="{FF2B5EF4-FFF2-40B4-BE49-F238E27FC236}">
                <a16:creationId xmlns:a16="http://schemas.microsoft.com/office/drawing/2014/main" id="{ACBC357B-C403-4A38-81F7-E0EEDF3FDA2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619303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7" name="Content Placeholder 14">
            <a:extLst>
              <a:ext uri="{FF2B5EF4-FFF2-40B4-BE49-F238E27FC236}">
                <a16:creationId xmlns:a16="http://schemas.microsoft.com/office/drawing/2014/main" id="{5C4FF271-4E33-4894-ACEA-29452D72E0D0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5619303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8" name="Picture Placeholder 8">
            <a:extLst>
              <a:ext uri="{FF2B5EF4-FFF2-40B4-BE49-F238E27FC236}">
                <a16:creationId xmlns:a16="http://schemas.microsoft.com/office/drawing/2014/main" id="{E87EAF39-EBEE-4739-8A2D-FF977773B5F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533326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9" name="Content Placeholder 14">
            <a:extLst>
              <a:ext uri="{FF2B5EF4-FFF2-40B4-BE49-F238E27FC236}">
                <a16:creationId xmlns:a16="http://schemas.microsoft.com/office/drawing/2014/main" id="{11B5E6CF-B6B6-4AFD-B194-F082456AD1FF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3533325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50" name="Picture Placeholder 8">
            <a:extLst>
              <a:ext uri="{FF2B5EF4-FFF2-40B4-BE49-F238E27FC236}">
                <a16:creationId xmlns:a16="http://schemas.microsoft.com/office/drawing/2014/main" id="{CCCACF2E-D5C2-4903-8A08-F186369C9446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3533324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51" name="Content Placeholder 14">
            <a:extLst>
              <a:ext uri="{FF2B5EF4-FFF2-40B4-BE49-F238E27FC236}">
                <a16:creationId xmlns:a16="http://schemas.microsoft.com/office/drawing/2014/main" id="{400CA790-2C21-4B0B-81C1-3523DF7E7A34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3533325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4867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9133840" y="0"/>
            <a:ext cx="3058159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85840" y="3413760"/>
            <a:ext cx="3048000" cy="34442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6085840" y="0"/>
            <a:ext cx="304800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19E5A-5222-4CE7-B446-19672E8A6A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A606557-5974-4B3B-B554-621664B2C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43CD060-4B36-4BA5-9422-11AA82201F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95055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3 Image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6085840" y="0"/>
            <a:ext cx="610616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85840" y="3413760"/>
            <a:ext cx="3048000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9133840" y="3413760"/>
            <a:ext cx="3058160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13411-F8D1-44EC-AF4D-40953232F3A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7D9957A-6A99-4B06-A04D-FC36140D6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A974210-0FF5-4C25-923E-EA6BE68A20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49455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71623" y="3413760"/>
            <a:ext cx="3058155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17B1E8-B8D4-4ACC-AB78-455BA996032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12F67D-36EF-416D-A3B2-F0DB4EA9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8D5E58-E546-4A14-96AA-06B9AE938D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37D27DF3-AF72-4375-996B-3023F3A9236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33839" y="0"/>
            <a:ext cx="3058155" cy="341376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3DE49E69-046C-4A19-8730-8EA5E7BCA0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133839" y="3413760"/>
            <a:ext cx="3054095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9A724A00-B570-4D69-B59D-06FF7A3FCF0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071623" y="0"/>
            <a:ext cx="3058155" cy="341376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</p:spTree>
    <p:extLst>
      <p:ext uri="{BB962C8B-B14F-4D97-AF65-F5344CB8AC3E}">
        <p14:creationId xmlns:p14="http://schemas.microsoft.com/office/powerpoint/2010/main" val="4029603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ircle Photos with Brief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03852" y="370294"/>
            <a:ext cx="10177669" cy="1249845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438472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782295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25403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094649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E0391E-1FD6-42D4-8603-2E7B4E82A48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96BB090F-2466-471B-BFA8-53E28B51A81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87886" y="3812676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84D01D62-0D75-496A-8D39-09500BA274A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31709" y="3813357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F746F8E9-06CF-4028-846F-D3CDF1F4A0F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783457" y="3813357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9" name="Text Placeholder 38">
            <a:extLst>
              <a:ext uri="{FF2B5EF4-FFF2-40B4-BE49-F238E27FC236}">
                <a16:creationId xmlns:a16="http://schemas.microsoft.com/office/drawing/2014/main" id="{F05C58FF-1FE6-4C71-8463-BEECE98942F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744062" y="3812676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565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 - Two Block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0312" y="3429002"/>
            <a:ext cx="4885689" cy="3428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841" y="946702"/>
            <a:ext cx="4079681" cy="176920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10312" y="2"/>
            <a:ext cx="4885689" cy="3428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1D169-2724-4FD3-8015-463BF8AB22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A9D8E24-030E-4417-BB5C-76E4A3A44A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01840" y="3169779"/>
            <a:ext cx="4079680" cy="302630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40041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ircle Photos with Text and Background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E10B58E-1BDA-4DC5-812F-F1A7F999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288" y="550598"/>
            <a:ext cx="9980337" cy="1249845"/>
          </a:xfrm>
        </p:spPr>
        <p:txBody>
          <a:bodyPr anchor="b" anchorCtr="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D6606D77-A67F-4ADB-949F-66533FC0A31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774359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C770B54F-55A3-402D-9B0F-DAC6DBC6E07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022894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FA92C845-76C4-4C4C-8B69-9ACEC630DA4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67473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377DF013-4263-46B2-845A-C06F744B5B0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519965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597EA-B5A5-48F4-89AC-CC7BBB03044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" y="6356352"/>
            <a:ext cx="1003852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38">
            <a:extLst>
              <a:ext uri="{FF2B5EF4-FFF2-40B4-BE49-F238E27FC236}">
                <a16:creationId xmlns:a16="http://schemas.microsoft.com/office/drawing/2014/main" id="{D0024B53-DFBD-4ECF-9EAE-E1E1C270B6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757365" y="4376143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1" name="Text Placeholder 38">
            <a:extLst>
              <a:ext uri="{FF2B5EF4-FFF2-40B4-BE49-F238E27FC236}">
                <a16:creationId xmlns:a16="http://schemas.microsoft.com/office/drawing/2014/main" id="{F9B5FD3E-BA77-4650-AB68-D8C44BF13B5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87886" y="4376143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2" name="Text Placeholder 38">
            <a:extLst>
              <a:ext uri="{FF2B5EF4-FFF2-40B4-BE49-F238E27FC236}">
                <a16:creationId xmlns:a16="http://schemas.microsoft.com/office/drawing/2014/main" id="{C92D60A7-6AC2-476B-85F2-D77CB5789D3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31709" y="4376824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3" name="Text Placeholder 38">
            <a:extLst>
              <a:ext uri="{FF2B5EF4-FFF2-40B4-BE49-F238E27FC236}">
                <a16:creationId xmlns:a16="http://schemas.microsoft.com/office/drawing/2014/main" id="{E4D14BAF-BBA6-472C-8106-972F8A5E6FC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783457" y="4376824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09711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Stagg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332" y="3444240"/>
            <a:ext cx="4057016" cy="3413760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3037840" y="0"/>
            <a:ext cx="3058160" cy="34442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85840" y="3444240"/>
            <a:ext cx="304800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33840" y="3444240"/>
            <a:ext cx="304800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B5C2248-71C6-4907-86BB-94F087D908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94551" y="0"/>
            <a:ext cx="4137556" cy="3429000"/>
          </a:xfrm>
        </p:spPr>
        <p:txBody>
          <a:bodyPr anchor="ctr" anchorCtr="0"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47132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 - Narrow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016000" y="0"/>
            <a:ext cx="3058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A3C448-7127-4C1F-83F9-532BB7FF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300" y="789710"/>
            <a:ext cx="6114221" cy="1406839"/>
          </a:xfrm>
        </p:spPr>
        <p:txBody>
          <a:bodyPr anchor="b" anchorCtr="0"/>
          <a:lstStyle/>
          <a:p>
            <a:r>
              <a:rPr lang="en-US"/>
              <a:t>Click to edit Master title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76545C7-52B4-48BA-8325-AE6ADF326E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67300" y="2597728"/>
            <a:ext cx="6114221" cy="3470564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34909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Title Abov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8825" y="946704"/>
            <a:ext cx="4067176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2028825" y="3429000"/>
            <a:ext cx="4067176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A2D9993-96B7-4F61-8127-49372BACA4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97919" y="1206010"/>
            <a:ext cx="3879851" cy="501677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15381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Narrow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6237" y="946704"/>
            <a:ext cx="5991417" cy="124984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8124823" y="0"/>
            <a:ext cx="406717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5011AF5-4E5D-4C3C-86E8-9F3CA954AA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2769251"/>
            <a:ext cx="5991416" cy="324941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04254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Heading with Bloc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5FE9F0-BA58-4BBD-AE85-AB147AA6B7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287AE1ED-33FF-4C21-9E2D-A9D2A44177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-30480"/>
            <a:ext cx="6085840" cy="68884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lnSpc>
                <a:spcPct val="100000"/>
              </a:lnSpc>
              <a:defRPr sz="2000" i="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CE877B-ADBD-47CC-9DCB-676BF6E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971" y="1175303"/>
            <a:ext cx="10146612" cy="1647411"/>
          </a:xfrm>
          <a:effectLst>
            <a:outerShdw blurRad="139700" dist="50800" dir="5400000" algn="t" rotWithShape="0">
              <a:prstClr val="black">
                <a:alpha val="14000"/>
              </a:prstClr>
            </a:outerShdw>
          </a:effectLst>
        </p:spPr>
        <p:txBody>
          <a:bodyPr/>
          <a:lstStyle>
            <a:lvl1pPr>
              <a:defRPr sz="12000" b="1" i="0">
                <a:solidFill>
                  <a:schemeClr val="accent1"/>
                </a:solidFill>
                <a:latin typeface="+mj-lt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C7EA147-7124-4592-947A-9072059DFD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429000"/>
            <a:ext cx="4141355" cy="253507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283197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EDCE42-A267-46CD-ABF2-A11D906236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07A530-64AB-4D9E-8E0E-7F298B086FA8}"/>
              </a:ext>
            </a:extLst>
          </p:cNvPr>
          <p:cNvSpPr/>
          <p:nvPr userDrawn="1"/>
        </p:nvSpPr>
        <p:spPr>
          <a:xfrm>
            <a:off x="1227693" y="740231"/>
            <a:ext cx="10964307" cy="6117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3744CC5F-1AF2-44A3-A943-755E519DB23C}"/>
              </a:ext>
            </a:extLst>
          </p:cNvPr>
          <p:cNvSpPr/>
          <p:nvPr userDrawn="1"/>
        </p:nvSpPr>
        <p:spPr>
          <a:xfrm rot="16200000" flipH="1" flipV="1">
            <a:off x="1901819" y="1209340"/>
            <a:ext cx="1068080" cy="914400"/>
          </a:xfrm>
          <a:custGeom>
            <a:avLst/>
            <a:gdLst>
              <a:gd name="connsiteX0" fmla="*/ 0 w 1068080"/>
              <a:gd name="connsiteY0" fmla="*/ 914400 h 914400"/>
              <a:gd name="connsiteX1" fmla="*/ 0 w 1068080"/>
              <a:gd name="connsiteY1" fmla="*/ 0 h 914400"/>
              <a:gd name="connsiteX2" fmla="*/ 914400 w 1068080"/>
              <a:gd name="connsiteY2" fmla="*/ 0 h 914400"/>
              <a:gd name="connsiteX3" fmla="*/ 914400 w 1068080"/>
              <a:gd name="connsiteY3" fmla="*/ 760720 h 914400"/>
              <a:gd name="connsiteX4" fmla="*/ 1068080 w 1068080"/>
              <a:gd name="connsiteY4" fmla="*/ 914400 h 914400"/>
              <a:gd name="connsiteX5" fmla="*/ 914400 w 1068080"/>
              <a:gd name="connsiteY5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808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760720"/>
                </a:lnTo>
                <a:lnTo>
                  <a:pt x="1068080" y="914400"/>
                </a:lnTo>
                <a:lnTo>
                  <a:pt x="914400" y="91440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blurRad="508000" dist="254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1800"/>
          </a:p>
        </p:txBody>
      </p:sp>
      <p:pic>
        <p:nvPicPr>
          <p:cNvPr id="7" name="Graphic 6" descr="Open quotation mark">
            <a:extLst>
              <a:ext uri="{FF2B5EF4-FFF2-40B4-BE49-F238E27FC236}">
                <a16:creationId xmlns:a16="http://schemas.microsoft.com/office/drawing/2014/main" id="{53568F02-B8B7-44B8-AFF8-E4738BE3F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8659" y="1132500"/>
            <a:ext cx="914400" cy="9144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525A204-8618-4E43-B2D4-09CBB9C809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8657" y="2986692"/>
            <a:ext cx="9233315" cy="18079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9C20D9C-30E0-4378-AE4D-0625BF5BAC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78659" y="5235160"/>
            <a:ext cx="4285664" cy="998537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386392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Gre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EDCE42-A267-46CD-ABF2-A11D906236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07A530-64AB-4D9E-8E0E-7F298B086FA8}"/>
              </a:ext>
            </a:extLst>
          </p:cNvPr>
          <p:cNvSpPr/>
          <p:nvPr userDrawn="1"/>
        </p:nvSpPr>
        <p:spPr>
          <a:xfrm>
            <a:off x="1227693" y="740231"/>
            <a:ext cx="10964307" cy="6117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3744CC5F-1AF2-44A3-A943-755E519DB23C}"/>
              </a:ext>
            </a:extLst>
          </p:cNvPr>
          <p:cNvSpPr/>
          <p:nvPr userDrawn="1"/>
        </p:nvSpPr>
        <p:spPr>
          <a:xfrm rot="16200000" flipH="1" flipV="1">
            <a:off x="1901819" y="1209340"/>
            <a:ext cx="1068080" cy="914400"/>
          </a:xfrm>
          <a:custGeom>
            <a:avLst/>
            <a:gdLst>
              <a:gd name="connsiteX0" fmla="*/ 0 w 1068080"/>
              <a:gd name="connsiteY0" fmla="*/ 914400 h 914400"/>
              <a:gd name="connsiteX1" fmla="*/ 0 w 1068080"/>
              <a:gd name="connsiteY1" fmla="*/ 0 h 914400"/>
              <a:gd name="connsiteX2" fmla="*/ 914400 w 1068080"/>
              <a:gd name="connsiteY2" fmla="*/ 0 h 914400"/>
              <a:gd name="connsiteX3" fmla="*/ 914400 w 1068080"/>
              <a:gd name="connsiteY3" fmla="*/ 760720 h 914400"/>
              <a:gd name="connsiteX4" fmla="*/ 1068080 w 1068080"/>
              <a:gd name="connsiteY4" fmla="*/ 914400 h 914400"/>
              <a:gd name="connsiteX5" fmla="*/ 914400 w 1068080"/>
              <a:gd name="connsiteY5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808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760720"/>
                </a:lnTo>
                <a:lnTo>
                  <a:pt x="1068080" y="914400"/>
                </a:lnTo>
                <a:lnTo>
                  <a:pt x="914400" y="91440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blurRad="508000" dist="254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1800"/>
          </a:p>
        </p:txBody>
      </p:sp>
      <p:pic>
        <p:nvPicPr>
          <p:cNvPr id="7" name="Graphic 6" descr="Open quotation mark">
            <a:extLst>
              <a:ext uri="{FF2B5EF4-FFF2-40B4-BE49-F238E27FC236}">
                <a16:creationId xmlns:a16="http://schemas.microsoft.com/office/drawing/2014/main" id="{53568F02-B8B7-44B8-AFF8-E4738BE3F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8659" y="1132500"/>
            <a:ext cx="914400" cy="9144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525A204-8618-4E43-B2D4-09CBB9C809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8657" y="2986692"/>
            <a:ext cx="9233315" cy="18079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vestibulum.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A98849E3-096E-4208-8CC8-C34296CD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78659" y="5235160"/>
            <a:ext cx="4285664" cy="998537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434431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26" y="1015634"/>
            <a:ext cx="2779755" cy="2743566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CFA13D58-9B92-4269-BFB0-4891231F7213}"/>
              </a:ext>
            </a:extLst>
          </p:cNvPr>
          <p:cNvSpPr>
            <a:spLocks noGrp="1"/>
          </p:cNvSpPr>
          <p:nvPr>
            <p:ph type="media" sz="quarter" idx="16" hasCustomPrompt="1"/>
          </p:nvPr>
        </p:nvSpPr>
        <p:spPr>
          <a:xfrm>
            <a:off x="3698241" y="601902"/>
            <a:ext cx="7909617" cy="56541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en-US"/>
              <a:t>Click icon to insert video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8FA19-28B5-4BB6-9153-2F0A0ECE854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144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1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32" Type="http://schemas.openxmlformats.org/officeDocument/2006/relationships/slideLayout" Target="../slideLayouts/slideLayout64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31" Type="http://schemas.openxmlformats.org/officeDocument/2006/relationships/slideLayout" Target="../slideLayouts/slideLayout63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Relationship Id="rId30" Type="http://schemas.openxmlformats.org/officeDocument/2006/relationships/slideLayout" Target="../slideLayouts/slideLayout62.xml"/><Relationship Id="rId8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582389"/>
            <a:ext cx="10177669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3" y="2150286"/>
            <a:ext cx="10177671" cy="37933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52485-EC98-40BC-8A75-FB0358A4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6356352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1">
                <a:solidFill>
                  <a:schemeClr val="tx1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9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5" r:id="rId11"/>
    <p:sldLayoutId id="2147484306" r:id="rId12"/>
    <p:sldLayoutId id="2147484307" r:id="rId13"/>
    <p:sldLayoutId id="2147484308" r:id="rId14"/>
    <p:sldLayoutId id="2147484309" r:id="rId15"/>
    <p:sldLayoutId id="2147484310" r:id="rId16"/>
    <p:sldLayoutId id="2147484311" r:id="rId17"/>
    <p:sldLayoutId id="2147484312" r:id="rId18"/>
    <p:sldLayoutId id="2147484313" r:id="rId19"/>
    <p:sldLayoutId id="2147484314" r:id="rId20"/>
    <p:sldLayoutId id="2147484315" r:id="rId21"/>
    <p:sldLayoutId id="2147484320" r:id="rId22"/>
    <p:sldLayoutId id="2147484321" r:id="rId23"/>
    <p:sldLayoutId id="2147484322" r:id="rId24"/>
    <p:sldLayoutId id="2147484323" r:id="rId25"/>
    <p:sldLayoutId id="2147484324" r:id="rId26"/>
    <p:sldLayoutId id="2147484325" r:id="rId27"/>
    <p:sldLayoutId id="2147484326" r:id="rId28"/>
    <p:sldLayoutId id="2147484327" r:id="rId29"/>
    <p:sldLayoutId id="2147484328" r:id="rId30"/>
    <p:sldLayoutId id="2147484329" r:id="rId31"/>
    <p:sldLayoutId id="2147484330" r:id="rId32"/>
  </p:sldLayoutIdLst>
  <p:hf hdr="0" ftr="0" dt="0"/>
  <p:txStyles>
    <p:titleStyle>
      <a:lvl1pPr algn="l" defTabSz="914296" rtl="0" eaLnBrk="1" latinLnBrk="0" hangingPunct="1">
        <a:lnSpc>
          <a:spcPct val="100000"/>
        </a:lnSpc>
        <a:spcBef>
          <a:spcPct val="0"/>
        </a:spcBef>
        <a:buNone/>
        <a:defRPr sz="3600" b="1" i="0" kern="1200" spc="0" baseline="0">
          <a:solidFill>
            <a:schemeClr val="tx2"/>
          </a:solidFill>
          <a:latin typeface="+mj-lt"/>
          <a:ea typeface="Montserrat" charset="0"/>
          <a:cs typeface="Montserrat" charset="0"/>
        </a:defRPr>
      </a:lvl1pPr>
    </p:titleStyle>
    <p:bodyStyle>
      <a:lvl1pPr marL="0" indent="0" algn="l" defTabSz="91429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312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0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06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4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7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5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2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9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3" pos="3840" userDrawn="1">
          <p15:clr>
            <a:srgbClr val="F26B43"/>
          </p15:clr>
        </p15:guide>
        <p15:guide id="54" orient="horz" pos="2160" userDrawn="1">
          <p15:clr>
            <a:srgbClr val="F26B43"/>
          </p15:clr>
        </p15:guide>
        <p15:guide id="55" orient="horz" pos="346" userDrawn="1">
          <p15:clr>
            <a:srgbClr val="F26B43"/>
          </p15:clr>
        </p15:guide>
        <p15:guide id="56" orient="horz" pos="3952" userDrawn="1">
          <p15:clr>
            <a:srgbClr val="F26B43"/>
          </p15:clr>
        </p15:guide>
        <p15:guide id="57" pos="643" userDrawn="1">
          <p15:clr>
            <a:srgbClr val="F26B43"/>
          </p15:clr>
        </p15:guide>
        <p15:guide id="58" pos="7039" userDrawn="1">
          <p15:clr>
            <a:srgbClr val="F26B43"/>
          </p15:clr>
        </p15:guide>
        <p15:guide id="59" userDrawn="1">
          <p15:clr>
            <a:srgbClr val="F26B43"/>
          </p15:clr>
        </p15:guide>
        <p15:guide id="60" pos="7680" userDrawn="1">
          <p15:clr>
            <a:srgbClr val="F26B43"/>
          </p15:clr>
        </p15:guide>
        <p15:guide id="61" orient="horz" userDrawn="1">
          <p15:clr>
            <a:srgbClr val="F26B43"/>
          </p15:clr>
        </p15:guide>
        <p15:guide id="62" orient="horz" pos="4320" userDrawn="1">
          <p15:clr>
            <a:srgbClr val="F26B43"/>
          </p15:clr>
        </p15:guide>
        <p15:guide id="63" pos="1277" userDrawn="1">
          <p15:clr>
            <a:srgbClr val="F26B43"/>
          </p15:clr>
        </p15:guide>
        <p15:guide id="64" orient="horz" pos="709" userDrawn="1">
          <p15:clr>
            <a:srgbClr val="F26B43"/>
          </p15:clr>
        </p15:guide>
        <p15:guide id="65" pos="191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582389"/>
            <a:ext cx="10177669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3" y="2150286"/>
            <a:ext cx="10177671" cy="37933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52485-EC98-40BC-8A75-FB0358A4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6356352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1">
                <a:solidFill>
                  <a:schemeClr val="tx1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90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  <p:sldLayoutId id="2147484344" r:id="rId12"/>
    <p:sldLayoutId id="2147484345" r:id="rId13"/>
    <p:sldLayoutId id="2147484346" r:id="rId14"/>
    <p:sldLayoutId id="2147484347" r:id="rId15"/>
    <p:sldLayoutId id="2147484348" r:id="rId16"/>
    <p:sldLayoutId id="2147484349" r:id="rId17"/>
    <p:sldLayoutId id="2147484350" r:id="rId18"/>
    <p:sldLayoutId id="2147484351" r:id="rId19"/>
    <p:sldLayoutId id="2147484352" r:id="rId20"/>
    <p:sldLayoutId id="2147484353" r:id="rId21"/>
    <p:sldLayoutId id="2147484354" r:id="rId22"/>
    <p:sldLayoutId id="2147484355" r:id="rId23"/>
    <p:sldLayoutId id="2147484356" r:id="rId24"/>
    <p:sldLayoutId id="2147484357" r:id="rId25"/>
    <p:sldLayoutId id="2147484358" r:id="rId26"/>
    <p:sldLayoutId id="2147484359" r:id="rId27"/>
    <p:sldLayoutId id="2147484360" r:id="rId28"/>
    <p:sldLayoutId id="2147484361" r:id="rId29"/>
    <p:sldLayoutId id="2147484362" r:id="rId30"/>
    <p:sldLayoutId id="2147484363" r:id="rId31"/>
    <p:sldLayoutId id="2147484364" r:id="rId32"/>
  </p:sldLayoutIdLst>
  <p:hf hdr="0" ftr="0" dt="0"/>
  <p:txStyles>
    <p:titleStyle>
      <a:lvl1pPr algn="l" defTabSz="914296" rtl="0" eaLnBrk="1" latinLnBrk="0" hangingPunct="1">
        <a:lnSpc>
          <a:spcPct val="100000"/>
        </a:lnSpc>
        <a:spcBef>
          <a:spcPct val="0"/>
        </a:spcBef>
        <a:buNone/>
        <a:defRPr sz="3600" b="1" i="0" kern="1200" spc="0" baseline="0">
          <a:solidFill>
            <a:schemeClr val="tx1"/>
          </a:solidFill>
          <a:latin typeface="+mj-lt"/>
          <a:ea typeface="Montserrat" charset="0"/>
          <a:cs typeface="Montserrat" charset="0"/>
        </a:defRPr>
      </a:lvl1pPr>
    </p:titleStyle>
    <p:bodyStyle>
      <a:lvl1pPr marL="0" indent="0" algn="l" defTabSz="91429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312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0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06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4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7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5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2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9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346">
          <p15:clr>
            <a:srgbClr val="F26B43"/>
          </p15:clr>
        </p15:guide>
        <p15:guide id="27" orient="horz" pos="3952">
          <p15:clr>
            <a:srgbClr val="F26B43"/>
          </p15:clr>
        </p15:guide>
        <p15:guide id="28" pos="643">
          <p15:clr>
            <a:srgbClr val="F26B43"/>
          </p15:clr>
        </p15:guide>
        <p15:guide id="29" pos="7039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1277">
          <p15:clr>
            <a:srgbClr val="F26B43"/>
          </p15:clr>
        </p15:guide>
        <p15:guide id="51" orient="horz" pos="709">
          <p15:clr>
            <a:srgbClr val="F26B43"/>
          </p15:clr>
        </p15:guide>
        <p15:guide id="52" pos="1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tripadvisor.ca/Attraction_Review-g43232-d9750902-Reviews-Lake_Elmo_Park_Reserve-Lake_Elmo_Minnesota.htm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9F6954A-AB8C-BC39-FFD9-99592A7C1D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" r="3868"/>
          <a:stretch/>
        </p:blipFill>
        <p:spPr>
          <a:xfrm>
            <a:off x="832514" y="1501255"/>
            <a:ext cx="5063319" cy="4510585"/>
          </a:xfr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002637DF-6AA2-4269-8C8C-6FCB40196055}"/>
              </a:ext>
            </a:extLst>
          </p:cNvPr>
          <p:cNvSpPr txBox="1">
            <a:spLocks/>
          </p:cNvSpPr>
          <p:nvPr/>
        </p:nvSpPr>
        <p:spPr>
          <a:xfrm>
            <a:off x="1732178" y="1890074"/>
            <a:ext cx="10153652" cy="2518013"/>
          </a:xfrm>
          <a:prstGeom prst="rect">
            <a:avLst/>
          </a:prstGeom>
          <a:effectLst/>
        </p:spPr>
        <p:txBody>
          <a:bodyPr vert="horz" lIns="0" tIns="192024" rIns="0" bIns="0" rtlCol="0" anchor="b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marL="0" marR="0" lvl="0" indent="0" algn="r" defTabSz="914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</a:rPr>
              <a:t>City of</a:t>
            </a:r>
            <a:br>
              <a:rPr kumimoji="0" lang="en-US" sz="9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</a:rPr>
            </a:b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</a:rPr>
              <a:t>Lake Elmo</a:t>
            </a:r>
            <a:endParaRPr kumimoji="0" lang="en-US" sz="9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307BE5-2723-42B2-B9FC-129432852040}"/>
              </a:ext>
            </a:extLst>
          </p:cNvPr>
          <p:cNvSpPr txBox="1">
            <a:spLocks/>
          </p:cNvSpPr>
          <p:nvPr/>
        </p:nvSpPr>
        <p:spPr>
          <a:xfrm>
            <a:off x="1732177" y="4967926"/>
            <a:ext cx="10153653" cy="1296537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marL="0" marR="0" lvl="0" indent="0" algn="r" defTabSz="91430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3DCCD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Public Works Operational Assessment </a:t>
            </a:r>
          </a:p>
          <a:p>
            <a:pPr marL="0" marR="0" lvl="0" indent="0" algn="r" defTabSz="914308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May 2025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 descr="A picture containing object, clock, sitting, computer&#10;&#10;Description automatically generated">
            <a:extLst>
              <a:ext uri="{FF2B5EF4-FFF2-40B4-BE49-F238E27FC236}">
                <a16:creationId xmlns:a16="http://schemas.microsoft.com/office/drawing/2014/main" id="{DFF412C2-EA03-46D5-9E23-D5CCA2B49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4" y="593537"/>
            <a:ext cx="2172823" cy="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25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694FD3F-5B9C-CA39-7929-E72D358FC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/>
              <a:t>Agenda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70FCC8-3276-4098-8D80-65A4E59FCE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DA467-C669-443F-92E0-801A1001E7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94CA65A-8738-AD2E-FDC2-54E6FB7EA0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09421" y="3155611"/>
            <a:ext cx="4066580" cy="1870916"/>
          </a:xfrm>
        </p:spPr>
        <p:txBody>
          <a:bodyPr>
            <a:normAutofit/>
          </a:bodyPr>
          <a:lstStyle/>
          <a:p>
            <a:pPr marL="342891" marR="0" lvl="0" indent="-342891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Project Overview</a:t>
            </a:r>
          </a:p>
          <a:p>
            <a:pPr marL="342891" marR="0" lvl="0" indent="-342891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Observations </a:t>
            </a:r>
          </a:p>
          <a:p>
            <a:pPr marL="342891" marR="0" lvl="0" indent="-342891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Analysis and Recommendations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5E7D97E-CEBF-3D68-5F35-A2FE633EE78D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377" r="40001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07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7">
            <a:extLst>
              <a:ext uri="{FF2B5EF4-FFF2-40B4-BE49-F238E27FC236}">
                <a16:creationId xmlns:a16="http://schemas.microsoft.com/office/drawing/2014/main" id="{DA65DC47-EC3A-42E5-B755-5572959A05A2}"/>
              </a:ext>
            </a:extLst>
          </p:cNvPr>
          <p:cNvSpPr>
            <a:spLocks noEditPoints="1"/>
          </p:cNvSpPr>
          <p:nvPr/>
        </p:nvSpPr>
        <p:spPr bwMode="auto">
          <a:xfrm>
            <a:off x="5876459" y="5505451"/>
            <a:ext cx="439084" cy="442912"/>
          </a:xfrm>
          <a:custGeom>
            <a:avLst/>
            <a:gdLst>
              <a:gd name="T0" fmla="*/ 160 w 160"/>
              <a:gd name="T1" fmla="*/ 80 h 160"/>
              <a:gd name="T2" fmla="*/ 80 w 160"/>
              <a:gd name="T3" fmla="*/ 0 h 160"/>
              <a:gd name="T4" fmla="*/ 0 w 160"/>
              <a:gd name="T5" fmla="*/ 80 h 160"/>
              <a:gd name="T6" fmla="*/ 80 w 160"/>
              <a:gd name="T7" fmla="*/ 160 h 160"/>
              <a:gd name="T8" fmla="*/ 160 w 160"/>
              <a:gd name="T9" fmla="*/ 80 h 160"/>
              <a:gd name="T10" fmla="*/ 8 w 160"/>
              <a:gd name="T11" fmla="*/ 80 h 160"/>
              <a:gd name="T12" fmla="*/ 80 w 160"/>
              <a:gd name="T13" fmla="*/ 8 h 160"/>
              <a:gd name="T14" fmla="*/ 152 w 160"/>
              <a:gd name="T15" fmla="*/ 80 h 160"/>
              <a:gd name="T16" fmla="*/ 80 w 160"/>
              <a:gd name="T17" fmla="*/ 152 h 160"/>
              <a:gd name="T18" fmla="*/ 8 w 160"/>
              <a:gd name="T19" fmla="*/ 80 h 160"/>
              <a:gd name="T20" fmla="*/ 83 w 160"/>
              <a:gd name="T21" fmla="*/ 118 h 160"/>
              <a:gd name="T22" fmla="*/ 105 w 160"/>
              <a:gd name="T23" fmla="*/ 95 h 160"/>
              <a:gd name="T24" fmla="*/ 105 w 160"/>
              <a:gd name="T25" fmla="*/ 89 h 160"/>
              <a:gd name="T26" fmla="*/ 100 w 160"/>
              <a:gd name="T27" fmla="*/ 89 h 160"/>
              <a:gd name="T28" fmla="*/ 84 w 160"/>
              <a:gd name="T29" fmla="*/ 105 h 160"/>
              <a:gd name="T30" fmla="*/ 84 w 160"/>
              <a:gd name="T31" fmla="*/ 45 h 160"/>
              <a:gd name="T32" fmla="*/ 80 w 160"/>
              <a:gd name="T33" fmla="*/ 41 h 160"/>
              <a:gd name="T34" fmla="*/ 76 w 160"/>
              <a:gd name="T35" fmla="*/ 45 h 160"/>
              <a:gd name="T36" fmla="*/ 76 w 160"/>
              <a:gd name="T37" fmla="*/ 105 h 160"/>
              <a:gd name="T38" fmla="*/ 60 w 160"/>
              <a:gd name="T39" fmla="*/ 89 h 160"/>
              <a:gd name="T40" fmla="*/ 55 w 160"/>
              <a:gd name="T41" fmla="*/ 89 h 160"/>
              <a:gd name="T42" fmla="*/ 55 w 160"/>
              <a:gd name="T43" fmla="*/ 95 h 160"/>
              <a:gd name="T44" fmla="*/ 77 w 160"/>
              <a:gd name="T45" fmla="*/ 118 h 160"/>
              <a:gd name="T46" fmla="*/ 80 w 160"/>
              <a:gd name="T47" fmla="*/ 119 h 160"/>
              <a:gd name="T48" fmla="*/ 83 w 160"/>
              <a:gd name="T49" fmla="*/ 1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0" h="160">
                <a:moveTo>
                  <a:pt x="160" y="80"/>
                </a:moveTo>
                <a:cubicBezTo>
                  <a:pt x="160" y="36"/>
                  <a:pt x="124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lose/>
                <a:moveTo>
                  <a:pt x="8" y="80"/>
                </a:moveTo>
                <a:cubicBezTo>
                  <a:pt x="8" y="40"/>
                  <a:pt x="40" y="8"/>
                  <a:pt x="80" y="8"/>
                </a:cubicBezTo>
                <a:cubicBezTo>
                  <a:pt x="120" y="8"/>
                  <a:pt x="152" y="40"/>
                  <a:pt x="152" y="80"/>
                </a:cubicBezTo>
                <a:cubicBezTo>
                  <a:pt x="152" y="120"/>
                  <a:pt x="120" y="152"/>
                  <a:pt x="80" y="152"/>
                </a:cubicBezTo>
                <a:cubicBezTo>
                  <a:pt x="40" y="152"/>
                  <a:pt x="8" y="120"/>
                  <a:pt x="8" y="80"/>
                </a:cubicBezTo>
                <a:close/>
                <a:moveTo>
                  <a:pt x="83" y="118"/>
                </a:moveTo>
                <a:cubicBezTo>
                  <a:pt x="105" y="95"/>
                  <a:pt x="105" y="95"/>
                  <a:pt x="105" y="95"/>
                </a:cubicBezTo>
                <a:cubicBezTo>
                  <a:pt x="107" y="94"/>
                  <a:pt x="107" y="91"/>
                  <a:pt x="105" y="89"/>
                </a:cubicBezTo>
                <a:cubicBezTo>
                  <a:pt x="104" y="88"/>
                  <a:pt x="101" y="88"/>
                  <a:pt x="100" y="89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4" y="45"/>
                  <a:pt x="84" y="45"/>
                  <a:pt x="84" y="45"/>
                </a:cubicBezTo>
                <a:cubicBezTo>
                  <a:pt x="84" y="43"/>
                  <a:pt x="82" y="41"/>
                  <a:pt x="80" y="41"/>
                </a:cubicBezTo>
                <a:cubicBezTo>
                  <a:pt x="78" y="41"/>
                  <a:pt x="76" y="43"/>
                  <a:pt x="76" y="4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60" y="89"/>
                  <a:pt x="60" y="89"/>
                  <a:pt x="60" y="89"/>
                </a:cubicBezTo>
                <a:cubicBezTo>
                  <a:pt x="59" y="88"/>
                  <a:pt x="56" y="88"/>
                  <a:pt x="55" y="89"/>
                </a:cubicBezTo>
                <a:cubicBezTo>
                  <a:pt x="53" y="91"/>
                  <a:pt x="53" y="94"/>
                  <a:pt x="55" y="95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8" y="118"/>
                  <a:pt x="79" y="119"/>
                  <a:pt x="80" y="119"/>
                </a:cubicBezTo>
                <a:cubicBezTo>
                  <a:pt x="81" y="119"/>
                  <a:pt x="82" y="118"/>
                  <a:pt x="8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0E58CB-E363-4CEB-87D3-F587E5933D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7392D3-D01C-48CE-8ABC-2849FBF828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Project Overview</a:t>
            </a:r>
          </a:p>
        </p:txBody>
      </p:sp>
    </p:spTree>
    <p:extLst>
      <p:ext uri="{BB962C8B-B14F-4D97-AF65-F5344CB8AC3E}">
        <p14:creationId xmlns:p14="http://schemas.microsoft.com/office/powerpoint/2010/main" val="2523107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D05A6-DBD8-E77D-53DE-95E43C82E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2" y="582032"/>
            <a:ext cx="10177669" cy="1249845"/>
          </a:xfrm>
        </p:spPr>
        <p:txBody>
          <a:bodyPr anchor="t">
            <a:normAutofit/>
          </a:bodyPr>
          <a:lstStyle/>
          <a:p>
            <a:r>
              <a:rPr lang="en-US"/>
              <a:t>Project Goals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399B18FD-E98A-AEF2-B3C3-FAA1C5C740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" y="6356352"/>
            <a:ext cx="1003852" cy="365125"/>
          </a:xfrm>
        </p:spPr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F9A1070B-E53E-4F23-90CF-57ED1B7E60C0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9E90ADC-003E-CF80-B556-13D6F2CE4A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3025645"/>
              </p:ext>
            </p:extLst>
          </p:nvPr>
        </p:nvGraphicFramePr>
        <p:xfrm>
          <a:off x="1003853" y="2149929"/>
          <a:ext cx="10177671" cy="3815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3080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9EBC47-4AE9-4A5E-8544-B82D61249C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A1070B-E53E-4F23-90CF-57ED1B7E60C0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47EC07E1-2567-3174-0F20-550D2F31A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004647"/>
              </p:ext>
            </p:extLst>
          </p:nvPr>
        </p:nvGraphicFramePr>
        <p:xfrm>
          <a:off x="2825075" y="404784"/>
          <a:ext cx="8907953" cy="5286448"/>
        </p:xfrm>
        <a:graphic>
          <a:graphicData uri="http://schemas.openxmlformats.org/drawingml/2006/table">
            <a:tbl>
              <a:tblPr firstRow="1" firstCol="1" bandRow="1"/>
              <a:tblGrid>
                <a:gridCol w="1952665">
                  <a:extLst>
                    <a:ext uri="{9D8B030D-6E8A-4147-A177-3AD203B41FA5}">
                      <a16:colId xmlns:a16="http://schemas.microsoft.com/office/drawing/2014/main" val="2936227724"/>
                    </a:ext>
                  </a:extLst>
                </a:gridCol>
                <a:gridCol w="2274570">
                  <a:extLst>
                    <a:ext uri="{9D8B030D-6E8A-4147-A177-3AD203B41FA5}">
                      <a16:colId xmlns:a16="http://schemas.microsoft.com/office/drawing/2014/main" val="51308205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340513861"/>
                    </a:ext>
                  </a:extLst>
                </a:gridCol>
                <a:gridCol w="2166118">
                  <a:extLst>
                    <a:ext uri="{9D8B030D-6E8A-4147-A177-3AD203B41FA5}">
                      <a16:colId xmlns:a16="http://schemas.microsoft.com/office/drawing/2014/main" val="2638002468"/>
                    </a:ext>
                  </a:extLst>
                </a:gridCol>
              </a:tblGrid>
              <a:tr h="1831373">
                <a:tc>
                  <a:txBody>
                    <a:bodyPr/>
                    <a:lstStyle/>
                    <a:p>
                      <a:pPr algn="ctr" rtl="0" fontAlgn="base"/>
                      <a:endParaRPr lang="en-US" sz="1800" b="0" i="0" cap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base"/>
                      <a:endParaRPr lang="en-US" sz="1800" b="0" i="0" cap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base"/>
                      <a:endParaRPr lang="en-US" sz="1400" b="1" i="0" cap="all">
                        <a:solidFill>
                          <a:srgbClr val="3DCCD5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1" i="0" cap="all">
                          <a:solidFill>
                            <a:srgbClr val="3DCCD5"/>
                          </a:solidFill>
                          <a:effectLst/>
                          <a:latin typeface="Arial Black" panose="020B0A04020102020204" pitchFamily="34" charset="0"/>
                        </a:rPr>
                        <a:t>BEGIN ENGAGEMENT</a:t>
                      </a:r>
                      <a:endParaRPr lang="en-US" sz="2000" b="1" i="0" cap="all">
                        <a:solidFill>
                          <a:srgbClr val="3DCCD5"/>
                        </a:solidFill>
                        <a:effectLst/>
                      </a:endParaRPr>
                    </a:p>
                  </a:txBody>
                  <a:tcPr marL="90525" marR="90525" marT="45262" marB="45262" anchor="ctr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US" sz="1400" b="1" i="0" cap="all">
                        <a:solidFill>
                          <a:srgbClr val="3DCCD5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rtl="0" fontAlgn="base"/>
                      <a:endParaRPr lang="en-US" sz="1400" b="1" i="0" cap="all">
                        <a:solidFill>
                          <a:srgbClr val="3DCCD5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rtl="0" fontAlgn="base"/>
                      <a:endParaRPr lang="en-US" sz="1400" b="1" i="0" cap="all">
                        <a:solidFill>
                          <a:srgbClr val="3DCCD5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rtl="0" fontAlgn="base"/>
                      <a:endParaRPr lang="en-US" sz="1400" b="1" i="0" cap="all">
                        <a:solidFill>
                          <a:srgbClr val="3DCCD5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rtl="0" fontAlgn="base"/>
                      <a:endParaRPr lang="en-US" sz="1400" b="1" i="0" cap="all">
                        <a:solidFill>
                          <a:srgbClr val="3DCCD5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1" i="0" cap="all">
                          <a:solidFill>
                            <a:srgbClr val="3DCCD5"/>
                          </a:solidFill>
                          <a:effectLst/>
                          <a:latin typeface="Arial Black" panose="020B0A04020102020204" pitchFamily="34" charset="0"/>
                        </a:rPr>
                        <a:t>UNDERSTAND </a:t>
                      </a:r>
                    </a:p>
                    <a:p>
                      <a:pPr algn="ctr" rtl="0" fontAlgn="base"/>
                      <a:r>
                        <a:rPr lang="en-US" sz="1400" b="1" i="0" cap="all">
                          <a:solidFill>
                            <a:srgbClr val="3DCCD5"/>
                          </a:solidFill>
                          <a:effectLst/>
                          <a:latin typeface="Arial Black" panose="020B0A04020102020204" pitchFamily="34" charset="0"/>
                        </a:rPr>
                        <a:t>CONTEXT</a:t>
                      </a:r>
                      <a:endParaRPr lang="en-US" sz="1400" b="1" i="0" cap="all">
                        <a:solidFill>
                          <a:srgbClr val="3DCCD5"/>
                        </a:solidFill>
                        <a:effectLst/>
                      </a:endParaRPr>
                    </a:p>
                    <a:p>
                      <a:pPr algn="ctr" rtl="0" fontAlgn="base"/>
                      <a:endParaRPr lang="en-US" sz="2000" b="1" i="0" cap="all">
                        <a:solidFill>
                          <a:srgbClr val="3DCCD5"/>
                        </a:solidFill>
                        <a:effectLst/>
                      </a:endParaRPr>
                    </a:p>
                  </a:txBody>
                  <a:tcPr marL="90525" marR="90525" marT="45262" marB="45262" anchor="ctr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US" sz="1800" b="0" i="0" cap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base"/>
                      <a:endParaRPr lang="en-US" sz="1800" b="0" i="0" cap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base"/>
                      <a:endParaRPr lang="en-US" sz="1400" b="1" i="0" cap="all">
                        <a:solidFill>
                          <a:srgbClr val="3DCCD5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1" i="0" cap="all">
                          <a:solidFill>
                            <a:srgbClr val="3DCCD5"/>
                          </a:solidFill>
                          <a:effectLst/>
                          <a:latin typeface="Arial Black" panose="020B0A04020102020204" pitchFamily="34" charset="0"/>
                        </a:rPr>
                        <a:t>ASSESS</a:t>
                      </a:r>
                    </a:p>
                  </a:txBody>
                  <a:tcPr marL="90525" marR="90525" marT="45262" marB="45262" anchor="ctr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US" sz="1800" b="0" i="0" cap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base"/>
                      <a:endParaRPr lang="en-US" sz="1800" b="0" i="0" cap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base"/>
                      <a:endParaRPr lang="en-US" sz="1400" b="1" i="0" cap="all">
                        <a:solidFill>
                          <a:srgbClr val="3DCCD5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rtl="0" fontAlgn="base"/>
                      <a:r>
                        <a:rPr lang="en-US" sz="1400" b="1" i="0" cap="all">
                          <a:solidFill>
                            <a:srgbClr val="3DCCD5"/>
                          </a:solidFill>
                          <a:effectLst/>
                          <a:latin typeface="Arial Black" panose="020B0A04020102020204" pitchFamily="34" charset="0"/>
                        </a:rPr>
                        <a:t>PREPARE PROJECT</a:t>
                      </a:r>
                    </a:p>
                    <a:p>
                      <a:pPr algn="ctr" rtl="0" fontAlgn="base"/>
                      <a:r>
                        <a:rPr lang="en-US" sz="1400" b="1" i="0" cap="all">
                          <a:solidFill>
                            <a:srgbClr val="3DCCD5"/>
                          </a:solidFill>
                          <a:effectLst/>
                          <a:latin typeface="Arial Black" panose="020B0A04020102020204" pitchFamily="34" charset="0"/>
                        </a:rPr>
                        <a:t>DELIVERABLES</a:t>
                      </a:r>
                      <a:endParaRPr lang="en-US" sz="2000" b="1" i="0" cap="all">
                        <a:solidFill>
                          <a:srgbClr val="3DCCD5"/>
                        </a:solidFill>
                        <a:effectLst/>
                      </a:endParaRPr>
                    </a:p>
                  </a:txBody>
                  <a:tcPr marL="90525" marR="90525" marT="45262" marB="45262" anchor="ctr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378144"/>
                  </a:ext>
                </a:extLst>
              </a:tr>
              <a:tr h="2274570"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600"/>
                        </a:spcAft>
                      </a:pPr>
                      <a:r>
                        <a:rPr lang="en-US" sz="1600" b="1" i="0" u="sng" strike="noStrike">
                          <a:solidFill>
                            <a:srgbClr val="00444F"/>
                          </a:solidFill>
                          <a:effectLst/>
                          <a:latin typeface="+mn-lt"/>
                        </a:rPr>
                        <a:t>Major Activities</a:t>
                      </a:r>
                      <a:endParaRPr lang="en-US" sz="1600" b="1" i="0" u="sng">
                        <a:solidFill>
                          <a:srgbClr val="00444F"/>
                        </a:solidFill>
                        <a:effectLst/>
                        <a:latin typeface="+mn-lt"/>
                      </a:endParaRPr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/>
                        <a:t>Kick-off meeting</a:t>
                      </a:r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/>
                        <a:t>Issued data request</a:t>
                      </a:r>
                    </a:p>
                  </a:txBody>
                  <a:tcPr marL="90525" marR="90525" marT="45262" marB="45262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600"/>
                        </a:spcAft>
                      </a:pPr>
                      <a:r>
                        <a:rPr lang="en-US" sz="1600" b="1" i="0" u="sng" strike="noStrike">
                          <a:solidFill>
                            <a:srgbClr val="00444F"/>
                          </a:solidFill>
                          <a:effectLst/>
                          <a:latin typeface="+mn-lt"/>
                        </a:rPr>
                        <a:t>Major Activities</a:t>
                      </a:r>
                      <a:endParaRPr lang="en-US" sz="1600" b="1" i="0" u="sng">
                        <a:solidFill>
                          <a:srgbClr val="00444F"/>
                        </a:solidFill>
                        <a:effectLst/>
                        <a:latin typeface="+mn-lt"/>
                      </a:endParaRPr>
                    </a:p>
                    <a:p>
                      <a:pPr marL="171450" marR="0" lvl="0" indent="-171450" algn="l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/>
                        <a:t>Collected data and documents</a:t>
                      </a:r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/>
                        <a:t>Interviewed staff</a:t>
                      </a:r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/>
                        <a:t>Reviewed data and documentation</a:t>
                      </a:r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/>
                        <a:t>Documented current state</a:t>
                      </a:r>
                      <a:endParaRPr lang="en-US" sz="1600" b="0" i="0">
                        <a:solidFill>
                          <a:srgbClr val="00444F"/>
                        </a:solidFill>
                        <a:effectLst/>
                        <a:latin typeface="+mn-lt"/>
                      </a:endParaRPr>
                    </a:p>
                  </a:txBody>
                  <a:tcPr marL="90525" marR="90525" marT="45262" marB="45262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600"/>
                        </a:spcAft>
                      </a:pPr>
                      <a:r>
                        <a:rPr lang="en-US" sz="1600" b="1" i="0" u="sng" strike="noStrike">
                          <a:solidFill>
                            <a:srgbClr val="00444F"/>
                          </a:solidFill>
                          <a:effectLst/>
                          <a:latin typeface="+mn-lt"/>
                        </a:rPr>
                        <a:t>Major Activities</a:t>
                      </a:r>
                      <a:endParaRPr lang="en-US" sz="1600" b="1" i="0" u="sng">
                        <a:solidFill>
                          <a:srgbClr val="00444F"/>
                        </a:solidFill>
                        <a:effectLst/>
                        <a:latin typeface="+mn-lt"/>
                      </a:endParaRPr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Identified best management practices</a:t>
                      </a:r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Assessed operations, staffing levels, and structure </a:t>
                      </a:r>
                    </a:p>
                    <a:p>
                      <a:pPr marL="171450" marR="0" lvl="0" indent="-171450" algn="l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/>
                        <a:t>Prepared preliminary observations and recommendations</a:t>
                      </a:r>
                    </a:p>
                    <a:p>
                      <a:pPr marL="171450" marR="0" lvl="0" indent="-171450" algn="l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/>
                        <a:t>Validated findings with Department leadership</a:t>
                      </a:r>
                    </a:p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endParaRPr lang="en-US" sz="1600" b="0" i="0">
                        <a:solidFill>
                          <a:srgbClr val="00444F"/>
                        </a:solidFill>
                        <a:effectLst/>
                        <a:latin typeface="+mn-lt"/>
                      </a:endParaRPr>
                    </a:p>
                  </a:txBody>
                  <a:tcPr marL="90525" marR="90525" marT="45262" marB="45262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spcAft>
                          <a:spcPts val="600"/>
                        </a:spcAft>
                      </a:pPr>
                      <a:r>
                        <a:rPr lang="en-US" sz="1600" b="1" i="0" u="sng" strike="noStrike">
                          <a:solidFill>
                            <a:srgbClr val="00444F"/>
                          </a:solidFill>
                          <a:effectLst/>
                          <a:latin typeface="+mn-lt"/>
                        </a:rPr>
                        <a:t>Major Activities</a:t>
                      </a:r>
                      <a:endParaRPr lang="en-US" sz="1600" b="1" i="0" u="sng">
                        <a:solidFill>
                          <a:srgbClr val="00444F"/>
                        </a:solidFill>
                        <a:effectLst/>
                        <a:latin typeface="+mn-lt"/>
                      </a:endParaRPr>
                    </a:p>
                    <a:p>
                      <a:pPr marL="173038" indent="-173038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Prepared report with findings and recommendations</a:t>
                      </a:r>
                      <a:endParaRPr lang="en-US" sz="1600" b="0" i="0">
                        <a:solidFill>
                          <a:srgbClr val="00444F"/>
                        </a:solidFill>
                        <a:effectLst/>
                        <a:latin typeface="+mn-lt"/>
                      </a:endParaRPr>
                    </a:p>
                  </a:txBody>
                  <a:tcPr marL="90525" marR="90525" marT="45262" marB="45262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466557"/>
                  </a:ext>
                </a:extLst>
              </a:tr>
            </a:tbl>
          </a:graphicData>
        </a:graphic>
      </p:graphicFrame>
      <p:pic>
        <p:nvPicPr>
          <p:cNvPr id="31" name="Graphic 199" descr="Boardroom outline">
            <a:extLst>
              <a:ext uri="{FF2B5EF4-FFF2-40B4-BE49-F238E27FC236}">
                <a16:creationId xmlns:a16="http://schemas.microsoft.com/office/drawing/2014/main" id="{DE9B2888-B0C0-756B-F192-3EE3F7D73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6041" y="404784"/>
            <a:ext cx="884567" cy="884566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2FA110D0-A065-49B5-B838-8DF60C86FC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63731" y="503960"/>
            <a:ext cx="686215" cy="686215"/>
          </a:xfrm>
          <a:prstGeom prst="rect">
            <a:avLst/>
          </a:prstGeom>
        </p:spPr>
      </p:pic>
      <p:pic>
        <p:nvPicPr>
          <p:cNvPr id="34" name="Graphic 282">
            <a:extLst>
              <a:ext uri="{FF2B5EF4-FFF2-40B4-BE49-F238E27FC236}">
                <a16:creationId xmlns:a16="http://schemas.microsoft.com/office/drawing/2014/main" id="{DDE40D3D-8503-2D0D-C1D8-1CA7C38905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2336" y="574197"/>
            <a:ext cx="436592" cy="54574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CAFEBF7-4628-4A61-9467-B693DF2E3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04484"/>
            <a:ext cx="2558375" cy="3962075"/>
          </a:xfrm>
        </p:spPr>
        <p:txBody>
          <a:bodyPr/>
          <a:lstStyle/>
          <a:p>
            <a:pPr algn="r"/>
            <a:r>
              <a:rPr lang="en-US">
                <a:solidFill>
                  <a:schemeClr val="accent1"/>
                </a:solidFill>
              </a:rPr>
              <a:t>Project Work Completed 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F86F53B-5DBA-2D1A-F78E-7C4ABAC31C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20146" y="498276"/>
            <a:ext cx="686215" cy="68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39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BF063-DAC0-1A37-92E8-B9434389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7">
            <a:extLst>
              <a:ext uri="{FF2B5EF4-FFF2-40B4-BE49-F238E27FC236}">
                <a16:creationId xmlns:a16="http://schemas.microsoft.com/office/drawing/2014/main" id="{CFF81A59-10D4-D0A2-F96B-14BC803E0A99}"/>
              </a:ext>
            </a:extLst>
          </p:cNvPr>
          <p:cNvSpPr>
            <a:spLocks noEditPoints="1"/>
          </p:cNvSpPr>
          <p:nvPr/>
        </p:nvSpPr>
        <p:spPr bwMode="auto">
          <a:xfrm>
            <a:off x="5876459" y="5505451"/>
            <a:ext cx="439084" cy="442912"/>
          </a:xfrm>
          <a:custGeom>
            <a:avLst/>
            <a:gdLst>
              <a:gd name="T0" fmla="*/ 160 w 160"/>
              <a:gd name="T1" fmla="*/ 80 h 160"/>
              <a:gd name="T2" fmla="*/ 80 w 160"/>
              <a:gd name="T3" fmla="*/ 0 h 160"/>
              <a:gd name="T4" fmla="*/ 0 w 160"/>
              <a:gd name="T5" fmla="*/ 80 h 160"/>
              <a:gd name="T6" fmla="*/ 80 w 160"/>
              <a:gd name="T7" fmla="*/ 160 h 160"/>
              <a:gd name="T8" fmla="*/ 160 w 160"/>
              <a:gd name="T9" fmla="*/ 80 h 160"/>
              <a:gd name="T10" fmla="*/ 8 w 160"/>
              <a:gd name="T11" fmla="*/ 80 h 160"/>
              <a:gd name="T12" fmla="*/ 80 w 160"/>
              <a:gd name="T13" fmla="*/ 8 h 160"/>
              <a:gd name="T14" fmla="*/ 152 w 160"/>
              <a:gd name="T15" fmla="*/ 80 h 160"/>
              <a:gd name="T16" fmla="*/ 80 w 160"/>
              <a:gd name="T17" fmla="*/ 152 h 160"/>
              <a:gd name="T18" fmla="*/ 8 w 160"/>
              <a:gd name="T19" fmla="*/ 80 h 160"/>
              <a:gd name="T20" fmla="*/ 83 w 160"/>
              <a:gd name="T21" fmla="*/ 118 h 160"/>
              <a:gd name="T22" fmla="*/ 105 w 160"/>
              <a:gd name="T23" fmla="*/ 95 h 160"/>
              <a:gd name="T24" fmla="*/ 105 w 160"/>
              <a:gd name="T25" fmla="*/ 89 h 160"/>
              <a:gd name="T26" fmla="*/ 100 w 160"/>
              <a:gd name="T27" fmla="*/ 89 h 160"/>
              <a:gd name="T28" fmla="*/ 84 w 160"/>
              <a:gd name="T29" fmla="*/ 105 h 160"/>
              <a:gd name="T30" fmla="*/ 84 w 160"/>
              <a:gd name="T31" fmla="*/ 45 h 160"/>
              <a:gd name="T32" fmla="*/ 80 w 160"/>
              <a:gd name="T33" fmla="*/ 41 h 160"/>
              <a:gd name="T34" fmla="*/ 76 w 160"/>
              <a:gd name="T35" fmla="*/ 45 h 160"/>
              <a:gd name="T36" fmla="*/ 76 w 160"/>
              <a:gd name="T37" fmla="*/ 105 h 160"/>
              <a:gd name="T38" fmla="*/ 60 w 160"/>
              <a:gd name="T39" fmla="*/ 89 h 160"/>
              <a:gd name="T40" fmla="*/ 55 w 160"/>
              <a:gd name="T41" fmla="*/ 89 h 160"/>
              <a:gd name="T42" fmla="*/ 55 w 160"/>
              <a:gd name="T43" fmla="*/ 95 h 160"/>
              <a:gd name="T44" fmla="*/ 77 w 160"/>
              <a:gd name="T45" fmla="*/ 118 h 160"/>
              <a:gd name="T46" fmla="*/ 80 w 160"/>
              <a:gd name="T47" fmla="*/ 119 h 160"/>
              <a:gd name="T48" fmla="*/ 83 w 160"/>
              <a:gd name="T49" fmla="*/ 1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0" h="160">
                <a:moveTo>
                  <a:pt x="160" y="80"/>
                </a:moveTo>
                <a:cubicBezTo>
                  <a:pt x="160" y="36"/>
                  <a:pt x="124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lose/>
                <a:moveTo>
                  <a:pt x="8" y="80"/>
                </a:moveTo>
                <a:cubicBezTo>
                  <a:pt x="8" y="40"/>
                  <a:pt x="40" y="8"/>
                  <a:pt x="80" y="8"/>
                </a:cubicBezTo>
                <a:cubicBezTo>
                  <a:pt x="120" y="8"/>
                  <a:pt x="152" y="40"/>
                  <a:pt x="152" y="80"/>
                </a:cubicBezTo>
                <a:cubicBezTo>
                  <a:pt x="152" y="120"/>
                  <a:pt x="120" y="152"/>
                  <a:pt x="80" y="152"/>
                </a:cubicBezTo>
                <a:cubicBezTo>
                  <a:pt x="40" y="152"/>
                  <a:pt x="8" y="120"/>
                  <a:pt x="8" y="80"/>
                </a:cubicBezTo>
                <a:close/>
                <a:moveTo>
                  <a:pt x="83" y="118"/>
                </a:moveTo>
                <a:cubicBezTo>
                  <a:pt x="105" y="95"/>
                  <a:pt x="105" y="95"/>
                  <a:pt x="105" y="95"/>
                </a:cubicBezTo>
                <a:cubicBezTo>
                  <a:pt x="107" y="94"/>
                  <a:pt x="107" y="91"/>
                  <a:pt x="105" y="89"/>
                </a:cubicBezTo>
                <a:cubicBezTo>
                  <a:pt x="104" y="88"/>
                  <a:pt x="101" y="88"/>
                  <a:pt x="100" y="89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4" y="45"/>
                  <a:pt x="84" y="45"/>
                  <a:pt x="84" y="45"/>
                </a:cubicBezTo>
                <a:cubicBezTo>
                  <a:pt x="84" y="43"/>
                  <a:pt x="82" y="41"/>
                  <a:pt x="80" y="41"/>
                </a:cubicBezTo>
                <a:cubicBezTo>
                  <a:pt x="78" y="41"/>
                  <a:pt x="76" y="43"/>
                  <a:pt x="76" y="4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60" y="89"/>
                  <a:pt x="60" y="89"/>
                  <a:pt x="60" y="89"/>
                </a:cubicBezTo>
                <a:cubicBezTo>
                  <a:pt x="59" y="88"/>
                  <a:pt x="56" y="88"/>
                  <a:pt x="55" y="89"/>
                </a:cubicBezTo>
                <a:cubicBezTo>
                  <a:pt x="53" y="91"/>
                  <a:pt x="53" y="94"/>
                  <a:pt x="55" y="95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8" y="118"/>
                  <a:pt x="79" y="119"/>
                  <a:pt x="80" y="119"/>
                </a:cubicBezTo>
                <a:cubicBezTo>
                  <a:pt x="81" y="119"/>
                  <a:pt x="82" y="118"/>
                  <a:pt x="8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BF2A32-057E-451B-F5E8-12A759084F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>
                <a:solidFill>
                  <a:schemeClr val="bg1"/>
                </a:solidFill>
              </a:rPr>
              <a:pPr/>
              <a:t>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F5867-3577-C659-C63A-7CA49A2AAB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/>
              <a:t>Observations</a:t>
            </a:r>
          </a:p>
        </p:txBody>
      </p:sp>
    </p:spTree>
    <p:extLst>
      <p:ext uri="{BB962C8B-B14F-4D97-AF65-F5344CB8AC3E}">
        <p14:creationId xmlns:p14="http://schemas.microsoft.com/office/powerpoint/2010/main" val="3741501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98454D-6F77-4680-AA16-853F0AC3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35" y="501648"/>
            <a:ext cx="6201572" cy="713637"/>
          </a:xfrm>
        </p:spPr>
        <p:txBody>
          <a:bodyPr>
            <a:normAutofit fontScale="90000"/>
          </a:bodyPr>
          <a:lstStyle/>
          <a:p>
            <a:r>
              <a:rPr lang="en-US" sz="4400"/>
              <a:t>General</a:t>
            </a:r>
            <a:r>
              <a:rPr lang="en-US"/>
              <a:t> </a:t>
            </a:r>
            <a:r>
              <a:rPr lang="en-US" sz="4400"/>
              <a:t>Observations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EB5018D-F6FD-4B3C-A790-E29EFFF6E1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74" name="Picture 2" descr="Binoculars and ocean">
            <a:extLst>
              <a:ext uri="{FF2B5EF4-FFF2-40B4-BE49-F238E27FC236}">
                <a16:creationId xmlns:a16="http://schemas.microsoft.com/office/drawing/2014/main" id="{4EFCF9A4-013F-0197-6CA0-43ECB2F4254D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56" r="13658"/>
          <a:stretch/>
        </p:blipFill>
        <p:spPr bwMode="auto">
          <a:xfrm>
            <a:off x="7195825" y="0"/>
            <a:ext cx="46624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147924-C811-A018-E11E-279D3E7B91F3}"/>
              </a:ext>
            </a:extLst>
          </p:cNvPr>
          <p:cNvSpPr txBox="1"/>
          <p:nvPr/>
        </p:nvSpPr>
        <p:spPr>
          <a:xfrm>
            <a:off x="751835" y="1636512"/>
            <a:ext cx="6094674" cy="429861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 within the City is the #1 workload driver within the Department</a:t>
            </a:r>
          </a:p>
          <a:p>
            <a:pPr marL="800065" lvl="1" indent="-342900"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 in workload has far outpaced the rate of population growth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Department provides a high level of service, has identified appropriate service level targets, and meets those targets</a:t>
            </a:r>
          </a:p>
          <a:p>
            <a:pPr marL="685765" lvl="1" indent="-228600"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Continuing to meet service level targets is likely unsustainable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 of the City’s infrastructure is new – this will change and impacts will be negative unless planned for proactively</a:t>
            </a:r>
          </a:p>
        </p:txBody>
      </p:sp>
    </p:spTree>
    <p:extLst>
      <p:ext uri="{BB962C8B-B14F-4D97-AF65-F5344CB8AC3E}">
        <p14:creationId xmlns:p14="http://schemas.microsoft.com/office/powerpoint/2010/main" val="1079473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5BD09155-DAB2-4D11-96A9-10729D73B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2" y="587476"/>
            <a:ext cx="10177669" cy="1249845"/>
          </a:xfrm>
        </p:spPr>
        <p:txBody>
          <a:bodyPr vert="horz" lIns="0" tIns="192024" rIns="0" bIns="0" rtlCol="0" anchor="t" anchorCtr="0">
            <a:normAutofit/>
          </a:bodyPr>
          <a:lstStyle/>
          <a:p>
            <a:r>
              <a:rPr lang="en-US" b="1" i="0" kern="1200" spc="0" baseline="0">
                <a:latin typeface="+mj-lt"/>
                <a:ea typeface="Montserrat" charset="0"/>
                <a:cs typeface="Montserrat" charset="0"/>
              </a:rPr>
              <a:t>Staffing Observations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CA8565-DF11-CD3B-125E-A4C67AF88F69}"/>
              </a:ext>
            </a:extLst>
          </p:cNvPr>
          <p:cNvSpPr txBox="1"/>
          <p:nvPr/>
        </p:nvSpPr>
        <p:spPr>
          <a:xfrm>
            <a:off x="1003853" y="1658679"/>
            <a:ext cx="5015948" cy="469767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28594" indent="-228594" defTabSz="914377">
              <a:spcBef>
                <a:spcPts val="1000"/>
              </a:spcBef>
              <a:buClr>
                <a:srgbClr val="3DCCD5"/>
              </a:buClr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023B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Department last created additional Operator positions in 2019</a:t>
            </a:r>
          </a:p>
          <a:p>
            <a:pPr marL="228594" indent="-228594" defTabSz="914377">
              <a:spcBef>
                <a:spcPts val="1000"/>
              </a:spcBef>
              <a:buClr>
                <a:srgbClr val="3DCCD5"/>
              </a:buClr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023B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2019 to 2023, the Department has experienced rapid growth in its major service areas, cumulatively increasing by:</a:t>
            </a:r>
          </a:p>
          <a:p>
            <a:pPr marL="685759" lvl="2" indent="-228594" defTabSz="914377">
              <a:spcBef>
                <a:spcPts val="1000"/>
              </a:spcBef>
              <a:buClr>
                <a:srgbClr val="3DCCD5"/>
              </a:buClr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023B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74% increase in sewer customers</a:t>
            </a:r>
          </a:p>
          <a:p>
            <a:pPr marL="685759" lvl="2" indent="-228594" defTabSz="914377">
              <a:spcBef>
                <a:spcPts val="1000"/>
              </a:spcBef>
              <a:buClr>
                <a:srgbClr val="3DCCD5"/>
              </a:buClr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023B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39% increase in sewer pipe length</a:t>
            </a:r>
          </a:p>
          <a:p>
            <a:pPr marL="685759" lvl="2" indent="-228594" defTabSz="914377">
              <a:spcBef>
                <a:spcPts val="1000"/>
              </a:spcBef>
              <a:buClr>
                <a:srgbClr val="3DCCD5"/>
              </a:buClr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023B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 increase in water customers </a:t>
            </a:r>
          </a:p>
          <a:p>
            <a:pPr marL="685759" lvl="2" indent="-228594" defTabSz="914377">
              <a:spcBef>
                <a:spcPts val="1000"/>
              </a:spcBef>
              <a:buClr>
                <a:srgbClr val="3DCCD5"/>
              </a:buClr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023B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55% increase in water pipe length</a:t>
            </a:r>
          </a:p>
          <a:p>
            <a:pPr marL="685759" lvl="2" indent="-228594" defTabSz="914377">
              <a:spcBef>
                <a:spcPts val="1000"/>
              </a:spcBef>
              <a:buClr>
                <a:srgbClr val="3DCCD5"/>
              </a:buClr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023B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 increase in park acreage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4BEEA3-3A12-4BEB-A490-860411CC3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" r="341"/>
          <a:stretch/>
        </p:blipFill>
        <p:spPr>
          <a:xfrm>
            <a:off x="6384852" y="2022465"/>
            <a:ext cx="5009321" cy="3777469"/>
          </a:xfrm>
          <a:prstGeom prst="rect">
            <a:avLst/>
          </a:prstGeom>
          <a:noFill/>
        </p:spPr>
      </p:pic>
      <p:sp>
        <p:nvSpPr>
          <p:cNvPr id="23" name="Slide Number Placeholder 4">
            <a:extLst>
              <a:ext uri="{FF2B5EF4-FFF2-40B4-BE49-F238E27FC236}">
                <a16:creationId xmlns:a16="http://schemas.microsoft.com/office/drawing/2014/main" id="{66DFFA8C-CACF-F089-2759-AFE828D9E6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" y="6356352"/>
            <a:ext cx="100385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F9A1070B-E53E-4F23-90CF-57ED1B7E60C0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58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956F5-6E78-E580-9C39-35D8BE721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D15C5-D250-49BB-2A50-2BBEBA702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86" y="242072"/>
            <a:ext cx="11015329" cy="1249845"/>
          </a:xfrm>
        </p:spPr>
        <p:txBody>
          <a:bodyPr anchor="t">
            <a:normAutofit/>
          </a:bodyPr>
          <a:lstStyle/>
          <a:p>
            <a:r>
              <a:rPr lang="en-US"/>
              <a:t>Sewer Customer Accounts per PW FTE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C2E003-00A1-9051-D606-58EE823228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" y="6356352"/>
            <a:ext cx="100385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9A1070B-E53E-4F23-90CF-57ED1B7E60C0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F38250B-AD6E-4974-8F95-C18165C553CA}"/>
              </a:ext>
            </a:extLst>
          </p:cNvPr>
          <p:cNvGraphicFramePr>
            <a:graphicFrameLocks/>
          </p:cNvGraphicFramePr>
          <p:nvPr/>
        </p:nvGraphicFramePr>
        <p:xfrm>
          <a:off x="648586" y="1133856"/>
          <a:ext cx="11015329" cy="5724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7388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BF063-DAC0-1A37-92E8-B9434389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7">
            <a:extLst>
              <a:ext uri="{FF2B5EF4-FFF2-40B4-BE49-F238E27FC236}">
                <a16:creationId xmlns:a16="http://schemas.microsoft.com/office/drawing/2014/main" id="{CFF81A59-10D4-D0A2-F96B-14BC803E0A99}"/>
              </a:ext>
            </a:extLst>
          </p:cNvPr>
          <p:cNvSpPr>
            <a:spLocks noEditPoints="1"/>
          </p:cNvSpPr>
          <p:nvPr/>
        </p:nvSpPr>
        <p:spPr bwMode="auto">
          <a:xfrm>
            <a:off x="5876459" y="5505451"/>
            <a:ext cx="439084" cy="442912"/>
          </a:xfrm>
          <a:custGeom>
            <a:avLst/>
            <a:gdLst>
              <a:gd name="T0" fmla="*/ 160 w 160"/>
              <a:gd name="T1" fmla="*/ 80 h 160"/>
              <a:gd name="T2" fmla="*/ 80 w 160"/>
              <a:gd name="T3" fmla="*/ 0 h 160"/>
              <a:gd name="T4" fmla="*/ 0 w 160"/>
              <a:gd name="T5" fmla="*/ 80 h 160"/>
              <a:gd name="T6" fmla="*/ 80 w 160"/>
              <a:gd name="T7" fmla="*/ 160 h 160"/>
              <a:gd name="T8" fmla="*/ 160 w 160"/>
              <a:gd name="T9" fmla="*/ 80 h 160"/>
              <a:gd name="T10" fmla="*/ 8 w 160"/>
              <a:gd name="T11" fmla="*/ 80 h 160"/>
              <a:gd name="T12" fmla="*/ 80 w 160"/>
              <a:gd name="T13" fmla="*/ 8 h 160"/>
              <a:gd name="T14" fmla="*/ 152 w 160"/>
              <a:gd name="T15" fmla="*/ 80 h 160"/>
              <a:gd name="T16" fmla="*/ 80 w 160"/>
              <a:gd name="T17" fmla="*/ 152 h 160"/>
              <a:gd name="T18" fmla="*/ 8 w 160"/>
              <a:gd name="T19" fmla="*/ 80 h 160"/>
              <a:gd name="T20" fmla="*/ 83 w 160"/>
              <a:gd name="T21" fmla="*/ 118 h 160"/>
              <a:gd name="T22" fmla="*/ 105 w 160"/>
              <a:gd name="T23" fmla="*/ 95 h 160"/>
              <a:gd name="T24" fmla="*/ 105 w 160"/>
              <a:gd name="T25" fmla="*/ 89 h 160"/>
              <a:gd name="T26" fmla="*/ 100 w 160"/>
              <a:gd name="T27" fmla="*/ 89 h 160"/>
              <a:gd name="T28" fmla="*/ 84 w 160"/>
              <a:gd name="T29" fmla="*/ 105 h 160"/>
              <a:gd name="T30" fmla="*/ 84 w 160"/>
              <a:gd name="T31" fmla="*/ 45 h 160"/>
              <a:gd name="T32" fmla="*/ 80 w 160"/>
              <a:gd name="T33" fmla="*/ 41 h 160"/>
              <a:gd name="T34" fmla="*/ 76 w 160"/>
              <a:gd name="T35" fmla="*/ 45 h 160"/>
              <a:gd name="T36" fmla="*/ 76 w 160"/>
              <a:gd name="T37" fmla="*/ 105 h 160"/>
              <a:gd name="T38" fmla="*/ 60 w 160"/>
              <a:gd name="T39" fmla="*/ 89 h 160"/>
              <a:gd name="T40" fmla="*/ 55 w 160"/>
              <a:gd name="T41" fmla="*/ 89 h 160"/>
              <a:gd name="T42" fmla="*/ 55 w 160"/>
              <a:gd name="T43" fmla="*/ 95 h 160"/>
              <a:gd name="T44" fmla="*/ 77 w 160"/>
              <a:gd name="T45" fmla="*/ 118 h 160"/>
              <a:gd name="T46" fmla="*/ 80 w 160"/>
              <a:gd name="T47" fmla="*/ 119 h 160"/>
              <a:gd name="T48" fmla="*/ 83 w 160"/>
              <a:gd name="T49" fmla="*/ 1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0" h="160">
                <a:moveTo>
                  <a:pt x="160" y="80"/>
                </a:moveTo>
                <a:cubicBezTo>
                  <a:pt x="160" y="36"/>
                  <a:pt x="124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lose/>
                <a:moveTo>
                  <a:pt x="8" y="80"/>
                </a:moveTo>
                <a:cubicBezTo>
                  <a:pt x="8" y="40"/>
                  <a:pt x="40" y="8"/>
                  <a:pt x="80" y="8"/>
                </a:cubicBezTo>
                <a:cubicBezTo>
                  <a:pt x="120" y="8"/>
                  <a:pt x="152" y="40"/>
                  <a:pt x="152" y="80"/>
                </a:cubicBezTo>
                <a:cubicBezTo>
                  <a:pt x="152" y="120"/>
                  <a:pt x="120" y="152"/>
                  <a:pt x="80" y="152"/>
                </a:cubicBezTo>
                <a:cubicBezTo>
                  <a:pt x="40" y="152"/>
                  <a:pt x="8" y="120"/>
                  <a:pt x="8" y="80"/>
                </a:cubicBezTo>
                <a:close/>
                <a:moveTo>
                  <a:pt x="83" y="118"/>
                </a:moveTo>
                <a:cubicBezTo>
                  <a:pt x="105" y="95"/>
                  <a:pt x="105" y="95"/>
                  <a:pt x="105" y="95"/>
                </a:cubicBezTo>
                <a:cubicBezTo>
                  <a:pt x="107" y="94"/>
                  <a:pt x="107" y="91"/>
                  <a:pt x="105" y="89"/>
                </a:cubicBezTo>
                <a:cubicBezTo>
                  <a:pt x="104" y="88"/>
                  <a:pt x="101" y="88"/>
                  <a:pt x="100" y="89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4" y="45"/>
                  <a:pt x="84" y="45"/>
                  <a:pt x="84" y="45"/>
                </a:cubicBezTo>
                <a:cubicBezTo>
                  <a:pt x="84" y="43"/>
                  <a:pt x="82" y="41"/>
                  <a:pt x="80" y="41"/>
                </a:cubicBezTo>
                <a:cubicBezTo>
                  <a:pt x="78" y="41"/>
                  <a:pt x="76" y="43"/>
                  <a:pt x="76" y="4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60" y="89"/>
                  <a:pt x="60" y="89"/>
                  <a:pt x="60" y="89"/>
                </a:cubicBezTo>
                <a:cubicBezTo>
                  <a:pt x="59" y="88"/>
                  <a:pt x="56" y="88"/>
                  <a:pt x="55" y="89"/>
                </a:cubicBezTo>
                <a:cubicBezTo>
                  <a:pt x="53" y="91"/>
                  <a:pt x="53" y="94"/>
                  <a:pt x="55" y="95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8" y="118"/>
                  <a:pt x="79" y="119"/>
                  <a:pt x="80" y="119"/>
                </a:cubicBezTo>
                <a:cubicBezTo>
                  <a:pt x="81" y="119"/>
                  <a:pt x="82" y="118"/>
                  <a:pt x="8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BF2A32-057E-451B-F5E8-12A759084F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>
                <a:solidFill>
                  <a:schemeClr val="bg1"/>
                </a:solidFill>
              </a:rPr>
              <a:pPr/>
              <a:t>10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F5867-3577-C659-C63A-7CA49A2AAB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/>
              <a:t>Analysis and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2983200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40E9D25-6B76-028E-B144-2951BC18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Yearly Planning and Prioritization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26B03B-3310-5AF2-6E92-E99BF90B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53" y="1181104"/>
            <a:ext cx="10177671" cy="54798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u="sng"/>
              <a:t>Observations</a:t>
            </a:r>
          </a:p>
          <a:p>
            <a:r>
              <a:rPr lang="en-US" sz="2000"/>
              <a:t>Many DPW projects are seasonal or periodic</a:t>
            </a:r>
          </a:p>
          <a:p>
            <a:r>
              <a:rPr lang="en-US" sz="2000"/>
              <a:t>Communication to operators is task-oriented rather than project-oriented</a:t>
            </a:r>
          </a:p>
          <a:p>
            <a:endParaRPr lang="en-US" sz="2000"/>
          </a:p>
          <a:p>
            <a:pPr marL="0" indent="0">
              <a:buNone/>
            </a:pPr>
            <a:r>
              <a:rPr lang="en-US" sz="2800" b="1" u="sng"/>
              <a:t>Recommendations</a:t>
            </a:r>
          </a:p>
          <a:p>
            <a:r>
              <a:rPr lang="en-US" b="1"/>
              <a:t>Create an annual work plan to articulate when significant work initiatives are scheduled or expected to take place</a:t>
            </a:r>
          </a:p>
          <a:p>
            <a:pPr lvl="1"/>
            <a:r>
              <a:rPr lang="en-US" sz="2000"/>
              <a:t>Plan should identify the activities to be undertaken, which weeks of the year the activity is expected to occur, along with staffing and resource requirements</a:t>
            </a:r>
          </a:p>
          <a:p>
            <a:pPr lvl="1"/>
            <a:r>
              <a:rPr lang="en-US" sz="2000"/>
              <a:t>Prominently post the work plan in the workplace</a:t>
            </a:r>
          </a:p>
          <a:p>
            <a:pPr lvl="1"/>
            <a:r>
              <a:rPr lang="en-US" sz="2000"/>
              <a:t>Review periodically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3C65EF-2BC5-96C7-B611-7F1B6D8BAA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11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9C2E3D-EBDE-4DB3-9EA7-7DAFE740ADD0}"/>
              </a:ext>
            </a:extLst>
          </p:cNvPr>
          <p:cNvCxnSpPr/>
          <p:nvPr/>
        </p:nvCxnSpPr>
        <p:spPr>
          <a:xfrm>
            <a:off x="1003852" y="1527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805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BB6A3-D4C6-14A0-5247-9E9E983E7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95593BB-1B39-69EE-3C47-B533D9809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Structure &amp; Staffing - PTO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D9EF5E-6B8F-CA4D-51F4-D3D7A3B1E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50" y="1621411"/>
            <a:ext cx="10177671" cy="48073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u="sng"/>
              <a:t>Observations</a:t>
            </a:r>
          </a:p>
          <a:p>
            <a:pPr marL="0" indent="0">
              <a:buNone/>
            </a:pPr>
            <a:endParaRPr lang="en-US" sz="2000" b="1" u="sng"/>
          </a:p>
          <a:p>
            <a:r>
              <a:rPr lang="en-US" sz="2000"/>
              <a:t>There has been tension between Operators wanting to take PTO and the Department wanting to be staffed to get work done </a:t>
            </a:r>
          </a:p>
          <a:p>
            <a:r>
              <a:rPr lang="en-US" sz="2000"/>
              <a:t>There are enough Operators with enough time off that on average at least one Operator would be absent each workday</a:t>
            </a:r>
          </a:p>
          <a:p>
            <a:r>
              <a:rPr lang="en-US" sz="2000"/>
              <a:t>Demand for PTO is clustered around holidays, the summer, on school breaks, etc. </a:t>
            </a:r>
          </a:p>
          <a:p>
            <a:r>
              <a:rPr lang="en-US" sz="2000"/>
              <a:t>The summer schedule of 9x4 + 4 has positive and negative outcomes</a:t>
            </a:r>
          </a:p>
          <a:p>
            <a:pPr lvl="1"/>
            <a:r>
              <a:rPr lang="en-US" sz="1800"/>
              <a:t>The longer summer hours are more productive</a:t>
            </a:r>
          </a:p>
          <a:p>
            <a:pPr lvl="1"/>
            <a:r>
              <a:rPr lang="en-US" sz="1800"/>
              <a:t>Everyone wants Fridays off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C106B2-529F-36BC-D3A7-0E786FF02C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12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637B64-4A5C-8BEC-BF4D-E5E77B96323F}"/>
              </a:ext>
            </a:extLst>
          </p:cNvPr>
          <p:cNvCxnSpPr/>
          <p:nvPr/>
        </p:nvCxnSpPr>
        <p:spPr>
          <a:xfrm>
            <a:off x="1003852" y="1527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444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97E22-197B-ABE6-8B5D-F833D1483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1BD12-2AA4-C081-1649-4648E164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Structure &amp; Staffing - PTO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F927FA3-3147-17C5-60DB-0060DD05B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50" y="1270000"/>
            <a:ext cx="10177671" cy="5451477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endParaRPr lang="en-US" sz="2800" b="1" u="sng"/>
          </a:p>
          <a:p>
            <a:pPr marL="0" indent="0">
              <a:buNone/>
            </a:pPr>
            <a:r>
              <a:rPr lang="en-US" sz="2800" b="1" u="sng"/>
              <a:t>Recommendations</a:t>
            </a:r>
          </a:p>
          <a:p>
            <a:pPr marL="0" indent="0">
              <a:buNone/>
            </a:pPr>
            <a:endParaRPr lang="en-US" sz="2000" b="1" u="sng"/>
          </a:p>
          <a:p>
            <a:r>
              <a:rPr lang="en-US" b="1"/>
              <a:t>Separate the operators into two groups during the summer, a Mon – Thurs group and a Tues – Fri group. Each group works 4 10-hour days</a:t>
            </a:r>
          </a:p>
          <a:p>
            <a:pPr lvl="1"/>
            <a:r>
              <a:rPr lang="en-US"/>
              <a:t>Everyone gets a 3-day weekend (except whoever is on call)</a:t>
            </a:r>
          </a:p>
          <a:p>
            <a:pPr lvl="1"/>
            <a:r>
              <a:rPr lang="en-US"/>
              <a:t>This may reduce total demand for PTO in the summer</a:t>
            </a:r>
          </a:p>
          <a:p>
            <a:pPr lvl="1"/>
            <a:r>
              <a:rPr lang="en-US"/>
              <a:t>10-hour days are likely to be more productive</a:t>
            </a:r>
          </a:p>
          <a:p>
            <a:r>
              <a:rPr lang="en-US" b="1"/>
              <a:t>Use the annual work plan to revisit PTO limits</a:t>
            </a:r>
          </a:p>
          <a:p>
            <a:pPr lvl="1"/>
            <a:r>
              <a:rPr lang="en-US"/>
              <a:t>Determine what minimum staffing levels are needed throughout the year</a:t>
            </a:r>
          </a:p>
          <a:p>
            <a:pPr lvl="1"/>
            <a:r>
              <a:rPr lang="en-US"/>
              <a:t>The need to be able to allow for PTO can inform the annual work plan</a:t>
            </a:r>
          </a:p>
          <a:p>
            <a:pPr lvl="2"/>
            <a:r>
              <a:rPr lang="en-US"/>
              <a:t>Potentially plan for “low power” weeks around holidays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AE15E7-1991-C2A1-A2B0-DEBB70785C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8CA9EFA-4443-C7FD-F0E6-BF5AF47D996D}"/>
              </a:ext>
            </a:extLst>
          </p:cNvPr>
          <p:cNvCxnSpPr/>
          <p:nvPr/>
        </p:nvCxnSpPr>
        <p:spPr>
          <a:xfrm>
            <a:off x="1003850" y="1654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161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E05C2-90AB-42B0-86DC-B444C7006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18153D-1612-1413-80D0-6B8811245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Structure &amp; Staffing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2872EF-486A-578E-4965-C2FDD0B7D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50" y="1831871"/>
            <a:ext cx="10177671" cy="4747348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3000" b="1" u="sng"/>
              <a:t>Observations</a:t>
            </a:r>
          </a:p>
          <a:p>
            <a:r>
              <a:rPr lang="en-US" sz="2200"/>
              <a:t>Workloads have increased over the last 6 years, but operator staffing has not</a:t>
            </a:r>
          </a:p>
          <a:p>
            <a:r>
              <a:rPr lang="en-US" sz="2200"/>
              <a:t>The Lead Operator role is not a supervisory position – but sort of is</a:t>
            </a:r>
          </a:p>
          <a:p>
            <a:pPr lvl="1"/>
            <a:r>
              <a:rPr lang="en-US"/>
              <a:t>The Lead Operator’s “span of control” is high at 8 operators</a:t>
            </a:r>
          </a:p>
          <a:p>
            <a:r>
              <a:rPr lang="en-US" sz="2200"/>
              <a:t>The addition of PFAS treatment will only complicate the operation of the water system</a:t>
            </a:r>
          </a:p>
          <a:p>
            <a:r>
              <a:rPr lang="en-US" sz="2200"/>
              <a:t>Some operators do not feel comfortable with rounds because they do not do them often</a:t>
            </a:r>
          </a:p>
          <a:p>
            <a:r>
              <a:rPr lang="en-US" sz="2200"/>
              <a:t>If more operators are hired, doing rounds will become less frequent for each operator</a:t>
            </a:r>
          </a:p>
          <a:p>
            <a:pPr lvl="1"/>
            <a:r>
              <a:rPr lang="en-US"/>
              <a:t>This infrequency makes it harder to train new operators, harder for existing operators to retain knowledge, and harder to gain a feel for the system.</a:t>
            </a:r>
            <a:endParaRPr lang="en-US" b="1"/>
          </a:p>
          <a:p>
            <a:pPr lvl="1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1D574C-B538-BDDA-A521-49E0B1F550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14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F53FDB-1887-F405-6C2F-C3BBC001AA60}"/>
              </a:ext>
            </a:extLst>
          </p:cNvPr>
          <p:cNvCxnSpPr/>
          <p:nvPr/>
        </p:nvCxnSpPr>
        <p:spPr>
          <a:xfrm>
            <a:off x="1003852" y="1527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106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36943-F0C5-DDEB-63BA-7187F2BD6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62E532-B5B4-BF76-F0C2-CC906CABE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Structure &amp; Staffing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AA23E3-922B-A51A-F05D-E1B0F52F9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50" y="692150"/>
            <a:ext cx="10177671" cy="588706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u="sng"/>
              <a:t>Recommendation</a:t>
            </a:r>
          </a:p>
          <a:p>
            <a:pPr marL="0" indent="0">
              <a:buNone/>
            </a:pPr>
            <a:endParaRPr lang="en-US" sz="2800" b="1"/>
          </a:p>
          <a:p>
            <a:r>
              <a:rPr lang="en-US" b="1"/>
              <a:t>Increase staffing by 2 Operators and 1 Lead Operator</a:t>
            </a:r>
          </a:p>
          <a:p>
            <a:pPr lvl="1"/>
            <a:r>
              <a:rPr lang="en-US" sz="2000"/>
              <a:t>A 2</a:t>
            </a:r>
            <a:r>
              <a:rPr lang="en-US" sz="2000" baseline="30000"/>
              <a:t>nd</a:t>
            </a:r>
            <a:r>
              <a:rPr lang="en-US" sz="2000"/>
              <a:t> Lead Operator will help reduce span of control, especially as more Operators are added</a:t>
            </a:r>
          </a:p>
          <a:p>
            <a:pPr lvl="1"/>
            <a:r>
              <a:rPr lang="en-US" sz="2000"/>
              <a:t>The 2</a:t>
            </a:r>
            <a:r>
              <a:rPr lang="en-US" sz="2000" baseline="30000"/>
              <a:t>nd</a:t>
            </a:r>
            <a:r>
              <a:rPr lang="en-US" sz="2000"/>
              <a:t> Lead Operator should be scheduled opposite the 1</a:t>
            </a:r>
            <a:r>
              <a:rPr lang="en-US" sz="2000" baseline="30000"/>
              <a:t>st</a:t>
            </a:r>
            <a:r>
              <a:rPr lang="en-US" sz="2000"/>
              <a:t> during summer hours, assuming 4x10 work schedules are implemented</a:t>
            </a:r>
          </a:p>
          <a:p>
            <a:pPr lvl="1"/>
            <a:r>
              <a:rPr lang="en-US" sz="2000"/>
              <a:t>Given the budget timing and current staff size, aim to fill 2 new positions (1 Lead Operator, 1 Operator) this year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254152-D5AB-1215-A4E3-295431FC99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15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632038-0FB9-BA70-DBED-61E22E90109B}"/>
              </a:ext>
            </a:extLst>
          </p:cNvPr>
          <p:cNvCxnSpPr/>
          <p:nvPr/>
        </p:nvCxnSpPr>
        <p:spPr>
          <a:xfrm>
            <a:off x="1003852" y="1527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924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3BC47-274A-5E2E-CC58-685013DAC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8D091E7-8955-738E-A4D4-6B1852ACC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Structure &amp; Staffing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A57D12-A4C5-834C-227F-4A834BB99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479" y="396258"/>
            <a:ext cx="10177671" cy="63252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u="sng"/>
              <a:t>Recommendation</a:t>
            </a:r>
          </a:p>
          <a:p>
            <a:pPr marL="0" indent="0">
              <a:buNone/>
            </a:pPr>
            <a:endParaRPr lang="en-US" sz="2800" b="1" u="sng"/>
          </a:p>
          <a:p>
            <a:pPr marL="0" indent="0">
              <a:buNone/>
            </a:pPr>
            <a:r>
              <a:rPr lang="en-US" b="1"/>
              <a:t>Designate ~6 Operators as Utility Specialists. Limit these operators to Operator II’s and I’s (ideally, I’s). Limit on-call rotations to this group of “Utility Specialists” </a:t>
            </a:r>
          </a:p>
          <a:p>
            <a:pPr marL="0" indent="0">
              <a:buNone/>
            </a:pPr>
            <a:endParaRPr lang="en-US" b="1"/>
          </a:p>
          <a:p>
            <a:pPr lvl="1"/>
            <a:r>
              <a:rPr lang="en-US"/>
              <a:t>Will concentrate and amplify experience and knowledge in the mechanical / treatment components of the utility system</a:t>
            </a:r>
          </a:p>
          <a:p>
            <a:pPr lvl="1"/>
            <a:r>
              <a:rPr lang="en-US"/>
              <a:t>May require some incentive to entice Operators to be Utility Specialists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E7BD5B-95C1-4CAB-0119-F994D846B5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ABADAA1-433E-0729-D46D-1E16E202BE51}"/>
              </a:ext>
            </a:extLst>
          </p:cNvPr>
          <p:cNvCxnSpPr/>
          <p:nvPr/>
        </p:nvCxnSpPr>
        <p:spPr>
          <a:xfrm>
            <a:off x="1003852" y="1527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826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09D9D-2237-61B8-2AD0-854CB73F2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C7E9B26-C454-1C5F-2082-F94BB47B1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Structure &amp; Staffing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E5CD19-E351-3B76-588A-C822C7692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53" y="1587501"/>
            <a:ext cx="10177671" cy="4910952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u="sng"/>
              <a:t>Observations</a:t>
            </a:r>
          </a:p>
          <a:p>
            <a:r>
              <a:rPr lang="en-US" sz="2000"/>
              <a:t>The City recently lost an admin assistant who was assigned 0.4 FTE to DPW</a:t>
            </a:r>
          </a:p>
          <a:p>
            <a:r>
              <a:rPr lang="en-US" sz="2000"/>
              <a:t>DPW has need for administrative / clerical assistance </a:t>
            </a:r>
          </a:p>
          <a:p>
            <a:pPr marL="0" indent="0">
              <a:buNone/>
            </a:pPr>
            <a:endParaRPr lang="en-US" sz="2800" b="1"/>
          </a:p>
          <a:p>
            <a:pPr marL="0" indent="0">
              <a:buNone/>
            </a:pPr>
            <a:r>
              <a:rPr lang="en-US" sz="2800" b="1" u="sng"/>
              <a:t>Recommendation</a:t>
            </a:r>
          </a:p>
          <a:p>
            <a:r>
              <a:rPr lang="en-US" b="1"/>
              <a:t>Hire an administrative assistant to assist with DPWs administrative needs </a:t>
            </a:r>
          </a:p>
          <a:p>
            <a:pPr lvl="1"/>
            <a:r>
              <a:rPr lang="en-US" sz="2000"/>
              <a:t>Ideally, this person would have PW or utility experience</a:t>
            </a:r>
          </a:p>
          <a:p>
            <a:pPr lvl="1"/>
            <a:r>
              <a:rPr lang="en-US" sz="2000"/>
              <a:t>This person should be computer literate, able to learn new software packages, and able to read and navigate in a map in GIS</a:t>
            </a:r>
          </a:p>
          <a:p>
            <a:pPr lvl="1"/>
            <a:r>
              <a:rPr lang="en-US" sz="2000"/>
              <a:t>Create a binder of SOPs for this person to use to help expand their role</a:t>
            </a:r>
          </a:p>
          <a:p>
            <a:pPr lvl="1"/>
            <a:r>
              <a:rPr lang="en-US" sz="2000"/>
              <a:t>This position should start at 0.5 FTE in DPW, but may be adjusted in the future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5F799B-51EF-EDC8-CEDB-CDAFEB28C6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37BFD6E-87BB-AB2F-4C90-616C54A2A442}"/>
              </a:ext>
            </a:extLst>
          </p:cNvPr>
          <p:cNvCxnSpPr/>
          <p:nvPr/>
        </p:nvCxnSpPr>
        <p:spPr>
          <a:xfrm>
            <a:off x="1003852" y="1527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214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115B-D7C0-C999-0A82-20862A1F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2E3C182-7E32-D63F-0771-28E3B450E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Structure &amp; Staffing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FBB675D-200F-8A25-1618-22499ED8D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53" y="1527243"/>
            <a:ext cx="10177671" cy="497121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u="sng"/>
              <a:t>Observation</a:t>
            </a:r>
            <a:endParaRPr lang="en-US" sz="2800" b="1"/>
          </a:p>
          <a:p>
            <a:r>
              <a:rPr lang="en-US" sz="1800"/>
              <a:t>DPW is using non-ASCE-certified Operators to do some auto repair and maintenance</a:t>
            </a:r>
          </a:p>
          <a:p>
            <a:endParaRPr lang="en-US" sz="1800"/>
          </a:p>
          <a:p>
            <a:pPr marL="0" indent="0">
              <a:buNone/>
            </a:pPr>
            <a:r>
              <a:rPr lang="en-US" sz="2800" b="1" u="sng"/>
              <a:t>Recommendation</a:t>
            </a:r>
            <a:endParaRPr lang="en-US" sz="3100" b="1" u="sng"/>
          </a:p>
          <a:p>
            <a:r>
              <a:rPr lang="en-US" b="1"/>
              <a:t>Either hire a certified mechanic or sign a service contract with a local vendor</a:t>
            </a:r>
          </a:p>
          <a:p>
            <a:pPr lvl="1"/>
            <a:r>
              <a:rPr lang="en-US" sz="2000"/>
              <a:t>Auto repair is not a core function of DPW</a:t>
            </a:r>
          </a:p>
          <a:p>
            <a:pPr lvl="1"/>
            <a:r>
              <a:rPr lang="en-US" sz="2000"/>
              <a:t>Having non-certified mechanics work on vehicles likely exposes the City to liability</a:t>
            </a:r>
          </a:p>
          <a:p>
            <a:pPr lvl="1"/>
            <a:r>
              <a:rPr lang="en-US" sz="2000"/>
              <a:t>Basic maintenance, such as oil changes or tire rotations are often included free as part of a service contract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824F34-F19F-4A14-C774-1F19F41A1C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180D98-5564-155A-7BAD-CD58E8F06DED}"/>
              </a:ext>
            </a:extLst>
          </p:cNvPr>
          <p:cNvCxnSpPr/>
          <p:nvPr/>
        </p:nvCxnSpPr>
        <p:spPr>
          <a:xfrm>
            <a:off x="1003852" y="1527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503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DA02B-B7BA-B55D-6BD2-B349B9383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9442FF-2D6A-977D-E826-480648C4B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Structure &amp; Staffing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CDB9FB-E013-99FE-2857-341FC775E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53" y="1748793"/>
            <a:ext cx="10177671" cy="4749660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u="sng"/>
              <a:t>Observations</a:t>
            </a:r>
          </a:p>
          <a:p>
            <a:r>
              <a:rPr lang="en-US" sz="2200"/>
              <a:t>The City’s Parks Master Plan calls for a Parks Director </a:t>
            </a:r>
          </a:p>
          <a:p>
            <a:r>
              <a:rPr lang="en-US" sz="2200"/>
              <a:t>The MP does not provide guidance on role / scope of the Parks Director position</a:t>
            </a:r>
          </a:p>
          <a:p>
            <a:r>
              <a:rPr lang="en-US" sz="2200"/>
              <a:t>It is rare to have a Parks Director without a separate Parks Department or staff</a:t>
            </a:r>
          </a:p>
          <a:p>
            <a:pPr marL="0" indent="0">
              <a:buNone/>
            </a:pPr>
            <a:endParaRPr lang="en-US" sz="3000" b="1"/>
          </a:p>
          <a:p>
            <a:pPr marL="0" indent="0">
              <a:buNone/>
            </a:pPr>
            <a:r>
              <a:rPr lang="en-US" sz="3000" b="1" u="sng"/>
              <a:t>Recommendation</a:t>
            </a:r>
          </a:p>
          <a:p>
            <a:r>
              <a:rPr lang="en-US" b="1"/>
              <a:t>Stakeholders should collaborate as to the proper role / title / timing of a Parks leadership position</a:t>
            </a:r>
          </a:p>
          <a:p>
            <a:pPr lvl="1"/>
            <a:r>
              <a:rPr lang="en-US"/>
              <a:t>Parks Advisory Board, City Council, and City staff should conduct a workshop to identify:</a:t>
            </a:r>
          </a:p>
          <a:p>
            <a:pPr lvl="2"/>
            <a:r>
              <a:rPr lang="en-US" sz="2200"/>
              <a:t>Position title and role</a:t>
            </a:r>
          </a:p>
          <a:p>
            <a:pPr lvl="2"/>
            <a:r>
              <a:rPr lang="en-US" sz="2200"/>
              <a:t>Timing of hiring</a:t>
            </a:r>
          </a:p>
          <a:p>
            <a:pPr lvl="2"/>
            <a:r>
              <a:rPr lang="en-US" sz="2200"/>
              <a:t>Location within the City’s organizational structure</a:t>
            </a:r>
          </a:p>
          <a:p>
            <a:pPr lvl="2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6DB13-CC1C-B9CA-3C47-8E18658F42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19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5662E4-A1BD-6C4A-48BF-F53BD29AADF2}"/>
              </a:ext>
            </a:extLst>
          </p:cNvPr>
          <p:cNvCxnSpPr/>
          <p:nvPr/>
        </p:nvCxnSpPr>
        <p:spPr>
          <a:xfrm>
            <a:off x="1003852" y="1527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1494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7C4CE-61F2-A93F-7B73-46C965EFC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1532CC-0349-3902-933D-4518C565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 Processes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BEEE94F-D228-3C9B-8DF9-C366019AE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52" y="1409700"/>
            <a:ext cx="10177671" cy="52512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u="sng"/>
              <a:t>Observations</a:t>
            </a:r>
            <a:endParaRPr lang="en-US" sz="3000" b="1" u="sng"/>
          </a:p>
          <a:p>
            <a:r>
              <a:rPr lang="en-US" sz="2000"/>
              <a:t>The City uses Beehive as an asset management system</a:t>
            </a:r>
          </a:p>
          <a:p>
            <a:r>
              <a:rPr lang="en-US" sz="2000"/>
              <a:t>Beehive appears to be well-implemented, but lacks a Parks module</a:t>
            </a:r>
          </a:p>
          <a:p>
            <a:r>
              <a:rPr lang="en-US" sz="2000"/>
              <a:t>Beehive is neither used as a work order system nor do Operators use it much in the field beyond as a tool for locates/GIS mapping</a:t>
            </a:r>
          </a:p>
          <a:p>
            <a:endParaRPr lang="en-US" sz="2200"/>
          </a:p>
          <a:p>
            <a:pPr marL="0" indent="0">
              <a:buNone/>
            </a:pPr>
            <a:r>
              <a:rPr lang="en-US" sz="2800" b="1" u="sng"/>
              <a:t>Recommendation</a:t>
            </a:r>
            <a:endParaRPr lang="en-US" sz="3300" b="1" u="sng"/>
          </a:p>
          <a:p>
            <a:r>
              <a:rPr lang="en-US" b="1"/>
              <a:t>Implement Beehive as a full CMMS for DPW</a:t>
            </a:r>
          </a:p>
          <a:p>
            <a:pPr lvl="1"/>
            <a:r>
              <a:rPr lang="en-US" sz="2000"/>
              <a:t>Obtain the Parks module and tablets to be issued to Operators in the field</a:t>
            </a:r>
          </a:p>
          <a:p>
            <a:pPr lvl="1"/>
            <a:r>
              <a:rPr lang="en-US" sz="2000"/>
              <a:t>Develop Beehive’s capabilities to issue and track work orders</a:t>
            </a:r>
          </a:p>
          <a:p>
            <a:pPr lvl="1"/>
            <a:r>
              <a:rPr lang="en-US" sz="2000"/>
              <a:t>Invest in training for staff to learn how to use Beehive properly – write and assign work orders, enter data, search work orders, etc.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48370B-26C3-6212-C7FD-BA5EDFAA94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0587F-18B0-8CF4-9254-34AE5680015B}"/>
              </a:ext>
            </a:extLst>
          </p:cNvPr>
          <p:cNvCxnSpPr/>
          <p:nvPr/>
        </p:nvCxnSpPr>
        <p:spPr>
          <a:xfrm>
            <a:off x="1003852" y="1527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994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1DDD7-335F-0A18-9DD8-475F46E44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BD1AB8-0AAA-40F0-34C2-E39B71197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Leadership Training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40C2AE0-6B5A-79F3-B8A7-FFE618C01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52" y="1035051"/>
            <a:ext cx="10177671" cy="562593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u="sng"/>
              <a:t>Observations</a:t>
            </a:r>
          </a:p>
          <a:p>
            <a:r>
              <a:rPr lang="en-US" sz="2000"/>
              <a:t>Leadership / supervisory positions are often left to “figure out” how to do the leadership and supervising parts of their jobs</a:t>
            </a:r>
          </a:p>
          <a:p>
            <a:r>
              <a:rPr lang="en-US" sz="2000"/>
              <a:t>Morale is low among operators, some of whom report experiencing high levels of work-related anxiety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800" b="1" u="sng"/>
              <a:t>Recommendation</a:t>
            </a:r>
          </a:p>
          <a:p>
            <a:r>
              <a:rPr lang="en-US" sz="2000" b="1"/>
              <a:t>Obtain leadership training for the Director, Assistant Director, and Lead Operator(s) to foster the soft skills necessary for positive morale and conduct within the workplace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00216E-CAEB-1C97-E80D-EFDEE211EF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F23098-455E-5E37-EE4D-FC360E7D0E38}"/>
              </a:ext>
            </a:extLst>
          </p:cNvPr>
          <p:cNvCxnSpPr/>
          <p:nvPr/>
        </p:nvCxnSpPr>
        <p:spPr>
          <a:xfrm>
            <a:off x="1003852" y="1527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407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D451A-5DB7-5E65-AA8B-8FB1619AD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C7E9E0-D1EB-14AF-57F2-676101118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Safety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36A2C95-CC40-0703-C644-2C774189B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50" y="1708151"/>
            <a:ext cx="10177671" cy="514984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u="sng"/>
              <a:t>Observation</a:t>
            </a:r>
            <a:endParaRPr lang="en-US" sz="2800" u="sng"/>
          </a:p>
          <a:p>
            <a:r>
              <a:rPr lang="en-US" sz="1900"/>
              <a:t>Safety issues were reported that outline a culture that deprioritizes safety over efficiency and productivity</a:t>
            </a:r>
          </a:p>
          <a:p>
            <a:r>
              <a:rPr lang="en-US" sz="1900"/>
              <a:t>Operators are concerned that jobs are assigned with fewer staff than knowledgeable 3</a:t>
            </a:r>
            <a:r>
              <a:rPr lang="en-US" sz="1900" baseline="30000"/>
              <a:t>rd</a:t>
            </a:r>
            <a:r>
              <a:rPr lang="en-US" sz="1900"/>
              <a:t> parties would recommend</a:t>
            </a:r>
          </a:p>
          <a:p>
            <a:pPr marL="0" indent="0">
              <a:buNone/>
            </a:pPr>
            <a:endParaRPr lang="en-US" sz="1900"/>
          </a:p>
          <a:p>
            <a:pPr marL="0" indent="0">
              <a:buNone/>
            </a:pPr>
            <a:r>
              <a:rPr lang="en-US" sz="2800" b="1" u="sng"/>
              <a:t>Recommendation</a:t>
            </a:r>
          </a:p>
          <a:p>
            <a:r>
              <a:rPr lang="en-US" sz="2200" b="1"/>
              <a:t>Work to instill and sustain a culture of safety</a:t>
            </a:r>
          </a:p>
          <a:p>
            <a:pPr lvl="1"/>
            <a:r>
              <a:rPr lang="en-US" sz="1900"/>
              <a:t>Ensure appropriate staffing for all activities that require multiple operators, specifically for street work, tree trimming, and manhole operations</a:t>
            </a:r>
          </a:p>
          <a:p>
            <a:pPr lvl="1"/>
            <a:r>
              <a:rPr lang="en-US" sz="1900"/>
              <a:t>Develop SOPs and guidelines for safety that are mutually agreed upon between operators and management</a:t>
            </a:r>
          </a:p>
          <a:p>
            <a:pPr lvl="1"/>
            <a:r>
              <a:rPr lang="en-US" sz="1900"/>
              <a:t>Provide appropriate channels to report unsafe activities or direction that undercuts agreed upon safety practices</a:t>
            </a:r>
            <a:endParaRPr lang="en-US" sz="1900" b="1"/>
          </a:p>
          <a:p>
            <a:pPr lvl="1"/>
            <a:endParaRPr lang="en-US" sz="1800" b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F4B479-2DFF-E4F1-BBE6-098C476081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22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B31897C-A1BE-7801-FA79-7A56968EE55F}"/>
              </a:ext>
            </a:extLst>
          </p:cNvPr>
          <p:cNvCxnSpPr/>
          <p:nvPr/>
        </p:nvCxnSpPr>
        <p:spPr>
          <a:xfrm>
            <a:off x="1003852" y="1527243"/>
            <a:ext cx="1017766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9288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ED4CCA27-DD04-48DF-88E6-F42C11E96BA5}"/>
              </a:ext>
            </a:extLst>
          </p:cNvPr>
          <p:cNvSpPr txBox="1">
            <a:spLocks/>
          </p:cNvSpPr>
          <p:nvPr/>
        </p:nvSpPr>
        <p:spPr>
          <a:xfrm>
            <a:off x="1543516" y="0"/>
            <a:ext cx="9104968" cy="6858000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algn="ctr" defTabSz="914296">
              <a:lnSpc>
                <a:spcPct val="100000"/>
              </a:lnSpc>
              <a:defRPr/>
            </a:pPr>
            <a:r>
              <a:rPr lang="en-US" sz="41299" cap="all">
                <a:solidFill>
                  <a:srgbClr val="FFFFFF"/>
                </a:solidFill>
                <a:latin typeface="Arial Black" panose="020B0A04020102020204" pitchFamily="34" charset="0"/>
              </a:rPr>
              <a:t>QA</a:t>
            </a:r>
            <a:endParaRPr lang="en-US" sz="123397" cap="all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01D9AC-86F4-49A6-A8C7-72941FC6F4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08">
              <a:defRPr/>
            </a:pPr>
            <a:fld id="{F9A1070B-E53E-4F23-90CF-57ED1B7E60C0}" type="slidenum">
              <a:rPr lang="en-US">
                <a:solidFill>
                  <a:srgbClr val="023B40"/>
                </a:solidFill>
                <a:latin typeface="Arial"/>
              </a:rPr>
              <a:pPr defTabSz="914308">
                <a:defRPr/>
              </a:pPr>
              <a:t>23</a:t>
            </a:fld>
            <a:endParaRPr lang="en-US">
              <a:solidFill>
                <a:srgbClr val="023B40"/>
              </a:solidFill>
              <a:latin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348857-ACD1-4DE4-B68B-D7AFB83EC2A9}"/>
              </a:ext>
            </a:extLst>
          </p:cNvPr>
          <p:cNvSpPr txBox="1"/>
          <p:nvPr/>
        </p:nvSpPr>
        <p:spPr>
          <a:xfrm>
            <a:off x="3801982" y="1226251"/>
            <a:ext cx="5510463" cy="3750505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 defTabSz="914308">
              <a:spcBef>
                <a:spcPts val="1000"/>
              </a:spcBef>
              <a:defRPr/>
            </a:pPr>
            <a:r>
              <a:rPr lang="en-US" sz="23899" b="1">
                <a:solidFill>
                  <a:srgbClr val="3DCCD5"/>
                </a:solidFill>
                <a:latin typeface="Georgia"/>
              </a:rPr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1088145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E390EF7-A7DC-41F6-B7DB-1A21769E7DCB}"/>
              </a:ext>
            </a:extLst>
          </p:cNvPr>
          <p:cNvSpPr txBox="1">
            <a:spLocks/>
          </p:cNvSpPr>
          <p:nvPr/>
        </p:nvSpPr>
        <p:spPr>
          <a:xfrm>
            <a:off x="1019175" y="5086239"/>
            <a:ext cx="5348675" cy="840204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4800" b="1" i="0" kern="1200" spc="60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3DCCD5"/>
                </a:solidFill>
                <a:effectLst/>
                <a:uLnTx/>
                <a:uFillTx/>
                <a:latin typeface="Arial"/>
                <a:ea typeface="Roboto Light" charset="0"/>
                <a:cs typeface="Roboto Light" charset="0"/>
              </a:rPr>
              <a:t>Contact: </a:t>
            </a:r>
            <a:r>
              <a:rPr lang="en-US" sz="2000" b="0" spc="0">
                <a:solidFill>
                  <a:srgbClr val="FFFFFF"/>
                </a:solidFill>
                <a:latin typeface="Arial"/>
                <a:ea typeface="Roboto Light" charset="0"/>
                <a:cs typeface="Roboto Light" charset="0"/>
              </a:rPr>
              <a:t>Brian Kirsch, Ph.D.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Roboto Light" charset="0"/>
              <a:cs typeface="Roboto Light" charset="0"/>
            </a:endParaRPr>
          </a:p>
          <a:p>
            <a:pPr marL="0" marR="0" lvl="0" indent="0" algn="l" defTabSz="914308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spc="0">
                <a:solidFill>
                  <a:srgbClr val="FFFFFF"/>
                </a:solidFill>
                <a:latin typeface="Arial"/>
                <a:ea typeface="Roboto Light" charset="0"/>
                <a:cs typeface="Roboto Light" charset="0"/>
              </a:rPr>
              <a:t>919.259.0804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  <a:cs typeface="Roboto Light" charset="0"/>
              </a:rPr>
              <a:t> / </a:t>
            </a:r>
            <a:r>
              <a:rPr lang="en-US" sz="2000" b="0" spc="0" err="1">
                <a:solidFill>
                  <a:srgbClr val="FFFFFF"/>
                </a:solidFill>
                <a:latin typeface="Arial"/>
                <a:ea typeface="Roboto Light" charset="0"/>
                <a:cs typeface="Roboto Light" charset="0"/>
              </a:rPr>
              <a:t>bkirsch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Light" charset="0"/>
                <a:cs typeface="Roboto Light" charset="0"/>
              </a:rPr>
              <a:t>@raftelis.com</a:t>
            </a:r>
          </a:p>
        </p:txBody>
      </p:sp>
      <p:pic>
        <p:nvPicPr>
          <p:cNvPr id="5" name="Picture 4" descr="A picture containing object, clock, sitting, computer&#10;&#10;Description automatically generated">
            <a:extLst>
              <a:ext uri="{FF2B5EF4-FFF2-40B4-BE49-F238E27FC236}">
                <a16:creationId xmlns:a16="http://schemas.microsoft.com/office/drawing/2014/main" id="{DC650235-A556-49D4-86CF-7487823BF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295459"/>
            <a:ext cx="2638699" cy="42859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74078-62EB-4943-B7C5-F8A9796CE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69892B-6FB2-445D-B6A4-8332FBFF141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4D4559CD-F418-4F9B-80B4-E02D201EABA0}"/>
              </a:ext>
            </a:extLst>
          </p:cNvPr>
          <p:cNvSpPr txBox="1">
            <a:spLocks/>
          </p:cNvSpPr>
          <p:nvPr/>
        </p:nvSpPr>
        <p:spPr>
          <a:xfrm>
            <a:off x="1003852" y="3278786"/>
            <a:ext cx="10153651" cy="1249845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marL="0" marR="0" lvl="0" indent="0" algn="l" defTabSz="9143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Georgia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780459308"/>
      </p:ext>
    </p:extLst>
  </p:cSld>
  <p:clrMapOvr>
    <a:masterClrMapping/>
  </p:clrMapOvr>
</p:sld>
</file>

<file path=ppt/theme/theme1.xml><?xml version="1.0" encoding="utf-8"?>
<a:theme xmlns:a="http://schemas.openxmlformats.org/drawingml/2006/main" name="Raftelis-2020-PPT-v3">
  <a:themeElements>
    <a:clrScheme name="Raftelis-2020-PPT-v3">
      <a:dk1>
        <a:srgbClr val="000000"/>
      </a:dk1>
      <a:lt1>
        <a:srgbClr val="F0F0F0"/>
      </a:lt1>
      <a:dk2>
        <a:srgbClr val="023B40"/>
      </a:dk2>
      <a:lt2>
        <a:srgbClr val="FEFFFF"/>
      </a:lt2>
      <a:accent1>
        <a:srgbClr val="3DCCD5"/>
      </a:accent1>
      <a:accent2>
        <a:srgbClr val="02A787"/>
      </a:accent2>
      <a:accent3>
        <a:srgbClr val="8ACEAF"/>
      </a:accent3>
      <a:accent4>
        <a:srgbClr val="F1564B"/>
      </a:accent4>
      <a:accent5>
        <a:srgbClr val="F7D342"/>
      </a:accent5>
      <a:accent6>
        <a:srgbClr val="6D8076"/>
      </a:accent6>
      <a:hlink>
        <a:srgbClr val="3DCCD5"/>
      </a:hlink>
      <a:folHlink>
        <a:srgbClr val="24A1A8"/>
      </a:folHlink>
    </a:clrScheme>
    <a:fontScheme name="Raftelis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>
          <a:outerShdw blurRad="38100" dist="12700" dir="5400000" algn="ctr" rotWithShape="0">
            <a:prstClr val="black">
              <a:alpha val="15000"/>
            </a:prstClr>
          </a:outerShdw>
        </a:effectLst>
      </a:spPr>
      <a:bodyPr wrap="square" lIns="0" tIns="0" rIns="0" bIns="0" rtlCol="0" anchor="t">
        <a:noAutofit/>
      </a:bodyPr>
      <a:lstStyle>
        <a:defPPr algn="ctr">
          <a:spcBef>
            <a:spcPts val="1000"/>
          </a:spcBef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 algn="l">
          <a:lnSpc>
            <a:spcPct val="130000"/>
          </a:lnSpc>
          <a:spcBef>
            <a:spcPts val="1000"/>
          </a:spcBef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Raftelis-2020-PPT-v3" id="{0CF0FCE5-96E2-46A4-BA02-8AA9021A650A}" vid="{EC7AF960-D8E2-49D9-BEE7-F1CCBF8CDD63}"/>
    </a:ext>
  </a:extLst>
</a:theme>
</file>

<file path=ppt/theme/theme2.xml><?xml version="1.0" encoding="utf-8"?>
<a:theme xmlns:a="http://schemas.openxmlformats.org/drawingml/2006/main" name="Raftelis PowerPoint Template">
  <a:themeElements>
    <a:clrScheme name="Rafelis Colors">
      <a:dk1>
        <a:srgbClr val="023B40"/>
      </a:dk1>
      <a:lt1>
        <a:srgbClr val="F0F0F0"/>
      </a:lt1>
      <a:dk2>
        <a:srgbClr val="023B40"/>
      </a:dk2>
      <a:lt2>
        <a:srgbClr val="FEFFFF"/>
      </a:lt2>
      <a:accent1>
        <a:srgbClr val="3DCCD5"/>
      </a:accent1>
      <a:accent2>
        <a:srgbClr val="02A787"/>
      </a:accent2>
      <a:accent3>
        <a:srgbClr val="8ACEAF"/>
      </a:accent3>
      <a:accent4>
        <a:srgbClr val="F1564B"/>
      </a:accent4>
      <a:accent5>
        <a:srgbClr val="E08272"/>
      </a:accent5>
      <a:accent6>
        <a:srgbClr val="F7D342"/>
      </a:accent6>
      <a:hlink>
        <a:srgbClr val="3DCCD5"/>
      </a:hlink>
      <a:folHlink>
        <a:srgbClr val="6D8076"/>
      </a:folHlink>
    </a:clrScheme>
    <a:fontScheme name="Raftelis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>
          <a:outerShdw blurRad="38100" dist="12700" dir="5400000" algn="ctr" rotWithShape="0">
            <a:prstClr val="black">
              <a:alpha val="15000"/>
            </a:prstClr>
          </a:outerShdw>
        </a:effectLst>
      </a:spPr>
      <a:bodyPr wrap="square" lIns="0" tIns="0" rIns="0" bIns="0" rtlCol="0" anchor="t">
        <a:noAutofit/>
      </a:bodyPr>
      <a:lstStyle>
        <a:defPPr algn="ctr">
          <a:spcBef>
            <a:spcPts val="1000"/>
          </a:spcBef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 algn="l">
          <a:lnSpc>
            <a:spcPct val="130000"/>
          </a:lnSpc>
          <a:spcBef>
            <a:spcPts val="1000"/>
          </a:spcBef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aftelis color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DCCD5"/>
    </a:accent1>
    <a:accent2>
      <a:srgbClr val="023B40"/>
    </a:accent2>
    <a:accent3>
      <a:srgbClr val="6D8076"/>
    </a:accent3>
    <a:accent4>
      <a:srgbClr val="D7D7D7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0121CD1922DD469E6AB39DE07732D1" ma:contentTypeVersion="20" ma:contentTypeDescription="Create a new document." ma:contentTypeScope="" ma:versionID="a6633c0fd38e0bf68a4559781ef99088">
  <xsd:schema xmlns:xsd="http://www.w3.org/2001/XMLSchema" xmlns:xs="http://www.w3.org/2001/XMLSchema" xmlns:p="http://schemas.microsoft.com/office/2006/metadata/properties" xmlns:ns2="39c1c791-e66b-4ea0-8845-c40d3db45fe8" xmlns:ns3="7ad5aa3c-e996-4f6e-8b76-567088a87aa1" targetNamespace="http://schemas.microsoft.com/office/2006/metadata/properties" ma:root="true" ma:fieldsID="499607831b475920be3954682f2ec99f" ns2:_="" ns3:_="">
    <xsd:import namespace="39c1c791-e66b-4ea0-8845-c40d3db45fe8"/>
    <xsd:import namespace="7ad5aa3c-e996-4f6e-8b76-567088a87a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Description2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1c791-e66b-4ea0-8845-c40d3db45f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f00d192-4cb7-43e2-821b-9ecdc30ca9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escription2" ma:index="24" nillable="true" ma:displayName="Description 2" ma:format="Dropdown" ma:internalName="Description2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30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d5aa3c-e996-4f6e-8b76-567088a87aa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c06389b-72d0-4c04-bbd7-a4d197eee8a9}" ma:internalName="TaxCatchAll" ma:showField="CatchAllData" ma:web="7ad5aa3c-e996-4f6e-8b76-567088a87a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26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ad5aa3c-e996-4f6e-8b76-567088a87aa1">
      <UserInfo>
        <DisplayName>Colin Stifler</DisplayName>
        <AccountId>2801</AccountId>
        <AccountType/>
      </UserInfo>
    </SharedWithUsers>
    <TaxCatchAll xmlns="7ad5aa3c-e996-4f6e-8b76-567088a87aa1" xsi:nil="true"/>
    <lcf76f155ced4ddcb4097134ff3c332f xmlns="39c1c791-e66b-4ea0-8845-c40d3db45fe8">
      <Terms xmlns="http://schemas.microsoft.com/office/infopath/2007/PartnerControls"/>
    </lcf76f155ced4ddcb4097134ff3c332f>
    <Description2 xmlns="39c1c791-e66b-4ea0-8845-c40d3db45fe8" xsi:nil="true"/>
    <_dlc_DocId xmlns="7ad5aa3c-e996-4f6e-8b76-567088a87aa1">RFCID-379267465-421053</_dlc_DocId>
    <_dlc_DocIdUrl xmlns="7ad5aa3c-e996-4f6e-8b76-567088a87aa1">
      <Url>https://raftelis.sharepoint.com/sites/RaftelisHome/_layouts/15/DocIdRedir.aspx?ID=RFCID-379267465-421053</Url>
      <Description>RFCID-379267465-421053</Description>
    </_dlc_DocIdUrl>
    <_Flow_SignoffStatus xmlns="39c1c791-e66b-4ea0-8845-c40d3db45fe8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6A849D-747B-4BCC-8140-6B6D80617B3E}">
  <ds:schemaRefs>
    <ds:schemaRef ds:uri="39c1c791-e66b-4ea0-8845-c40d3db45fe8"/>
    <ds:schemaRef ds:uri="7ad5aa3c-e996-4f6e-8b76-567088a87a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0478DA0-6B06-4186-8EE6-626C84D5EB0D}">
  <ds:schemaRefs>
    <ds:schemaRef ds:uri="39c1c791-e66b-4ea0-8845-c40d3db45fe8"/>
    <ds:schemaRef ds:uri="7ad5aa3c-e996-4f6e-8b76-567088a87aa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BF3A7B7-E5D4-4094-A80D-6833423AF7FF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C1C9290-9E60-4FB8-A3AC-3A6390F326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1515</Words>
  <Application>Microsoft Office PowerPoint</Application>
  <PresentationFormat>Widescreen</PresentationFormat>
  <Paragraphs>227</Paragraphs>
  <Slides>24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 Black</vt:lpstr>
      <vt:lpstr>Calibri</vt:lpstr>
      <vt:lpstr>Georgia</vt:lpstr>
      <vt:lpstr>Wingdings</vt:lpstr>
      <vt:lpstr>Raftelis-2020-PPT-v3</vt:lpstr>
      <vt:lpstr>Raftelis PowerPoint Template</vt:lpstr>
      <vt:lpstr>PowerPoint Presentation</vt:lpstr>
      <vt:lpstr>Agenda</vt:lpstr>
      <vt:lpstr>PowerPoint Presentation</vt:lpstr>
      <vt:lpstr>Project Goals</vt:lpstr>
      <vt:lpstr>Project Work Completed </vt:lpstr>
      <vt:lpstr>PowerPoint Presentation</vt:lpstr>
      <vt:lpstr>General Observations</vt:lpstr>
      <vt:lpstr>Staffing Observations</vt:lpstr>
      <vt:lpstr>Sewer Customer Accounts per PW FTE</vt:lpstr>
      <vt:lpstr>PowerPoint Presentation</vt:lpstr>
      <vt:lpstr>Yearly Planning and Prioritization</vt:lpstr>
      <vt:lpstr>Organizational Structure &amp; Staffing - PTO</vt:lpstr>
      <vt:lpstr>Organizational Structure &amp; Staffing - PTO</vt:lpstr>
      <vt:lpstr>Organizational Structure &amp; Staffing</vt:lpstr>
      <vt:lpstr>Organizational Structure &amp; Staffing</vt:lpstr>
      <vt:lpstr>Organizational Structure &amp; Staffing</vt:lpstr>
      <vt:lpstr>Organizational Structure &amp; Staffing</vt:lpstr>
      <vt:lpstr>Organizational Structure &amp; Staffing</vt:lpstr>
      <vt:lpstr>Organizational Structure &amp; Staffing</vt:lpstr>
      <vt:lpstr>Work Processes</vt:lpstr>
      <vt:lpstr>Leadership Training</vt:lpstr>
      <vt:lpstr>Safety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of Dayton</dc:title>
  <dc:creator>Cielo Sharkus</dc:creator>
  <cp:lastModifiedBy>Nicole L. Miller</cp:lastModifiedBy>
  <cp:revision>3</cp:revision>
  <cp:lastPrinted>2022-03-24T16:37:45Z</cp:lastPrinted>
  <dcterms:created xsi:type="dcterms:W3CDTF">2021-03-05T20:43:18Z</dcterms:created>
  <dcterms:modified xsi:type="dcterms:W3CDTF">2025-05-08T20:42:23Z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0x0101008C0121CD1922DD469E6AB39DE07732D1</vt:lpwstr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ype of Project">
    <vt:lpwstr>;#Finance;#</vt:lpwstr>
  </property>
  <property fmtid="{D5CDD505-2E9C-101B-9397-08002B2CF9AE}" pid="9" name="TriggerFlowInfo">
    <vt:lpwstr/>
  </property>
  <property fmtid="{D5CDD505-2E9C-101B-9397-08002B2CF9AE}" pid="10" name="xd_Signature">
    <vt:lpwstr/>
  </property>
  <property fmtid="{D5CDD505-2E9C-101B-9397-08002B2CF9AE}" pid="11" name="SharedWithUsers">
    <vt:lpwstr>2801;#Colin Stifler</vt:lpwstr>
  </property>
  <property fmtid="{D5CDD505-2E9C-101B-9397-08002B2CF9AE}" pid="12" name="_dlc_DocIdItemGuid">
    <vt:lpwstr>04bc8a75-7b6c-4f66-b730-a5183e363660</vt:lpwstr>
  </property>
</Properties>
</file>