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3fbb642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3fbb642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2eed46bbb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2eed46bbb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2eed46bb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2eed46bb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2eed46bb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2eed46bb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2eed46bb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2eed46bb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2eed46bb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52eed46bbb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2eed46bb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2eed46bb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2eed46bb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2eed46bb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2eed46bb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2eed46bb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2eed46bb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2eed46bb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2eed46bb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2eed46bb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2eed46bbb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2eed46bbb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3564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11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Lake Elmo - Lawn water conservation solutions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651" y="2714850"/>
            <a:ext cx="7870700" cy="17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1425750" y="1289200"/>
            <a:ext cx="6292500" cy="12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027">
                <a:solidFill>
                  <a:schemeClr val="dk1"/>
                </a:solidFill>
              </a:rPr>
              <a:t>Identify optimum mixtures for Twin Cities lawns</a:t>
            </a:r>
            <a:endParaRPr sz="2027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027">
                <a:solidFill>
                  <a:schemeClr val="dk1"/>
                </a:solidFill>
              </a:rPr>
              <a:t>Gary Deters</a:t>
            </a:r>
            <a:endParaRPr sz="2027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027">
                <a:solidFill>
                  <a:schemeClr val="dk1"/>
                </a:solidFill>
              </a:rPr>
              <a:t>Lawn Water Conservation Educator</a:t>
            </a:r>
            <a:endParaRPr sz="2027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75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25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457200" lvl="0" indent="-3388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5344"/>
              <a:t>We know there are lawn seed mixtures better for lawn water conservation, but residents struggle to find and use them</a:t>
            </a:r>
            <a:endParaRPr sz="5344"/>
          </a:p>
          <a:p>
            <a:pPr marL="457200" lvl="0" indent="-3388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5344"/>
              <a:t>Too much use of Kentucky bluegrass sod, which requires long-term high watering needs to be functional and aesthetically pleasing</a:t>
            </a:r>
            <a:endParaRPr sz="5344"/>
          </a:p>
          <a:p>
            <a:pPr marL="457200" lvl="0" indent="-3388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5344"/>
              <a:t>There are significant barriers to using the most well-adapted turfgrasses on Twin Cities lawns</a:t>
            </a:r>
            <a:endParaRPr sz="5344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 title="20240605_085149.jpg"/>
          <p:cNvPicPr preferRelativeResize="0"/>
          <p:nvPr/>
        </p:nvPicPr>
        <p:blipFill rotWithShape="1">
          <a:blip r:embed="rId3">
            <a:alphaModFix/>
          </a:blip>
          <a:srcRect r="12663"/>
          <a:stretch/>
        </p:blipFill>
        <p:spPr>
          <a:xfrm>
            <a:off x="4437550" y="1465846"/>
            <a:ext cx="4630200" cy="2578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744050" y="4209825"/>
            <a:ext cx="201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Low-input mixture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320"/>
              <a:t>Why are there barriers?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393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Expectations</a:t>
            </a:r>
            <a:r>
              <a:rPr lang="en"/>
              <a:t> - Homeowners often prefer the lush, green look of Kentucky bluegrass, but it requires a lot of water and fertilizer to look “good”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Resistant to change</a:t>
            </a:r>
            <a:r>
              <a:rPr lang="en"/>
              <a:t> - General resistance to changing lawn care practices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Availability</a:t>
            </a:r>
            <a:r>
              <a:rPr lang="en"/>
              <a:t> - Easy access to Kentucky bluegrass sod and a limited retail presence for drought-tolerant grass seed mixtures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Lack of public awareness</a:t>
            </a:r>
            <a:r>
              <a:rPr lang="en"/>
              <a:t> - Homeowners might not be fully aware of the benefits of drought-tolerant turfgrasses, such as reduced water needs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Project overview</a:t>
            </a:r>
            <a:endParaRPr sz="2320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are going to establish multi-species mixture studies at 4 metro sites in the summer of 2025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Cultivars for each species will be selected based on relevant performance data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will work with the Minnesota Board of Water &amp; Soil Resources (BWSR) and turfgrass seed vendors to develop a process to recommend best lawn water conservation species mixtures for Twin Cities lawns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Seed vendors will be able to use approved cultivars (from other related trials) to fulfill mixture requirements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Benefits to the Lake Elmo and the Twin Cities</a:t>
            </a:r>
            <a:endParaRPr sz="2320"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810600" cy="38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48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30"/>
              <a:buChar char="●"/>
            </a:pPr>
            <a:r>
              <a:rPr lang="en" sz="1829"/>
              <a:t>Homeowners will be more easily able to access better turfgrass seed mixtures for their lawns</a:t>
            </a:r>
            <a:endParaRPr sz="1829"/>
          </a:p>
          <a:p>
            <a:pPr marL="457200" lvl="0" indent="-3448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30"/>
              <a:buChar char="●"/>
            </a:pPr>
            <a:r>
              <a:rPr lang="en" sz="1829"/>
              <a:t>Cities could recommend new lawns only use these mixtures, which will save water</a:t>
            </a:r>
            <a:endParaRPr sz="1829"/>
          </a:p>
          <a:p>
            <a:pPr marL="457200" lvl="0" indent="-3448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30"/>
              <a:buChar char="●"/>
            </a:pPr>
            <a:r>
              <a:rPr lang="en" sz="1829"/>
              <a:t>Similar to UMN research for MnDOT that led to new roadside turfgrass seed mixture recommendations</a:t>
            </a:r>
            <a:endParaRPr sz="1530"/>
          </a:p>
        </p:txBody>
      </p:sp>
      <p:pic>
        <p:nvPicPr>
          <p:cNvPr id="83" name="Google Shape;83;p17" title="20210729_101203.jpg"/>
          <p:cNvPicPr preferRelativeResize="0"/>
          <p:nvPr/>
        </p:nvPicPr>
        <p:blipFill rotWithShape="1">
          <a:blip r:embed="rId3">
            <a:alphaModFix/>
          </a:blip>
          <a:srcRect l="10074" r="7006" b="35026"/>
          <a:stretch/>
        </p:blipFill>
        <p:spPr>
          <a:xfrm>
            <a:off x="4377225" y="1452450"/>
            <a:ext cx="4766700" cy="2801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5009325" y="4319875"/>
            <a:ext cx="3502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Research plots on UMN campus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Establishing the site</a:t>
            </a:r>
            <a:endParaRPr sz="2320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745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will pay for water and hookups needed for fire hydrant conversion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a seeding blanket to help hold moisture and increase establishment rate and prevent washouts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Mowing and maintenance - City take over after year 1?</a:t>
            </a:r>
            <a:endParaRPr/>
          </a:p>
        </p:txBody>
      </p:sp>
      <p:pic>
        <p:nvPicPr>
          <p:cNvPr id="91" name="Google Shape;91;p18" title="20240911_132936.jpg"/>
          <p:cNvPicPr preferRelativeResize="0"/>
          <p:nvPr/>
        </p:nvPicPr>
        <p:blipFill rotWithShape="1">
          <a:blip r:embed="rId3">
            <a:alphaModFix/>
          </a:blip>
          <a:srcRect l="20435" t="18026" r="10456" b="10010"/>
          <a:stretch/>
        </p:blipFill>
        <p:spPr>
          <a:xfrm>
            <a:off x="4172700" y="1357375"/>
            <a:ext cx="4971300" cy="251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5737950" y="3962250"/>
            <a:ext cx="1840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Seeding blanket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How will the site get watered?</a:t>
            </a:r>
            <a:endParaRPr sz="2320"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44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will use modular irrigation system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Complete with rain sensor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MP rotator nozzles which are EPA WaterSense approved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Lower water-use nozzle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Water several times a day during initial establishment for optimal seed germination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Irrigation will not be used once established during years 2026-27 </a:t>
            </a:r>
            <a:endParaRPr sz="1400"/>
          </a:p>
        </p:txBody>
      </p:sp>
      <p:pic>
        <p:nvPicPr>
          <p:cNvPr id="99" name="Google Shape;99;p19" title="20211007_14063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0100" y="1152475"/>
            <a:ext cx="4555200" cy="3416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5771550" y="4568875"/>
            <a:ext cx="181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Irrigation set-up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highlight>
                  <a:srgbClr val="FAFAFA"/>
                </a:highlight>
                <a:latin typeface="Roboto"/>
                <a:ea typeface="Roboto"/>
                <a:cs typeface="Roboto"/>
                <a:sym typeface="Roboto"/>
              </a:rPr>
              <a:t>Establishing a Research Site for Drought-Tolerant Turfgrass Mixtures</a:t>
            </a:r>
            <a:endParaRPr sz="3900"/>
          </a:p>
        </p:txBody>
      </p:sp>
      <p:pic>
        <p:nvPicPr>
          <p:cNvPr id="106" name="Google Shape;106;p20"/>
          <p:cNvPicPr preferRelativeResize="0"/>
          <p:nvPr/>
        </p:nvPicPr>
        <p:blipFill rotWithShape="1">
          <a:blip r:embed="rId3">
            <a:alphaModFix/>
          </a:blip>
          <a:srcRect t="15404"/>
          <a:stretch/>
        </p:blipFill>
        <p:spPr>
          <a:xfrm>
            <a:off x="4899875" y="1152475"/>
            <a:ext cx="3766800" cy="3526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07" name="Google Shape;107;p20"/>
          <p:cNvSpPr/>
          <p:nvPr/>
        </p:nvSpPr>
        <p:spPr>
          <a:xfrm>
            <a:off x="7050875" y="2188425"/>
            <a:ext cx="758100" cy="1147500"/>
          </a:xfrm>
          <a:prstGeom prst="rect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34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Next to the Lake Elmo water tower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access to the site for public viewing, if needed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Access to water for the establishment of the plots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Lake Elmo is a city with water concerns, so it would be good to demonstrate the most well-adapted grasses</a:t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5980325" y="4678975"/>
            <a:ext cx="16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Research site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>
              <a:buSzPts val="990"/>
            </a:pPr>
            <a:r>
              <a:rPr lang="en" sz="2320" dirty="0"/>
              <a:t>Timeline - </a:t>
            </a:r>
            <a:r>
              <a:rPr lang="en" sz="2300" dirty="0"/>
              <a:t>With access agreement approved</a:t>
            </a:r>
            <a:br>
              <a:rPr lang="en" sz="1600" dirty="0"/>
            </a:br>
            <a:endParaRPr sz="2320" dirty="0"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2025 - Year 1 - Summer/Fall - Establish the turfgrass mixture plots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Seed around August 15th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2026 - Year 2 - Maintenance and data collection</a:t>
            </a:r>
            <a:endParaRPr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2027 - Year 3 - Maintenance and data collection</a:t>
            </a:r>
            <a:endParaRPr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2028 and beyond - either return the site to original or keep plots for continuous research (in consultation with the city)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83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Challenges: Watering restrictions and need for an extension</a:t>
            </a:r>
            <a:endParaRPr sz="2320"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11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are requesting a waiver to water new seed and beyond the initial 15 days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Establishing a lawn from seed often requires more than 15 days because not all seed germinates and establishes at the same pace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Could lead to a failure due to lack of water on a hot, windy day with immature seedlings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Once this site is established no irrigation will be used to determine the best performing mixtures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 l="11132" t="6299" r="7007" b="8113"/>
          <a:stretch/>
        </p:blipFill>
        <p:spPr>
          <a:xfrm>
            <a:off x="4923449" y="1686650"/>
            <a:ext cx="4011300" cy="2348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6066150" y="4107175"/>
            <a:ext cx="172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Seeding failure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/>
              <a:t>Signage - if desired</a:t>
            </a:r>
            <a:r>
              <a:rPr lang="en"/>
              <a:t>	</a:t>
            </a: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81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can post signage explaining the project to the public and create a landing page for homeowners to learn about drought tolerant grasses and water conservation.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4350" y="747900"/>
            <a:ext cx="2951891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5701100" y="4568875"/>
            <a:ext cx="2018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Signage example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Expected outcomes because of the mixture research</a:t>
            </a:r>
            <a:endParaRPr sz="2320"/>
          </a:p>
        </p:txBody>
      </p:sp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19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Water conservation</a:t>
            </a:r>
            <a:r>
              <a:rPr lang="en"/>
              <a:t> - Overall less water used with new mixtures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Cost savings</a:t>
            </a:r>
            <a:r>
              <a:rPr lang="en"/>
              <a:t> - for residents and city infrastructure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Environmental impact</a:t>
            </a:r>
            <a:r>
              <a:rPr lang="en"/>
              <a:t> - less watering, less runoff and pollution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Aesthetic appeal </a:t>
            </a:r>
            <a:r>
              <a:rPr lang="en"/>
              <a:t>- Attractive lawns with less water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Educational value</a:t>
            </a:r>
            <a:r>
              <a:rPr lang="en"/>
              <a:t> - Opportunities for community education on using lower input grasses</a:t>
            </a:r>
            <a:endParaRPr/>
          </a:p>
        </p:txBody>
      </p:sp>
      <p:pic>
        <p:nvPicPr>
          <p:cNvPr id="138" name="Google Shape;138;p24" title="20230816_091353.jpg"/>
          <p:cNvPicPr preferRelativeResize="0"/>
          <p:nvPr/>
        </p:nvPicPr>
        <p:blipFill rotWithShape="1">
          <a:blip r:embed="rId3">
            <a:alphaModFix/>
          </a:blip>
          <a:srcRect r="26269"/>
          <a:stretch/>
        </p:blipFill>
        <p:spPr>
          <a:xfrm>
            <a:off x="4933150" y="1503875"/>
            <a:ext cx="3859500" cy="2713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5501350" y="4217375"/>
            <a:ext cx="2723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Tall fescue and Kentucky bluegrass mixture study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20"/>
              <a:t>Thank you!</a:t>
            </a:r>
            <a:endParaRPr sz="4420"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486" y="2485875"/>
            <a:ext cx="8749050" cy="197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707</Words>
  <Application>Microsoft Office PowerPoint</Application>
  <PresentationFormat>On-screen Show (16:9)</PresentationFormat>
  <Paragraphs>69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Roboto</vt:lpstr>
      <vt:lpstr>Simple Light</vt:lpstr>
      <vt:lpstr>PowerPoint Presentation</vt:lpstr>
      <vt:lpstr>Introduction </vt:lpstr>
      <vt:lpstr>Why are there barriers?</vt:lpstr>
      <vt:lpstr>Project overview</vt:lpstr>
      <vt:lpstr>Benefits to the Lake Elmo and the Twin Cities</vt:lpstr>
      <vt:lpstr>Establishing the site</vt:lpstr>
      <vt:lpstr>How will the site get watered?</vt:lpstr>
      <vt:lpstr>Establishing a Research Site for Drought-Tolerant Turfgrass Mixtures</vt:lpstr>
      <vt:lpstr>Timeline - With access agreement approved </vt:lpstr>
      <vt:lpstr>Challenges: Watering restrictions and need for an extension</vt:lpstr>
      <vt:lpstr>Signage - if desired </vt:lpstr>
      <vt:lpstr>Expected outcomes because of the mixture research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Gary J Deters</cp:lastModifiedBy>
  <cp:revision>1</cp:revision>
  <dcterms:modified xsi:type="dcterms:W3CDTF">2025-05-06T14:16:52Z</dcterms:modified>
</cp:coreProperties>
</file>