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87" r:id="rId6"/>
    <p:sldId id="286" r:id="rId7"/>
    <p:sldId id="288" r:id="rId8"/>
    <p:sldId id="259" r:id="rId9"/>
    <p:sldId id="258" r:id="rId10"/>
    <p:sldId id="276" r:id="rId11"/>
    <p:sldId id="289" r:id="rId12"/>
    <p:sldId id="270" r:id="rId13"/>
    <p:sldId id="278" r:id="rId14"/>
    <p:sldId id="290" r:id="rId15"/>
    <p:sldId id="291" r:id="rId16"/>
    <p:sldId id="269" r:id="rId17"/>
  </p:sldIdLst>
  <p:sldSz cx="18288000" cy="10287000"/>
  <p:notesSz cx="6858000" cy="9144000"/>
  <p:embeddedFontLs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10" autoAdjust="0"/>
  </p:normalViewPr>
  <p:slideViewPr>
    <p:cSldViewPr>
      <p:cViewPr>
        <p:scale>
          <a:sx n="66" d="100"/>
          <a:sy n="66" d="100"/>
        </p:scale>
        <p:origin x="11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FED53-411A-4C9B-8F34-4DD99CCD176F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B79E5-380C-4DF9-89F0-184D212B9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2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B79E5-380C-4DF9-89F0-184D212B93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1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98715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8658450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7" name="Group 7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60131" y="451452"/>
            <a:ext cx="5416312" cy="1760301"/>
          </a:xfrm>
          <a:custGeom>
            <a:avLst/>
            <a:gdLst/>
            <a:ahLst/>
            <a:cxnLst/>
            <a:rect l="l" t="t" r="r" b="b"/>
            <a:pathLst>
              <a:path w="5416312" h="1760301">
                <a:moveTo>
                  <a:pt x="0" y="0"/>
                </a:moveTo>
                <a:lnTo>
                  <a:pt x="5416312" y="0"/>
                </a:lnTo>
                <a:lnTo>
                  <a:pt x="5416312" y="1760301"/>
                </a:lnTo>
                <a:lnTo>
                  <a:pt x="0" y="1760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942783" y="3404466"/>
            <a:ext cx="10756200" cy="3356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9000" b="1" dirty="0">
                <a:solidFill>
                  <a:srgbClr val="373536"/>
                </a:solidFill>
                <a:latin typeface="Poppins" panose="00000500000000000000" pitchFamily="2" charset="0"/>
                <a:ea typeface="Codec Pro ExtraBold"/>
                <a:cs typeface="Poppins" panose="00000500000000000000" pitchFamily="2" charset="0"/>
                <a:sym typeface="Codec Pro ExtraBold"/>
              </a:rPr>
              <a:t>Water Treatment Plant </a:t>
            </a:r>
          </a:p>
          <a:p>
            <a:pPr algn="l">
              <a:lnSpc>
                <a:spcPts val="8640"/>
              </a:lnSpc>
            </a:pPr>
            <a:r>
              <a:rPr lang="en-US" sz="9000" b="1" dirty="0">
                <a:solidFill>
                  <a:srgbClr val="373536"/>
                </a:solidFill>
                <a:latin typeface="Poppins" panose="00000500000000000000" pitchFamily="2" charset="0"/>
                <a:ea typeface="Codec Pro ExtraBold"/>
                <a:cs typeface="Poppins" panose="00000500000000000000" pitchFamily="2" charset="0"/>
                <a:sym typeface="Codec Pro ExtraBold"/>
              </a:rPr>
              <a:t>MUSA Expansion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2783" y="7004794"/>
            <a:ext cx="8697588" cy="50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5"/>
              </a:lnSpc>
            </a:pPr>
            <a:r>
              <a:rPr lang="en-US" sz="4000" b="1" spc="134" dirty="0">
                <a:solidFill>
                  <a:srgbClr val="373536"/>
                </a:solidFill>
                <a:latin typeface="+mj-lt"/>
                <a:ea typeface="Open Sauce Bold"/>
                <a:cs typeface="Open Sauce Bold"/>
                <a:sym typeface="Open Sauce Bold"/>
              </a:rPr>
              <a:t>Council Workshop | May 13,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6AA5-1BEB-B96D-5115-00B8B0E57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F97493-E9ED-684D-930B-C4C249A7CD1A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526F3EC-F69B-474B-627D-05082BF749B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5FEC670-459A-8C31-C9CA-1B6C540FB845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2A3DAFC-9644-4824-EC3E-6BC33DC83CBA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DD220D9E-7A15-D282-82B3-679B1AAD9768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992782C-536B-FA43-3C94-788F2F8F6801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11304947-17D2-7E1E-B3AA-AB34ABF4D316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8A2BF97A-698F-FA26-9022-CA1BC9306EC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367A0429-B972-328F-339C-9E3F71FC71B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37338670-ADC8-1348-6688-A31DD4512D6C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589C7F8-8D04-2F93-2460-DC59785F9A50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C9007A15-2B63-9E7D-48E9-6F730D98D44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969EDFC-25CF-FDEF-1EB5-A18A390D7926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361ECBC0-CA34-E7E4-1093-579E6E1F5F9B}"/>
              </a:ext>
            </a:extLst>
          </p:cNvPr>
          <p:cNvSpPr txBox="1"/>
          <p:nvPr/>
        </p:nvSpPr>
        <p:spPr>
          <a:xfrm>
            <a:off x="11698632" y="480079"/>
            <a:ext cx="7162800" cy="2979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Proposed Site Acquisition</a:t>
            </a:r>
          </a:p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&amp; MUSA Expansion</a:t>
            </a:r>
          </a:p>
        </p:txBody>
      </p:sp>
      <p:pic>
        <p:nvPicPr>
          <p:cNvPr id="5" name="Picture 4" descr="A map of a land with red and green squares&#10;&#10;AI-generated content may be incorrect.">
            <a:extLst>
              <a:ext uri="{FF2B5EF4-FFF2-40B4-BE49-F238E27FC236}">
                <a16:creationId xmlns:a16="http://schemas.microsoft.com/office/drawing/2014/main" id="{8DC8CDAB-A733-01D0-1B37-8B4BFAFB35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66" y="293066"/>
            <a:ext cx="9654934" cy="9525001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4BF7B34A-9974-B814-7B2A-7464394A9BBC}"/>
              </a:ext>
            </a:extLst>
          </p:cNvPr>
          <p:cNvSpPr txBox="1"/>
          <p:nvPr/>
        </p:nvSpPr>
        <p:spPr>
          <a:xfrm>
            <a:off x="11715455" y="3823515"/>
            <a:ext cx="6519678" cy="4188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The City is seeking to purchase approximately 8.2 Acres located at the northeast corner of 10th Street North (CSAH 10) and </a:t>
            </a: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Inwood Avenue (CSAH 13). 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Property to be used for the South Water Treatment Plant (WTP) and Well 6.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A Comp Plan Amendment would be required for the project to extend public sanitary sewer service for the new water treatment facility.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Property owner is requesting MUSA expansion over all or a portion of their properties.  </a:t>
            </a: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84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41B1-D4B8-F99A-7F33-4EED2E5E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ABD003-0D68-CC7B-6E64-062D770934DD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BDE42AF-F897-3127-E4FF-4E032CD12D3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D4E6187-30DA-E05C-6C23-B22A52448E68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74E290C-D659-D0C7-E422-3C90F0ADB3B9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9B4FD87A-2DBE-A3B5-68FC-63F970261745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25FFF4A-AE1A-2F10-29A9-D4BDCDD947D9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7B5076EC-563E-AC73-9135-6B044DFA6F04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3790FD1E-804B-8457-B21D-2AE3030AD8E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84E607B0-4FAF-0AC1-1061-2AE04B75FFF2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D508BE72-16A2-E1A9-A40F-CF281D306CD6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371D9C6-29C9-5FD6-A302-ABF9BFEB32FF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1C9AA63F-2CFD-16C0-E4A0-4609328857D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A37CE4A-CBD7-CF6E-D1FC-6697083FE655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A97339D0-971D-B4E9-39A9-C55620BE8C34}"/>
              </a:ext>
            </a:extLst>
          </p:cNvPr>
          <p:cNvSpPr txBox="1"/>
          <p:nvPr/>
        </p:nvSpPr>
        <p:spPr>
          <a:xfrm>
            <a:off x="11430000" y="647700"/>
            <a:ext cx="7162800" cy="1945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Future County R/W Considerations</a:t>
            </a:r>
          </a:p>
        </p:txBody>
      </p:sp>
      <p:pic>
        <p:nvPicPr>
          <p:cNvPr id="4" name="Picture 3" descr="A map of a field&#10;&#10;AI-generated content may be incorrect.">
            <a:extLst>
              <a:ext uri="{FF2B5EF4-FFF2-40B4-BE49-F238E27FC236}">
                <a16:creationId xmlns:a16="http://schemas.microsoft.com/office/drawing/2014/main" id="{E80EFE9F-7185-2D89-428A-86F154489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03" y="262156"/>
            <a:ext cx="9372600" cy="9762687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5838ECE4-D352-536A-8D63-D42A17CBCDC2}"/>
              </a:ext>
            </a:extLst>
          </p:cNvPr>
          <p:cNvSpPr txBox="1"/>
          <p:nvPr/>
        </p:nvSpPr>
        <p:spPr>
          <a:xfrm>
            <a:off x="11430000" y="2933700"/>
            <a:ext cx="6519678" cy="3419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10th Street North (CSAH 10). Existing 185-ft. R/W is sufficient for future roadway expansion and intersection improvements</a:t>
            </a: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Inwood Avenue (CSAH 13). Future R/W requires 180-ft. and may require a potential lane shift near the water tower access roadway.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704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89BAE-FBA7-5844-D305-09569EB4F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2A9FD3C-7E05-5B68-6861-52A8992754A4}"/>
              </a:ext>
            </a:extLst>
          </p:cNvPr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0CAE72E-5E1B-41E1-CC30-E71E58AE0098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1ECEB9F-548C-C26F-CCFB-B8846317F782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0721626-E08D-2CD4-A4B6-749866D7A1A4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A62A17F-3E3D-E2C1-EB7D-6DAA54E1341F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98CDBEE-285C-670D-A99B-073A81936BB3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4CB8929E-B77D-8082-486D-AAC1FCA93BFB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4C2CDFA0-E6B5-5A2E-5E15-8070F185E9A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5D09FCC9-3714-8B89-A3CC-DEF888210968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1CB70234-728A-8EAE-2CE5-5FAC221D2CCB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F954AA1-1FB8-6D72-26AA-E5690D87DE50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9BEE5006-1F80-E910-B7A5-3D4AB06EB92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AD1C386A-7DD8-87D4-6EE2-9418D35A0653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 descr="A map of a field&#10;&#10;AI-generated content may be incorrect.">
            <a:extLst>
              <a:ext uri="{FF2B5EF4-FFF2-40B4-BE49-F238E27FC236}">
                <a16:creationId xmlns:a16="http://schemas.microsoft.com/office/drawing/2014/main" id="{610D60DF-1D60-31B7-22D8-7324193F9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73468"/>
            <a:ext cx="8458200" cy="9740063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FA834CD6-1AD2-4974-EED2-12B4CB914586}"/>
              </a:ext>
            </a:extLst>
          </p:cNvPr>
          <p:cNvSpPr txBox="1"/>
          <p:nvPr/>
        </p:nvSpPr>
        <p:spPr>
          <a:xfrm>
            <a:off x="10786878" y="273468"/>
            <a:ext cx="7162800" cy="1945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48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 WTP Preliminary Site Plan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4EF50676-EB7D-3936-0575-A5360C559BE9}"/>
              </a:ext>
            </a:extLst>
          </p:cNvPr>
          <p:cNvSpPr txBox="1"/>
          <p:nvPr/>
        </p:nvSpPr>
        <p:spPr>
          <a:xfrm>
            <a:off x="10852784" y="2492212"/>
            <a:ext cx="6749416" cy="6497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Watershed and storm water management.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Watershed divide between SWWD &amp; VBWD.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Test Pumping and Well Development Discharges.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WTP Elevations, Underground Clear Well Storage, and Floodplain considerations.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Site Access.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Access is proposed from the existing Water Tower public R/W.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Access and circulation to accommodate chemical delivery and media change out operations.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uce" panose="020B0604020202020204" charset="0"/>
              </a:rPr>
              <a:t>Building Size and Elevations.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WTP to be approx. 150’ x 200’ located at high point. Approx. 100’ and 170’ CR setbacks.</a:t>
            </a:r>
          </a:p>
          <a:p>
            <a:pPr marL="914400" lvl="1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Building height to be 2 - 2.5 stories.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Open Sauce" panose="020B0604020202020204" charset="0"/>
                <a:cs typeface="Arial" panose="020B0604020202020204" pitchFamily="34" charset="0"/>
              </a:rPr>
              <a:t>Utility Piping and Layout Not Shown.</a:t>
            </a:r>
          </a:p>
          <a:p>
            <a:pPr marL="457200" indent="-457200">
              <a:lnSpc>
                <a:spcPts val="3036"/>
              </a:lnSpc>
              <a:buFont typeface="Arial" panose="020B0604020202020204" pitchFamily="34" charset="0"/>
              <a:buChar char="•"/>
            </a:pPr>
            <a:endParaRPr lang="en-US" altLang="en-US" dirty="0">
              <a:latin typeface="Open Sauce" panose="020B0604020202020204" charset="0"/>
              <a:cs typeface="Arial" panose="020B0604020202020204" pitchFamily="34" charset="0"/>
            </a:endParaRPr>
          </a:p>
          <a:p>
            <a:pPr marL="0" lvl="0" indent="0" algn="l">
              <a:lnSpc>
                <a:spcPts val="3036"/>
              </a:lnSpc>
            </a:pPr>
            <a:r>
              <a:rPr lang="en-US" spc="59" dirty="0">
                <a:solidFill>
                  <a:srgbClr val="373536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841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4191000" y="-1688386"/>
            <a:ext cx="3347853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199606" y="906188"/>
            <a:ext cx="13596768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373536"/>
                </a:solidFill>
                <a:latin typeface="Poppins"/>
                <a:ea typeface="Poppins"/>
                <a:cs typeface="Poppins"/>
                <a:sym typeface="Poppins"/>
              </a:rPr>
              <a:t>Next Steps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71136" y="2503969"/>
            <a:ext cx="1359676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36"/>
              </a:lnSpc>
            </a:pPr>
            <a:r>
              <a:rPr lang="en-US" altLang="en-US" sz="2800" dirty="0">
                <a:latin typeface="Open Sauce" panose="020B0604020202020204" charset="0"/>
                <a:cs typeface="Arial" panose="020B0604020202020204" pitchFamily="34" charset="0"/>
              </a:rPr>
              <a:t>City to execute Right-of-Entry and Purchase Option Agreements with Property Owner.</a:t>
            </a:r>
            <a:endParaRPr lang="en-US" sz="2489" spc="59" dirty="0">
              <a:solidFill>
                <a:srgbClr val="373536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5243" y="2513494"/>
            <a:ext cx="562045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70825" y="3592824"/>
            <a:ext cx="1330706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036"/>
              </a:lnSpc>
            </a:pPr>
            <a:r>
              <a:rPr lang="en-US" altLang="en-US" sz="2800" dirty="0">
                <a:latin typeface="Open Sauce" panose="020B0604020202020204" charset="0"/>
                <a:cs typeface="Arial" panose="020B0604020202020204" pitchFamily="34" charset="0"/>
              </a:rPr>
              <a:t>City to conduct due diligence site investigations, including topographic surveys, soil investigations, and to construct a test well (including pump testing, well development, and water quality testing).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15242" y="3615051"/>
            <a:ext cx="3465904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5242" y="5136608"/>
            <a:ext cx="3465904" cy="3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8"/>
              </a:lnSpc>
            </a:pPr>
            <a:r>
              <a:rPr lang="en-US" sz="2318" b="1" spc="55" dirty="0">
                <a:solidFill>
                  <a:srgbClr val="37353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70825" y="5087370"/>
            <a:ext cx="13154663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latin typeface="Open Sauce" panose="020B0604020202020204" charset="0"/>
                <a:cs typeface="Arial" panose="020B0604020202020204" pitchFamily="34" charset="0"/>
              </a:rPr>
              <a:t>Upon due diligence confirmation of site feasibility, the City applies for Comp Plan Amendment, subdivides and purchases the property.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Issue before the Council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/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58BE21A-CED7-D41F-5CF5-3A18D973EA0D}"/>
              </a:ext>
            </a:extLst>
          </p:cNvPr>
          <p:cNvSpPr txBox="1"/>
          <p:nvPr/>
        </p:nvSpPr>
        <p:spPr>
          <a:xfrm>
            <a:off x="2199605" y="2388900"/>
            <a:ext cx="1357379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The property owner (VORAN711 LAND HOLDINGS LLC)  has requested that a portion of their property be considered in the MUSA Expansion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Should the City Council consider purchasing the 8.2 acres and only include that portion in the MUSA?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Should the City Council consider including additional acreage into the MUSA, and if so, how many acres and at what density?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F9580-35AD-C4FB-F12E-AFF8CCF93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25A90673-82E1-06FF-9E30-73C002994807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3A78F2C-F9C8-6B41-D9E0-96C173840478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90F11BD-C1D2-3102-EEFC-779C4173247D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B4729EB-898A-A3F1-924D-C133253FCAFC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98ADE673-D6E9-E86D-5510-0CDF3C8608ED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F210FEC7-7242-138A-BF7A-439000F359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2A11EFE7-447C-4A6A-075B-9A8238A9328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461C0DF5-888D-AD06-4A2E-011A7E3ECF9B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207B0FE-3511-EFCD-6000-640EB2E526D7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FCDE2E02-89C7-D420-1891-FFF1D04F08B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A290323-F086-DA13-F7AA-058DB02DBFBC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9EEA9C5-EFDA-F30A-BE72-20ED63A1270F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1358A351-AD95-CF89-4E6B-28AED8AB7B76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MUSA Boundary</a:t>
            </a:r>
          </a:p>
        </p:txBody>
      </p:sp>
      <p:pic>
        <p:nvPicPr>
          <p:cNvPr id="18" name="Picture 17" descr="Map&#10;&#10;AI-generated content may be incorrect.">
            <a:extLst>
              <a:ext uri="{FF2B5EF4-FFF2-40B4-BE49-F238E27FC236}">
                <a16:creationId xmlns:a16="http://schemas.microsoft.com/office/drawing/2014/main" id="{BE039733-A0FD-328C-C28A-99A342209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06" y="1991370"/>
            <a:ext cx="11707978" cy="7412432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F7D4DA3-D834-DDFF-4962-21CED3477DBD}"/>
              </a:ext>
            </a:extLst>
          </p:cNvPr>
          <p:cNvSpPr/>
          <p:nvPr/>
        </p:nvSpPr>
        <p:spPr>
          <a:xfrm>
            <a:off x="5105400" y="4163622"/>
            <a:ext cx="228600" cy="2365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5B931D-3FB4-F7DB-7F9C-32902BEE2DC4}"/>
              </a:ext>
            </a:extLst>
          </p:cNvPr>
          <p:cNvSpPr/>
          <p:nvPr/>
        </p:nvSpPr>
        <p:spPr>
          <a:xfrm>
            <a:off x="5029200" y="3619500"/>
            <a:ext cx="1676400" cy="8080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0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2B00-2830-82F2-0B4C-F29956A00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555DD47D-D872-8606-E39C-C70F75A053B4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CB1919E-80EA-9AA1-BC62-B80711BE9274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0A4DAC6-C486-2D2E-6F06-E6072C47FB58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DB72B07-FA28-B402-4B3E-AA6A3880ADB0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83DF126E-2C3A-F7ED-EA2D-BE85DCC7084B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C5F6FB2-E98D-35BB-4D20-6A255894444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336F10EB-6000-9FBD-43F2-A3961424672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F8A08EBD-2C60-C292-05AC-16BD58ED0F6E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9844C569-9322-DC00-0D98-0461517175FB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ED117B63-345D-90A9-EFF5-CB6505C9B01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9E3BDB2-E1A3-821A-0847-33CB15CD758E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005CF409-36F3-9AF4-6F2A-C4E8AD48F379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C57867-302C-3395-B4F1-6DC48E025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332" y="-1665"/>
            <a:ext cx="10457668" cy="10319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65640D-A250-64F1-98B6-20FFFC0607F2}"/>
              </a:ext>
            </a:extLst>
          </p:cNvPr>
          <p:cNvSpPr txBox="1"/>
          <p:nvPr/>
        </p:nvSpPr>
        <p:spPr>
          <a:xfrm>
            <a:off x="8458200" y="7353300"/>
            <a:ext cx="1888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63.03 Acres</a:t>
            </a:r>
          </a:p>
        </p:txBody>
      </p:sp>
    </p:spTree>
    <p:extLst>
      <p:ext uri="{BB962C8B-B14F-4D97-AF65-F5344CB8AC3E}">
        <p14:creationId xmlns:p14="http://schemas.microsoft.com/office/powerpoint/2010/main" val="381839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CA6FA-3902-DC8F-1811-472CF6C0E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B5D1911C-9B1F-6394-6889-5DE43B760BB7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80E01A8-0BD7-B815-D01A-FD4CFFDA9F1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F8F85E3-8817-0628-28E1-B9D3C97A398B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3C64BA5-2680-A133-660B-EB1747EC670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A79EF18-E7F4-CE41-0F9E-485E15DC2360}"/>
              </a:ext>
            </a:extLst>
          </p:cNvPr>
          <p:cNvSpPr txBox="1"/>
          <p:nvPr/>
        </p:nvSpPr>
        <p:spPr>
          <a:xfrm>
            <a:off x="2199607" y="906188"/>
            <a:ext cx="7329380" cy="104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Land Use</a:t>
            </a: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EEDEEB1-D15E-0EE5-AC9B-3F96FC4539FE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5C0BC3A2-C6BB-4425-7079-37464DA5A95C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5BF70A1-1EE2-C852-134D-295C5F769AD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7397F008-8DAA-0915-4F0F-1BCF8D44A6D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C1EA43A7-3823-6D7B-D04E-24FA2A4D1DF0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6D03040C-4F03-18CB-B840-7C37604AD671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CFB3136B-5B48-DE98-3DDA-6CF40FF5773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C95B5DB-73C9-5A2B-0682-2894D35D3840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6" descr="Map&#10;&#10;AI-generated content may be incorrect.">
            <a:extLst>
              <a:ext uri="{FF2B5EF4-FFF2-40B4-BE49-F238E27FC236}">
                <a16:creationId xmlns:a16="http://schemas.microsoft.com/office/drawing/2014/main" id="{266C8B1D-EFCC-3A29-8515-60C71ABB2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94" y="2407433"/>
            <a:ext cx="11064284" cy="6227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5F8BFC-0BD1-C2AF-1CAF-B9661B450103}"/>
              </a:ext>
            </a:extLst>
          </p:cNvPr>
          <p:cNvSpPr txBox="1"/>
          <p:nvPr/>
        </p:nvSpPr>
        <p:spPr>
          <a:xfrm>
            <a:off x="1752600" y="2332454"/>
            <a:ext cx="513279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Rural Area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Base Density 10 acres/unit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OP-PUD 0.6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= 38 houses</a:t>
            </a:r>
          </a:p>
          <a:p>
            <a:endParaRPr lang="en-US" sz="3200" dirty="0"/>
          </a:p>
          <a:p>
            <a:r>
              <a:rPr lang="en-US" sz="4000" dirty="0"/>
              <a:t>Low Density Residential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2.5 – 4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| 51.4 net acres = 128 – 205 units 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35877A-5FEB-AEEB-07B5-B3D8B110F650}"/>
              </a:ext>
            </a:extLst>
          </p:cNvPr>
          <p:cNvSpPr/>
          <p:nvPr/>
        </p:nvSpPr>
        <p:spPr>
          <a:xfrm>
            <a:off x="10058400" y="5239158"/>
            <a:ext cx="2438400" cy="119974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B1F7C-FAC9-FC37-1BF7-EB780930C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11E3FEE5-7EA0-3DF4-57D1-8CAB410DCCDE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DC75CC9-60DC-8554-4BE9-FECFA5D3979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AB224DE-2FC8-F7D5-172C-A3BC494E395A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80C684F-4238-CAC2-07F1-5D3549255134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CD93864B-570E-AC2A-70DC-168235221B25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882E72F-448F-D0C2-92C8-84FFAED9247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2AD6FDA5-B514-EA7E-2D87-25221F2C7633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118D0067-3636-2E19-8B18-17ECE8017E9D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51D8EF87-AC74-B23C-34E3-B544AE86A509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4464F09A-F15B-4C19-4304-901E855B134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12419D7-326A-02DC-91A5-EBC57CBB6FE9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73C3674-B084-9635-5550-12E31041128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9621D9D3-89C0-A8F4-EE03-411CF94A27BE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Concept Plan</a:t>
            </a:r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AF70402B-2D61-77C5-CBF1-778C3CACC4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3" t="43371" r="19251" b="6274"/>
          <a:stretch/>
        </p:blipFill>
        <p:spPr>
          <a:xfrm>
            <a:off x="7252304" y="2033642"/>
            <a:ext cx="10661088" cy="66283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E22B6C-8D56-9FA0-8993-23890677CF35}"/>
              </a:ext>
            </a:extLst>
          </p:cNvPr>
          <p:cNvSpPr txBox="1"/>
          <p:nvPr/>
        </p:nvSpPr>
        <p:spPr>
          <a:xfrm>
            <a:off x="1752600" y="2095500"/>
            <a:ext cx="5499704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Low Density Residential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2.8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63 acres | 51.4 net acres = 144 units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113 SFH units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32 </a:t>
            </a:r>
            <a:r>
              <a:rPr lang="en-US" sz="3200" dirty="0" err="1"/>
              <a:t>Twinhome</a:t>
            </a:r>
            <a:r>
              <a:rPr lang="en-US" sz="3200" dirty="0"/>
              <a:t> units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PUD flexibility required for lot sizes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LDR – SFH 8,000 </a:t>
            </a:r>
            <a:r>
              <a:rPr lang="en-US" sz="3200" dirty="0" err="1"/>
              <a:t>sqft</a:t>
            </a:r>
            <a:r>
              <a:rPr lang="en-US" sz="3200" dirty="0"/>
              <a:t> lot | </a:t>
            </a:r>
          </a:p>
          <a:p>
            <a:r>
              <a:rPr lang="en-US" sz="3200" dirty="0"/>
              <a:t>     60’ lot width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Two-family 5,000 </a:t>
            </a:r>
            <a:r>
              <a:rPr lang="en-US" sz="3200" dirty="0" err="1"/>
              <a:t>sqft</a:t>
            </a:r>
            <a:r>
              <a:rPr lang="en-US" sz="3200" dirty="0"/>
              <a:t> lot | 35’ lot width</a:t>
            </a:r>
          </a:p>
          <a:p>
            <a:endParaRPr lang="en-US" sz="3200" dirty="0"/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1836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BF1FA-0E59-7081-A076-5177ABF1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3E993CEB-E624-6553-D7E0-2633AB176AFA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EDA341F-CCAF-6683-1928-40714ABDF030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6A9CDB9-8726-8A91-2FA4-56777A69BB02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AB151C0-E84D-A3A2-AA25-0EBA8F44712B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35904C1A-C4E4-130D-F187-47EA3618A6C9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4E82509-88BF-8513-C474-6C29584203B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9F626186-63C5-A0BE-FA6B-8337BAACF7C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A5154DC6-BF61-6D05-4D4D-2019126C53CE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02E5EBD-3A2A-5EA1-AC59-CB909690CEBD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7FFBB7AC-3FC0-EECC-DCEC-E474E01DCDD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D4413066-1A39-5613-D7B0-F6D2A57715D4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2A8E846-828E-3534-86BE-E21107E33A7B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318957E0-D408-6CE1-548D-41DFBDC59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3" t="43371" r="19251" b="6274"/>
          <a:stretch/>
        </p:blipFill>
        <p:spPr>
          <a:xfrm>
            <a:off x="1524000" y="-135734"/>
            <a:ext cx="16764000" cy="10422734"/>
          </a:xfrm>
          <a:prstGeom prst="rect">
            <a:avLst/>
          </a:prstGeom>
        </p:spPr>
      </p:pic>
      <p:pic>
        <p:nvPicPr>
          <p:cNvPr id="5" name="Picture 4" descr="Chart, box and whisker chart&#10;&#10;AI-generated content may be incorrect.">
            <a:extLst>
              <a:ext uri="{FF2B5EF4-FFF2-40B4-BE49-F238E27FC236}">
                <a16:creationId xmlns:a16="http://schemas.microsoft.com/office/drawing/2014/main" id="{C74ADD02-B577-A39A-D761-8BF605C66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" y="5600700"/>
            <a:ext cx="532201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8E925-E476-A93C-7C94-B7974A7E2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D1BBB802-55B0-28E5-56A5-A6FE1DCDE97E}"/>
              </a:ext>
            </a:extLst>
          </p:cNvPr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E104752-2ABE-ABA6-849E-14FCA1AD71AB}"/>
                </a:ext>
              </a:extLst>
            </p:cNvPr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7E77EA7-4F5C-59C9-42A3-26366BA63C17}"/>
                </a:ext>
              </a:extLst>
            </p:cNvPr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D5B777EC-CD14-E6F3-C8ED-14C47EA26BCE}"/>
              </a:ext>
            </a:extLst>
          </p:cNvPr>
          <p:cNvGrpSpPr/>
          <p:nvPr/>
        </p:nvGrpSpPr>
        <p:grpSpPr>
          <a:xfrm>
            <a:off x="-2777871" y="-558218"/>
            <a:ext cx="4320921" cy="11299900"/>
            <a:chOff x="0" y="0"/>
            <a:chExt cx="5761227" cy="1506653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B49E9459-EE5D-998F-7991-7A5EE13910B6}"/>
                </a:ext>
              </a:extLst>
            </p:cNvPr>
            <p:cNvGrpSpPr/>
            <p:nvPr/>
          </p:nvGrpSpPr>
          <p:grpSpPr>
            <a:xfrm>
              <a:off x="1646427" y="0"/>
              <a:ext cx="4114800" cy="15066533"/>
              <a:chOff x="0" y="0"/>
              <a:chExt cx="812800" cy="2976105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057650D-E947-92EF-10F8-E339C417B2A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879FB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DD1AF966-207E-5A8A-60E9-1BBE2DE05B8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4A0A2EAF-D337-4FF5-B5FE-A27AD29BB58F}"/>
                </a:ext>
              </a:extLst>
            </p:cNvPr>
            <p:cNvGrpSpPr/>
            <p:nvPr/>
          </p:nvGrpSpPr>
          <p:grpSpPr>
            <a:xfrm>
              <a:off x="5340859" y="6295786"/>
              <a:ext cx="146982" cy="3758661"/>
              <a:chOff x="0" y="0"/>
              <a:chExt cx="26312" cy="672855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7EA1F2B-E8C7-75B5-0F31-A43BC9A4BCE7}"/>
                  </a:ext>
                </a:extLst>
              </p:cNvPr>
              <p:cNvSpPr/>
              <p:nvPr/>
            </p:nvSpPr>
            <p:spPr>
              <a:xfrm>
                <a:off x="0" y="0"/>
                <a:ext cx="26312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3B41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BB0CE4EB-A457-5BD6-369F-39360E4A3E4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1781E3E7-3E82-99B7-1A62-1E84E4242467}"/>
                </a:ext>
              </a:extLst>
            </p:cNvPr>
            <p:cNvSpPr/>
            <p:nvPr/>
          </p:nvSpPr>
          <p:spPr>
            <a:xfrm>
              <a:off x="0" y="468196"/>
              <a:ext cx="5075427" cy="2777643"/>
            </a:xfrm>
            <a:custGeom>
              <a:avLst/>
              <a:gdLst/>
              <a:ahLst/>
              <a:cxnLst/>
              <a:rect l="l" t="t" r="r" b="b"/>
              <a:pathLst>
                <a:path w="5075427" h="2777643">
                  <a:moveTo>
                    <a:pt x="0" y="0"/>
                  </a:moveTo>
                  <a:lnTo>
                    <a:pt x="5075427" y="0"/>
                  </a:lnTo>
                  <a:lnTo>
                    <a:pt x="5075427" y="2777643"/>
                  </a:lnTo>
                  <a:lnTo>
                    <a:pt x="0" y="27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1A8C12F-2157-60A7-14B7-429552313117}"/>
              </a:ext>
            </a:extLst>
          </p:cNvPr>
          <p:cNvSpPr/>
          <p:nvPr/>
        </p:nvSpPr>
        <p:spPr>
          <a:xfrm>
            <a:off x="14112623" y="8634779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D6115DD0-B4D4-AD7F-9DD7-1A4A5C58790A}"/>
              </a:ext>
            </a:extLst>
          </p:cNvPr>
          <p:cNvSpPr txBox="1"/>
          <p:nvPr/>
        </p:nvSpPr>
        <p:spPr>
          <a:xfrm>
            <a:off x="2199606" y="906188"/>
            <a:ext cx="15631193" cy="104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8000" spc="28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Plat Monitoring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4F291-3F0A-DCEA-75AA-38F67EACA798}"/>
              </a:ext>
            </a:extLst>
          </p:cNvPr>
          <p:cNvSpPr txBox="1"/>
          <p:nvPr/>
        </p:nvSpPr>
        <p:spPr>
          <a:xfrm>
            <a:off x="1752599" y="2095500"/>
            <a:ext cx="121549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The Met Council’s plat monitoring | March 2025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3.88 units/acre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City will need to remain above 3.5 units/acre to comply with the 2050 Comp Plan.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38F591-0DBD-C34D-B566-3BA9382A6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136478"/>
              </p:ext>
            </p:extLst>
          </p:nvPr>
        </p:nvGraphicFramePr>
        <p:xfrm>
          <a:off x="12304785" y="4847452"/>
          <a:ext cx="5526015" cy="288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615">
                  <a:extLst>
                    <a:ext uri="{9D8B030D-6E8A-4147-A177-3AD203B41FA5}">
                      <a16:colId xmlns:a16="http://schemas.microsoft.com/office/drawing/2014/main" val="3467464501"/>
                    </a:ext>
                  </a:extLst>
                </a:gridCol>
                <a:gridCol w="1739395">
                  <a:extLst>
                    <a:ext uri="{9D8B030D-6E8A-4147-A177-3AD203B41FA5}">
                      <a16:colId xmlns:a16="http://schemas.microsoft.com/office/drawing/2014/main" val="3279875373"/>
                    </a:ext>
                  </a:extLst>
                </a:gridCol>
                <a:gridCol w="1842005">
                  <a:extLst>
                    <a:ext uri="{9D8B030D-6E8A-4147-A177-3AD203B41FA5}">
                      <a16:colId xmlns:a16="http://schemas.microsoft.com/office/drawing/2014/main" val="2302065338"/>
                    </a:ext>
                  </a:extLst>
                </a:gridCol>
              </a:tblGrid>
              <a:tr h="1135277">
                <a:tc>
                  <a:txBody>
                    <a:bodyPr/>
                    <a:lstStyle/>
                    <a:p>
                      <a:r>
                        <a:rPr lang="en-US" sz="3200" dirty="0"/>
                        <a:t>Net Acres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Min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Max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961"/>
                  </a:ext>
                </a:extLst>
              </a:tr>
              <a:tr h="616293">
                <a:tc>
                  <a:txBody>
                    <a:bodyPr/>
                    <a:lstStyle/>
                    <a:p>
                      <a:r>
                        <a:rPr lang="en-US" sz="3200" dirty="0"/>
                        <a:t>1145.1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3,569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6,270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28091"/>
                  </a:ext>
                </a:extLst>
              </a:tr>
              <a:tr h="1135277">
                <a:tc>
                  <a:txBody>
                    <a:bodyPr/>
                    <a:lstStyle/>
                    <a:p>
                      <a:r>
                        <a:rPr lang="en-US" sz="3200" dirty="0"/>
                        <a:t>Overall 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3.11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455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352B15D-C06E-ED25-80C8-8E017C0DA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599" y="4604836"/>
            <a:ext cx="10339008" cy="511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64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266612" y="4454030"/>
            <a:ext cx="7591563" cy="111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02"/>
              </a:lnSpc>
            </a:pPr>
            <a:r>
              <a:rPr lang="en-US" sz="8174" spc="882">
                <a:solidFill>
                  <a:srgbClr val="231F20"/>
                </a:solidFill>
                <a:latin typeface="Poppins"/>
                <a:ea typeface="Poppins"/>
                <a:cs typeface="Poppins"/>
                <a:sym typeface="Poppins"/>
              </a:rPr>
              <a:t>QUESTIONS?</a:t>
            </a:r>
          </a:p>
        </p:txBody>
      </p:sp>
      <p:grpSp>
        <p:nvGrpSpPr>
          <p:cNvPr id="4" name="Group 4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3B41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5537802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826432">
            <a:off x="15584670" y="-238769"/>
            <a:ext cx="11768190" cy="12831921"/>
            <a:chOff x="0" y="0"/>
            <a:chExt cx="3099441" cy="33796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99441" cy="3379601"/>
            </a:xfrm>
            <a:custGeom>
              <a:avLst/>
              <a:gdLst/>
              <a:ahLst/>
              <a:cxnLst/>
              <a:rect l="l" t="t" r="r" b="b"/>
              <a:pathLst>
                <a:path w="3099441" h="3379601">
                  <a:moveTo>
                    <a:pt x="0" y="0"/>
                  </a:moveTo>
                  <a:lnTo>
                    <a:pt x="3099441" y="0"/>
                  </a:lnTo>
                  <a:lnTo>
                    <a:pt x="3099441" y="3379601"/>
                  </a:lnTo>
                  <a:lnTo>
                    <a:pt x="0" y="3379601"/>
                  </a:lnTo>
                  <a:close/>
                </a:path>
              </a:pathLst>
            </a:custGeom>
            <a:solidFill>
              <a:srgbClr val="3B41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3099441" cy="3398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773821">
            <a:off x="14069382" y="6858031"/>
            <a:ext cx="313833" cy="8482349"/>
            <a:chOff x="0" y="0"/>
            <a:chExt cx="82656" cy="22340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879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858175" y="277777"/>
            <a:ext cx="3837055" cy="1247043"/>
          </a:xfrm>
          <a:custGeom>
            <a:avLst/>
            <a:gdLst/>
            <a:ahLst/>
            <a:cxnLst/>
            <a:rect l="l" t="t" r="r" b="b"/>
            <a:pathLst>
              <a:path w="3837055" h="1247043">
                <a:moveTo>
                  <a:pt x="0" y="0"/>
                </a:moveTo>
                <a:lnTo>
                  <a:pt x="3837055" y="0"/>
                </a:lnTo>
                <a:lnTo>
                  <a:pt x="3837055" y="1247042"/>
                </a:lnTo>
                <a:lnTo>
                  <a:pt x="0" y="1247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30fbc3-cadd-461e-bcac-8ffb60ac2168" xsi:nil="true"/>
    <lcf76f155ced4ddcb4097134ff3c332f xmlns="8ba93a4d-dd7d-4cff-b920-6563ae1eb40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FBBE62F03A0F4E937AC35E1FBA4757" ma:contentTypeVersion="11" ma:contentTypeDescription="Create a new document." ma:contentTypeScope="" ma:versionID="b493ec24f75356bb12f7789bb0c4ac3c">
  <xsd:schema xmlns:xsd="http://www.w3.org/2001/XMLSchema" xmlns:xs="http://www.w3.org/2001/XMLSchema" xmlns:p="http://schemas.microsoft.com/office/2006/metadata/properties" xmlns:ns2="8ba93a4d-dd7d-4cff-b920-6563ae1eb402" xmlns:ns3="3730fbc3-cadd-461e-bcac-8ffb60ac2168" targetNamespace="http://schemas.microsoft.com/office/2006/metadata/properties" ma:root="true" ma:fieldsID="3f111511a733030653a67863ab827408" ns2:_="" ns3:_="">
    <xsd:import namespace="8ba93a4d-dd7d-4cff-b920-6563ae1eb402"/>
    <xsd:import namespace="3730fbc3-cadd-461e-bcac-8ffb60ac2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93a4d-dd7d-4cff-b920-6563ae1eb4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a0ad3b0-308d-4294-89ae-5909cda80e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0fbc3-cadd-461e-bcac-8ffb60ac216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7190995-0e3f-40aa-8ded-c26723b9067d}" ma:internalName="TaxCatchAll" ma:showField="CatchAllData" ma:web="3730fbc3-cadd-461e-bcac-8ffb60ac21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377F7B-9245-4D8F-AD35-18B8C2AB8FB0}">
  <ds:schemaRefs>
    <ds:schemaRef ds:uri="http://schemas.microsoft.com/office/2006/metadata/properties"/>
    <ds:schemaRef ds:uri="http://schemas.microsoft.com/office/infopath/2007/PartnerControls"/>
    <ds:schemaRef ds:uri="3730fbc3-cadd-461e-bcac-8ffb60ac2168"/>
    <ds:schemaRef ds:uri="8ba93a4d-dd7d-4cff-b920-6563ae1eb402"/>
  </ds:schemaRefs>
</ds:datastoreItem>
</file>

<file path=customXml/itemProps2.xml><?xml version="1.0" encoding="utf-8"?>
<ds:datastoreItem xmlns:ds="http://schemas.openxmlformats.org/officeDocument/2006/customXml" ds:itemID="{5FC39757-E97E-4753-9656-B8F701C9EF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a93a4d-dd7d-4cff-b920-6563ae1eb402"/>
    <ds:schemaRef ds:uri="3730fbc3-cadd-461e-bcac-8ffb60ac2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386C02-DAE6-4D0C-A471-A40906782E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560</Words>
  <Application>Microsoft Office PowerPoint</Application>
  <PresentationFormat>Custom</PresentationFormat>
  <Paragraphs>83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Open Sauce Bold</vt:lpstr>
      <vt:lpstr>Arial</vt:lpstr>
      <vt:lpstr>Poppins</vt:lpstr>
      <vt:lpstr>Calibri</vt:lpstr>
      <vt:lpstr>Aptos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Lake Elmo PPT TemplateAM</dc:title>
  <dc:creator>Kathie Smith</dc:creator>
  <cp:lastModifiedBy>Jason Stopa</cp:lastModifiedBy>
  <cp:revision>6</cp:revision>
  <dcterms:created xsi:type="dcterms:W3CDTF">2006-08-16T00:00:00Z</dcterms:created>
  <dcterms:modified xsi:type="dcterms:W3CDTF">2025-05-08T19:38:38Z</dcterms:modified>
  <dc:identifier>DAGi3PQirbY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0x010100CDFBBE62F03A0F4E937AC35E1FBA4757</vt:lpwstr>
  </property>
</Properties>
</file>