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2"/>
  </p:sldMasterIdLst>
  <p:notesMasterIdLst>
    <p:notesMasterId r:id="rId36"/>
  </p:notesMasterIdLst>
  <p:sldIdLst>
    <p:sldId id="286" r:id="rId13"/>
    <p:sldId id="287" r:id="rId14"/>
    <p:sldId id="289" r:id="rId15"/>
    <p:sldId id="290" r:id="rId16"/>
    <p:sldId id="298" r:id="rId17"/>
    <p:sldId id="335" r:id="rId18"/>
    <p:sldId id="330" r:id="rId19"/>
    <p:sldId id="331" r:id="rId20"/>
    <p:sldId id="332" r:id="rId21"/>
    <p:sldId id="333" r:id="rId22"/>
    <p:sldId id="339" r:id="rId23"/>
    <p:sldId id="317" r:id="rId24"/>
    <p:sldId id="307" r:id="rId25"/>
    <p:sldId id="311" r:id="rId26"/>
    <p:sldId id="313" r:id="rId27"/>
    <p:sldId id="336" r:id="rId28"/>
    <p:sldId id="324" r:id="rId29"/>
    <p:sldId id="325" r:id="rId30"/>
    <p:sldId id="329" r:id="rId31"/>
    <p:sldId id="327" r:id="rId32"/>
    <p:sldId id="328" r:id="rId33"/>
    <p:sldId id="315" r:id="rId34"/>
    <p:sldId id="292" r:id="rId3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66142" autoAdjust="0"/>
  </p:normalViewPr>
  <p:slideViewPr>
    <p:cSldViewPr snapToGrid="0">
      <p:cViewPr varScale="1">
        <p:scale>
          <a:sx n="73" d="100"/>
          <a:sy n="73" d="100"/>
        </p:scale>
        <p:origin x="1860"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7" Type="http://schemas.openxmlformats.org/officeDocument/2006/relationships/customXml" Target="../customXml/item7.xml"/><Relationship Id="rId12" Type="http://schemas.openxmlformats.org/officeDocument/2006/relationships/slideMaster" Target="slideMasters/slideMaster1.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notesMaster" Target="notesMasters/notesMaster1.xml"/><Relationship Id="rId10" Type="http://schemas.openxmlformats.org/officeDocument/2006/relationships/customXml" Target="../customXml/item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4B092CE-F911-4163-99C5-0EE8138FA13D}" type="datetimeFigureOut">
              <a:rPr lang="en-US" smtClean="0"/>
              <a:t>5/1/2017</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0AD052E-5D22-48F7-A4CF-842BD490B702}" type="slidenum">
              <a:rPr lang="en-US" smtClean="0"/>
              <a:t>‹#›</a:t>
            </a:fld>
            <a:endParaRPr lang="en-US"/>
          </a:p>
        </p:txBody>
      </p:sp>
    </p:spTree>
    <p:extLst>
      <p:ext uri="{BB962C8B-B14F-4D97-AF65-F5344CB8AC3E}">
        <p14:creationId xmlns:p14="http://schemas.microsoft.com/office/powerpoint/2010/main" val="3067936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Tonight we are holding a public hearing on a request for</a:t>
            </a:r>
            <a:r>
              <a:rPr lang="en-US" baseline="0" dirty="0" smtClean="0"/>
              <a:t> a minor subdivision and CUP</a:t>
            </a:r>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1</a:t>
            </a:fld>
            <a:endParaRPr lang="en-US"/>
          </a:p>
        </p:txBody>
      </p:sp>
    </p:spTree>
    <p:extLst>
      <p:ext uri="{BB962C8B-B14F-4D97-AF65-F5344CB8AC3E}">
        <p14:creationId xmlns:p14="http://schemas.microsoft.com/office/powerpoint/2010/main" val="3450628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is located north</a:t>
            </a:r>
            <a:r>
              <a:rPr lang="en-US" baseline="0" dirty="0" smtClean="0"/>
              <a:t> of Frenchman RD (County Road 8) and west of Everton Ave. N.</a:t>
            </a:r>
            <a:endParaRPr lang="en-US" dirty="0"/>
          </a:p>
        </p:txBody>
      </p:sp>
      <p:sp>
        <p:nvSpPr>
          <p:cNvPr id="4" name="Slide Number Placeholder 3"/>
          <p:cNvSpPr>
            <a:spLocks noGrp="1"/>
          </p:cNvSpPr>
          <p:nvPr>
            <p:ph type="sldNum" sz="quarter" idx="10"/>
          </p:nvPr>
        </p:nvSpPr>
        <p:spPr/>
        <p:txBody>
          <a:bodyPr/>
          <a:lstStyle/>
          <a:p>
            <a:fld id="{5B053F7A-0CD4-462B-8D10-D35B93C5549E}" type="slidenum">
              <a:rPr lang="en-US" smtClean="0"/>
              <a:t>2</a:t>
            </a:fld>
            <a:endParaRPr lang="en-US" dirty="0"/>
          </a:p>
        </p:txBody>
      </p:sp>
    </p:spTree>
    <p:extLst>
      <p:ext uri="{BB962C8B-B14F-4D97-AF65-F5344CB8AC3E}">
        <p14:creationId xmlns:p14="http://schemas.microsoft.com/office/powerpoint/2010/main" val="814153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property to the north is zoned Low Density Multiple Family Residential (R-4) and occupied by the </a:t>
            </a:r>
            <a:r>
              <a:rPr lang="en-US" sz="1200" kern="1200" dirty="0" err="1" smtClean="0">
                <a:solidFill>
                  <a:schemeClr val="tx1"/>
                </a:solidFill>
                <a:effectLst/>
                <a:latin typeface="+mn-lt"/>
                <a:ea typeface="+mn-ea"/>
                <a:cs typeface="+mn-cs"/>
              </a:rPr>
              <a:t>Pineview</a:t>
            </a:r>
            <a:r>
              <a:rPr lang="en-US" sz="1200" kern="1200" dirty="0" smtClean="0">
                <a:solidFill>
                  <a:schemeClr val="tx1"/>
                </a:solidFill>
                <a:effectLst/>
                <a:latin typeface="+mn-lt"/>
                <a:ea typeface="+mn-ea"/>
                <a:cs typeface="+mn-cs"/>
              </a:rPr>
              <a:t> Meadows townhome development. The properties to the east, south, and west are zoned Single Family Detached Residential (R-3) and occupied by the Country Ponds, Beaver Ponds, and Birch Tree Ponds residential developments. The properties to the west, across Highway 61, are zoning General Industrial (I-3) and are occupied by industrial uses. There are also a few vacant parcels to the east that are also zoned Single Family Detached Residential (R-3).</a:t>
            </a:r>
          </a:p>
          <a:p>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3</a:t>
            </a:fld>
            <a:endParaRPr lang="en-US"/>
          </a:p>
        </p:txBody>
      </p:sp>
    </p:spTree>
    <p:extLst>
      <p:ext uri="{BB962C8B-B14F-4D97-AF65-F5344CB8AC3E}">
        <p14:creationId xmlns:p14="http://schemas.microsoft.com/office/powerpoint/2010/main" val="4273267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4</a:t>
            </a:fld>
            <a:endParaRPr lang="en-US"/>
          </a:p>
        </p:txBody>
      </p:sp>
    </p:spTree>
    <p:extLst>
      <p:ext uri="{BB962C8B-B14F-4D97-AF65-F5344CB8AC3E}">
        <p14:creationId xmlns:p14="http://schemas.microsoft.com/office/powerpoint/2010/main" val="1255114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locations of streets.</a:t>
            </a:r>
            <a:r>
              <a:rPr lang="en-US" baseline="0" dirty="0" smtClean="0"/>
              <a:t> </a:t>
            </a:r>
          </a:p>
          <a:p>
            <a:endParaRPr lang="en-US" baseline="0" dirty="0" smtClean="0"/>
          </a:p>
          <a:p>
            <a:r>
              <a:rPr lang="en-US" baseline="0" dirty="0" smtClean="0"/>
              <a:t>Blue is ponds. </a:t>
            </a:r>
          </a:p>
          <a:p>
            <a:endParaRPr lang="en-US" baseline="0" dirty="0" smtClean="0"/>
          </a:p>
          <a:p>
            <a:r>
              <a:rPr lang="en-US" baseline="0" dirty="0" smtClean="0"/>
              <a:t>The light green is wetlands </a:t>
            </a:r>
          </a:p>
          <a:p>
            <a:endParaRPr lang="en-US" baseline="0" dirty="0" smtClean="0"/>
          </a:p>
          <a:p>
            <a:r>
              <a:rPr lang="en-US" baseline="0" dirty="0" smtClean="0"/>
              <a:t>The darker green is upland, as shown in the park areas and trial locations.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Most of the </a:t>
            </a:r>
            <a:r>
              <a:rPr lang="en-US" baseline="0" dirty="0" err="1" smtClean="0"/>
              <a:t>outlots</a:t>
            </a:r>
            <a:r>
              <a:rPr lang="en-US" baseline="0" dirty="0" smtClean="0"/>
              <a:t> will be owned by the City, except the homes in the street loops. </a:t>
            </a:r>
            <a:endParaRPr lang="en-US" dirty="0" smtClean="0"/>
          </a:p>
          <a:p>
            <a:endParaRPr lang="en-US" baseline="0" dirty="0" smtClean="0"/>
          </a:p>
          <a:p>
            <a:r>
              <a:rPr lang="en-US" baseline="0" dirty="0" smtClean="0"/>
              <a:t>I will go over more specifics of the development through my presentation. </a:t>
            </a:r>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5</a:t>
            </a:fld>
            <a:endParaRPr lang="en-US"/>
          </a:p>
        </p:txBody>
      </p:sp>
    </p:spTree>
    <p:extLst>
      <p:ext uri="{BB962C8B-B14F-4D97-AF65-F5344CB8AC3E}">
        <p14:creationId xmlns:p14="http://schemas.microsoft.com/office/powerpoint/2010/main" val="3369283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6</a:t>
            </a:fld>
            <a:endParaRPr lang="en-US"/>
          </a:p>
        </p:txBody>
      </p:sp>
    </p:spTree>
    <p:extLst>
      <p:ext uri="{BB962C8B-B14F-4D97-AF65-F5344CB8AC3E}">
        <p14:creationId xmlns:p14="http://schemas.microsoft.com/office/powerpoint/2010/main" val="1274553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plan is the same</a:t>
            </a:r>
            <a:r>
              <a:rPr lang="en-US" baseline="0" dirty="0" smtClean="0"/>
              <a:t> from the last meeting. The developer is proposing to use the City owned property for a pond, landscaping, and a trail system. This property will remain as City owned.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use results in the removal of brush and the trees.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p>
          <a:p>
            <a:r>
              <a:rPr lang="en-US" baseline="0" dirty="0" smtClean="0"/>
              <a:t>The developer is proposing to have a 20 foot strip of land between the pond and the rear property lines of the lots in the Country ponds development.</a:t>
            </a:r>
          </a:p>
          <a:p>
            <a:endParaRPr lang="en-US" baseline="0" dirty="0" smtClean="0"/>
          </a:p>
          <a:p>
            <a:r>
              <a:rPr lang="en-US" baseline="0" dirty="0" smtClean="0"/>
              <a:t>They are showing additional landscaping along the rear property lines. </a:t>
            </a:r>
          </a:p>
          <a:p>
            <a:endParaRPr lang="en-US" baseline="0" dirty="0" smtClean="0"/>
          </a:p>
          <a:p>
            <a:r>
              <a:rPr lang="en-US" baseline="0" dirty="0" smtClean="0"/>
              <a:t>Staff is comfortable with the plan as proposed. </a:t>
            </a:r>
          </a:p>
          <a:p>
            <a:endParaRPr lang="en-US" baseline="0" dirty="0" smtClean="0"/>
          </a:p>
          <a:p>
            <a:r>
              <a:rPr lang="en-US" baseline="0" dirty="0" smtClean="0"/>
              <a:t>The use of the City owned property for a pond, landscaping, and trails, is something that the City Council should discuss tonight. </a:t>
            </a:r>
          </a:p>
        </p:txBody>
      </p:sp>
      <p:sp>
        <p:nvSpPr>
          <p:cNvPr id="4" name="Slide Number Placeholder 3"/>
          <p:cNvSpPr>
            <a:spLocks noGrp="1"/>
          </p:cNvSpPr>
          <p:nvPr>
            <p:ph type="sldNum" sz="quarter" idx="10"/>
          </p:nvPr>
        </p:nvSpPr>
        <p:spPr/>
        <p:txBody>
          <a:bodyPr/>
          <a:lstStyle/>
          <a:p>
            <a:fld id="{30AD052E-5D22-48F7-A4CF-842BD490B702}" type="slidenum">
              <a:rPr lang="en-US" smtClean="0"/>
              <a:t>7</a:t>
            </a:fld>
            <a:endParaRPr lang="en-US"/>
          </a:p>
        </p:txBody>
      </p:sp>
    </p:spTree>
    <p:extLst>
      <p:ext uri="{BB962C8B-B14F-4D97-AF65-F5344CB8AC3E}">
        <p14:creationId xmlns:p14="http://schemas.microsoft.com/office/powerpoint/2010/main" val="2873391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An extensive </a:t>
            </a:r>
            <a:r>
              <a:rPr lang="en-US" dirty="0" err="1" smtClean="0"/>
              <a:t>stormwater</a:t>
            </a:r>
            <a:r>
              <a:rPr lang="en-US" dirty="0" smtClean="0"/>
              <a:t> management plan has been planned for the site. </a:t>
            </a:r>
          </a:p>
          <a:p>
            <a:r>
              <a:rPr lang="en-US" dirty="0" smtClean="0"/>
              <a:t>This</a:t>
            </a:r>
            <a:r>
              <a:rPr lang="en-US" baseline="0" dirty="0" smtClean="0"/>
              <a:t> is apparent from the large ponds shown on the plans. </a:t>
            </a:r>
          </a:p>
          <a:p>
            <a:endParaRPr lang="en-US" baseline="0" dirty="0" smtClean="0"/>
          </a:p>
          <a:p>
            <a:r>
              <a:rPr lang="en-US" dirty="0" smtClean="0"/>
              <a:t>slows the water down, </a:t>
            </a:r>
          </a:p>
          <a:p>
            <a:r>
              <a:rPr lang="en-US" baseline="0" dirty="0" smtClean="0"/>
              <a:t>Reducing the amount of water that leaves the site, </a:t>
            </a:r>
          </a:p>
          <a:p>
            <a:r>
              <a:rPr lang="en-US" baseline="0" dirty="0" smtClean="0"/>
              <a:t>And improved water quality</a:t>
            </a:r>
            <a:endParaRPr lang="en-US" baseline="0" dirty="0" smtClean="0"/>
          </a:p>
          <a:p>
            <a:endParaRPr lang="en-US" baseline="0" dirty="0" smtClean="0"/>
          </a:p>
          <a:p>
            <a:r>
              <a:rPr lang="en-US" baseline="0" dirty="0" smtClean="0"/>
              <a:t>This happens through the storage in the ponds and the </a:t>
            </a:r>
            <a:r>
              <a:rPr lang="en-US" baseline="0" dirty="0" err="1" smtClean="0"/>
              <a:t>stormwater</a:t>
            </a:r>
            <a:r>
              <a:rPr lang="en-US" baseline="0" dirty="0" smtClean="0"/>
              <a:t> reuse. </a:t>
            </a:r>
          </a:p>
          <a:p>
            <a:endParaRPr lang="en-US" baseline="0" dirty="0" smtClean="0"/>
          </a:p>
          <a:p>
            <a:r>
              <a:rPr lang="en-US" baseline="0" dirty="0" smtClean="0"/>
              <a:t>The City Engineer is her and can answer any other detailed questions on the drainage for the property. </a:t>
            </a:r>
          </a:p>
        </p:txBody>
      </p:sp>
      <p:sp>
        <p:nvSpPr>
          <p:cNvPr id="4" name="Slide Number Placeholder 3"/>
          <p:cNvSpPr>
            <a:spLocks noGrp="1"/>
          </p:cNvSpPr>
          <p:nvPr>
            <p:ph type="sldNum" sz="quarter" idx="10"/>
          </p:nvPr>
        </p:nvSpPr>
        <p:spPr/>
        <p:txBody>
          <a:bodyPr/>
          <a:lstStyle/>
          <a:p>
            <a:fld id="{30AD052E-5D22-48F7-A4CF-842BD490B702}" type="slidenum">
              <a:rPr lang="en-US" smtClean="0"/>
              <a:t>9</a:t>
            </a:fld>
            <a:endParaRPr lang="en-US"/>
          </a:p>
        </p:txBody>
      </p:sp>
    </p:spTree>
    <p:extLst>
      <p:ext uri="{BB962C8B-B14F-4D97-AF65-F5344CB8AC3E}">
        <p14:creationId xmlns:p14="http://schemas.microsoft.com/office/powerpoint/2010/main" val="14409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a:t>
            </a:r>
            <a:r>
              <a:rPr lang="en-US" baseline="0" dirty="0" smtClean="0"/>
              <a:t> had discussions with </a:t>
            </a:r>
            <a:r>
              <a:rPr lang="en-US" baseline="0" dirty="0" err="1" smtClean="0"/>
              <a:t>MnDOT</a:t>
            </a:r>
            <a:r>
              <a:rPr lang="en-US" baseline="0" dirty="0" smtClean="0"/>
              <a:t> throughout the years on Highway 61. </a:t>
            </a:r>
          </a:p>
          <a:p>
            <a:endParaRPr lang="en-US" baseline="0" dirty="0" smtClean="0"/>
          </a:p>
          <a:p>
            <a:r>
              <a:rPr lang="en-US" baseline="0" dirty="0" smtClean="0"/>
              <a:t>There is a corridor plan, so we know what the expansion will look like. We have been getting easements along TH 61 as property develops. And we have to submit our Land Use Plan to the Met Council and </a:t>
            </a:r>
            <a:r>
              <a:rPr lang="en-US" baseline="0" dirty="0" err="1" smtClean="0"/>
              <a:t>MnDOT</a:t>
            </a:r>
            <a:r>
              <a:rPr lang="en-US" baseline="0" dirty="0" smtClean="0"/>
              <a:t> for approval to ensure it does not have a negative impact to the regional system. </a:t>
            </a:r>
          </a:p>
          <a:p>
            <a:endParaRPr lang="en-US" baseline="0" dirty="0" smtClean="0"/>
          </a:p>
          <a:p>
            <a:r>
              <a:rPr lang="en-US" baseline="0" dirty="0" smtClean="0"/>
              <a:t>The items left for Highway 61 are the timing and funding. The State is allocated a certain amount of funding for road projects, it is not an endless pot of money.  We have discussions with </a:t>
            </a:r>
            <a:r>
              <a:rPr lang="en-US" baseline="0" dirty="0" err="1" smtClean="0"/>
              <a:t>MnDOT</a:t>
            </a:r>
            <a:r>
              <a:rPr lang="en-US" baseline="0" dirty="0" smtClean="0"/>
              <a:t> frequently and what they tell us is, they prioritize the projects based on where they will be the greatest benefit to the regional system. We have seen over the last several years the construction from St. Paul along 694 and 35E up to County Road J. The next project in this quadrant is the 35w/35E Split. All of these projects help ease congestion, even here in Hugo. </a:t>
            </a:r>
          </a:p>
          <a:p>
            <a:endParaRPr lang="en-US" baseline="0" dirty="0" smtClean="0"/>
          </a:p>
          <a:p>
            <a:r>
              <a:rPr lang="en-US" baseline="0" dirty="0" smtClean="0"/>
              <a:t>For Highway 61 to rank higher in priority, it is likely there will need to be more traffic and more safety issues. </a:t>
            </a:r>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11</a:t>
            </a:fld>
            <a:endParaRPr lang="en-US"/>
          </a:p>
        </p:txBody>
      </p:sp>
    </p:spTree>
    <p:extLst>
      <p:ext uri="{BB962C8B-B14F-4D97-AF65-F5344CB8AC3E}">
        <p14:creationId xmlns:p14="http://schemas.microsoft.com/office/powerpoint/2010/main" val="4092811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the proposed development moves forward, nearly all of the roadway segment between Highway 61 and Goodview Avenue will be developed on the north and south sides.  130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Street is currently a two-lane, rural section roadway.  Staff recommended, and the City Council and Commissions agreed, during the sketch plan that the upgrade of 130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Street to an urban-section road between Highway 61 and Goodview Avenue should be completed with the development as outlined in the City’s long-range plans.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Staff has been working with the applicant on a number of items regarding the improvement/reconstruction of 130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Street. The design of the road is being discussed and the addition of a roundabout at Flay Avenue and 130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Street is being considered. The design will include an 8 foot bituminous trial on the north side.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Staff is discussing with the applicant the appropriate cost share and timing of the improvements. </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a:t>
            </a:r>
            <a:r>
              <a:rPr lang="en-US" dirty="0" smtClean="0"/>
              <a:t>The developer will be responsible for 44% of the total project cost. </a:t>
            </a:r>
          </a:p>
          <a:p>
            <a:pPr marL="628650" lvl="1" indent="-171450">
              <a:buFontTx/>
              <a:buChar char="-"/>
            </a:pPr>
            <a:r>
              <a:rPr lang="en-US" dirty="0" smtClean="0"/>
              <a:t>One-third of the cost will be paid during the first three phases of the development. The developer is</a:t>
            </a:r>
            <a:r>
              <a:rPr lang="en-US" baseline="0" dirty="0" smtClean="0"/>
              <a:t> estimating phase 3 to happen on 2019. </a:t>
            </a:r>
            <a:endParaRPr lang="en-US" dirty="0" smtClean="0"/>
          </a:p>
          <a:p>
            <a:pPr marL="628650" lvl="1" indent="-171450">
              <a:buFontTx/>
              <a:buChar char="-"/>
            </a:pPr>
            <a:endParaRPr lang="en-US" dirty="0" smtClean="0"/>
          </a:p>
          <a:p>
            <a:pPr marL="628650" lvl="1" indent="-171450">
              <a:buFontTx/>
              <a:buChar char="-"/>
            </a:pPr>
            <a:r>
              <a:rPr lang="en-US" dirty="0" smtClean="0"/>
              <a:t>This</a:t>
            </a:r>
            <a:r>
              <a:rPr lang="en-US" baseline="0" dirty="0" smtClean="0"/>
              <a:t> requires coordination with the CC on the CIP and how this project fits in. We expect to have these discussions at the City’s mid year budget review in August. </a:t>
            </a:r>
            <a:endParaRPr lang="en-US" dirty="0" smtClean="0"/>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0AD052E-5D22-48F7-A4CF-842BD490B702}" type="slidenum">
              <a:rPr lang="en-US" smtClean="0"/>
              <a:t>12</a:t>
            </a:fld>
            <a:endParaRPr lang="en-US"/>
          </a:p>
        </p:txBody>
      </p:sp>
    </p:spTree>
    <p:extLst>
      <p:ext uri="{BB962C8B-B14F-4D97-AF65-F5344CB8AC3E}">
        <p14:creationId xmlns:p14="http://schemas.microsoft.com/office/powerpoint/2010/main" val="2317083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13</a:t>
            </a:fld>
            <a:endParaRPr lang="en-US"/>
          </a:p>
        </p:txBody>
      </p:sp>
    </p:spTree>
    <p:extLst>
      <p:ext uri="{BB962C8B-B14F-4D97-AF65-F5344CB8AC3E}">
        <p14:creationId xmlns:p14="http://schemas.microsoft.com/office/powerpoint/2010/main" val="2049601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14</a:t>
            </a:fld>
            <a:endParaRPr lang="en-US"/>
          </a:p>
        </p:txBody>
      </p:sp>
    </p:spTree>
    <p:extLst>
      <p:ext uri="{BB962C8B-B14F-4D97-AF65-F5344CB8AC3E}">
        <p14:creationId xmlns:p14="http://schemas.microsoft.com/office/powerpoint/2010/main" val="2132175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AD052E-5D22-48F7-A4CF-842BD490B702}" type="slidenum">
              <a:rPr lang="en-US" smtClean="0"/>
              <a:t>15</a:t>
            </a:fld>
            <a:endParaRPr lang="en-US"/>
          </a:p>
        </p:txBody>
      </p:sp>
    </p:spTree>
    <p:extLst>
      <p:ext uri="{BB962C8B-B14F-4D97-AF65-F5344CB8AC3E}">
        <p14:creationId xmlns:p14="http://schemas.microsoft.com/office/powerpoint/2010/main" val="3238673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applicant</a:t>
            </a:r>
            <a:r>
              <a:rPr lang="en-US" baseline="0" dirty="0" smtClean="0"/>
              <a:t> is asking for a variety of lot sizes for various housing products. </a:t>
            </a:r>
          </a:p>
          <a:p>
            <a:endParaRPr lang="en-US" baseline="0" dirty="0" smtClean="0"/>
          </a:p>
          <a:p>
            <a:r>
              <a:rPr lang="en-US" baseline="0" dirty="0" smtClean="0"/>
              <a:t>Min lot size of 5,850 </a:t>
            </a:r>
            <a:r>
              <a:rPr lang="en-US" baseline="0" dirty="0" err="1" smtClean="0"/>
              <a:t>sqf</a:t>
            </a:r>
            <a:r>
              <a:rPr lang="en-US" baseline="0" dirty="0" smtClean="0"/>
              <a:t>, where 10,400 is allowed by ordinance. </a:t>
            </a:r>
          </a:p>
          <a:p>
            <a:endParaRPr lang="en-US" baseline="0" dirty="0" smtClean="0"/>
          </a:p>
          <a:p>
            <a:r>
              <a:rPr lang="en-US" baseline="0" dirty="0" smtClean="0"/>
              <a:t>Min lot width of 45 </a:t>
            </a:r>
            <a:r>
              <a:rPr lang="en-US" baseline="0" dirty="0" err="1" smtClean="0"/>
              <a:t>ft</a:t>
            </a:r>
            <a:r>
              <a:rPr lang="en-US" baseline="0" dirty="0" smtClean="0"/>
              <a:t>, where 80 feet is allowed by ordinance. </a:t>
            </a:r>
          </a:p>
          <a:p>
            <a:endParaRPr lang="en-US" baseline="0" dirty="0" smtClean="0"/>
          </a:p>
          <a:p>
            <a:r>
              <a:rPr lang="en-US" baseline="0" dirty="0" smtClean="0"/>
              <a:t>The Planning Commission has seen these lot sizes in developments such as, Victor gardens, Fable Hill and Clearwater Cove. </a:t>
            </a:r>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17</a:t>
            </a:fld>
            <a:endParaRPr lang="en-US"/>
          </a:p>
        </p:txBody>
      </p:sp>
    </p:spTree>
    <p:extLst>
      <p:ext uri="{BB962C8B-B14F-4D97-AF65-F5344CB8AC3E}">
        <p14:creationId xmlns:p14="http://schemas.microsoft.com/office/powerpoint/2010/main" val="2014323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18</a:t>
            </a:fld>
            <a:endParaRPr lang="en-US"/>
          </a:p>
        </p:txBody>
      </p:sp>
    </p:spTree>
    <p:extLst>
      <p:ext uri="{BB962C8B-B14F-4D97-AF65-F5344CB8AC3E}">
        <p14:creationId xmlns:p14="http://schemas.microsoft.com/office/powerpoint/2010/main" val="236608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Existing</a:t>
            </a:r>
            <a:r>
              <a:rPr lang="en-US" baseline="0" dirty="0" smtClean="0"/>
              <a:t> area shown on the plans between the ponds on the rear lot lines is 15 feet. </a:t>
            </a:r>
            <a:endParaRPr lang="en-US" dirty="0" smtClean="0"/>
          </a:p>
          <a:p>
            <a:pPr marL="171450" indent="-171450">
              <a:buFont typeface="Arial" panose="020B0604020202020204" pitchFamily="34" charset="0"/>
              <a:buChar char="•"/>
            </a:pPr>
            <a:r>
              <a:rPr lang="en-US" dirty="0" smtClean="0"/>
              <a:t>The developer is proposing to slightly increase the area from 15 feet to 20 feet from the rear lot lines of Country Ponds. </a:t>
            </a:r>
          </a:p>
          <a:p>
            <a:pPr marL="171450" indent="-171450">
              <a:buFont typeface="Arial" panose="020B0604020202020204" pitchFamily="34" charset="0"/>
              <a:buChar char="•"/>
            </a:pPr>
            <a:r>
              <a:rPr lang="en-US" dirty="0" smtClean="0"/>
              <a:t>Staff visited the property and most of the area is covered in brush</a:t>
            </a:r>
            <a:r>
              <a:rPr lang="en-US" baseline="0" dirty="0" smtClean="0"/>
              <a:t> and did not find significant trees. The EAW did not note any protected areas. </a:t>
            </a:r>
            <a:endParaRPr lang="en-US" dirty="0" smtClean="0"/>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The developer agreed to add a sidewalk along 137</a:t>
            </a:r>
            <a:r>
              <a:rPr lang="en-US" baseline="30000" dirty="0" smtClean="0"/>
              <a:t>th</a:t>
            </a:r>
            <a:r>
              <a:rPr lang="en-US" dirty="0" smtClean="0"/>
              <a:t> Street. </a:t>
            </a:r>
          </a:p>
          <a:p>
            <a:pPr marL="171450" indent="-171450">
              <a:buFont typeface="Arial" panose="020B0604020202020204" pitchFamily="34" charset="0"/>
              <a:buChar char="•"/>
            </a:pPr>
            <a:r>
              <a:rPr lang="en-US" dirty="0" smtClean="0"/>
              <a:t>The developer agreed to work with staff on additional connections to the park. </a:t>
            </a:r>
          </a:p>
          <a:p>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20</a:t>
            </a:fld>
            <a:endParaRPr lang="en-US"/>
          </a:p>
        </p:txBody>
      </p:sp>
    </p:spTree>
    <p:extLst>
      <p:ext uri="{BB962C8B-B14F-4D97-AF65-F5344CB8AC3E}">
        <p14:creationId xmlns:p14="http://schemas.microsoft.com/office/powerpoint/2010/main" val="1478325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AD052E-5D22-48F7-A4CF-842BD490B702}" type="slidenum">
              <a:rPr lang="en-US" smtClean="0"/>
              <a:t>21</a:t>
            </a:fld>
            <a:endParaRPr lang="en-US"/>
          </a:p>
        </p:txBody>
      </p:sp>
    </p:spTree>
    <p:extLst>
      <p:ext uri="{BB962C8B-B14F-4D97-AF65-F5344CB8AC3E}">
        <p14:creationId xmlns:p14="http://schemas.microsoft.com/office/powerpoint/2010/main" val="2475091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AD052E-5D22-48F7-A4CF-842BD490B702}" type="slidenum">
              <a:rPr lang="en-US" smtClean="0"/>
              <a:t>22</a:t>
            </a:fld>
            <a:endParaRPr lang="en-US"/>
          </a:p>
        </p:txBody>
      </p:sp>
    </p:spTree>
    <p:extLst>
      <p:ext uri="{BB962C8B-B14F-4D97-AF65-F5344CB8AC3E}">
        <p14:creationId xmlns:p14="http://schemas.microsoft.com/office/powerpoint/2010/main" val="2725108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AD052E-5D22-48F7-A4CF-842BD490B702}" type="slidenum">
              <a:rPr lang="en-US" smtClean="0"/>
              <a:t>23</a:t>
            </a:fld>
            <a:endParaRPr lang="en-US"/>
          </a:p>
        </p:txBody>
      </p:sp>
    </p:spTree>
    <p:extLst>
      <p:ext uri="{BB962C8B-B14F-4D97-AF65-F5344CB8AC3E}">
        <p14:creationId xmlns:p14="http://schemas.microsoft.com/office/powerpoint/2010/main" val="2578315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107018644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1348" y="-1348"/>
            <a:ext cx="9144000" cy="6859348"/>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47137811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p:cNvSpPr>
            <a:spLocks noGrp="1"/>
          </p:cNvSpPr>
          <p:nvPr>
            <p:ph type="title"/>
          </p:nvPr>
        </p:nvSpPr>
        <p:spPr>
          <a:xfrm>
            <a:off x="628650" y="122366"/>
            <a:ext cx="7886700" cy="1325563"/>
          </a:xfrm>
        </p:spPr>
        <p:txBody>
          <a:bodyPr/>
          <a:lstStyle/>
          <a:p>
            <a:r>
              <a:rPr lang="en-US" smtClean="0"/>
              <a:t>Click to edit Master title style</a:t>
            </a:r>
            <a:endParaRPr lang="en-US" dirty="0"/>
          </a:p>
        </p:txBody>
      </p:sp>
      <p:sp>
        <p:nvSpPr>
          <p:cNvPr id="13" name="Content Placeholder 2"/>
          <p:cNvSpPr>
            <a:spLocks noGrp="1"/>
          </p:cNvSpPr>
          <p:nvPr>
            <p:ph idx="1"/>
          </p:nvPr>
        </p:nvSpPr>
        <p:spPr>
          <a:xfrm>
            <a:off x="628650" y="1582865"/>
            <a:ext cx="78867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3"/>
          <p:cNvSpPr>
            <a:spLocks noGrp="1"/>
          </p:cNvSpPr>
          <p:nvPr>
            <p:ph type="dt" sz="half" idx="10"/>
          </p:nvPr>
        </p:nvSpPr>
        <p:spPr>
          <a:xfrm>
            <a:off x="628650" y="6113591"/>
            <a:ext cx="2057400" cy="365125"/>
          </a:xfrm>
        </p:spPr>
        <p:txBody>
          <a:bodyPr/>
          <a:lstStyle/>
          <a:p>
            <a:fld id="{917389F2-3F7C-4222-B6DB-CCE4EA23A1E3}" type="datetimeFigureOut">
              <a:rPr lang="en-US" smtClean="0"/>
              <a:t>5/1/2017</a:t>
            </a:fld>
            <a:endParaRPr lang="en-US"/>
          </a:p>
        </p:txBody>
      </p:sp>
      <p:sp>
        <p:nvSpPr>
          <p:cNvPr id="15" name="Footer Placeholder 4"/>
          <p:cNvSpPr>
            <a:spLocks noGrp="1"/>
          </p:cNvSpPr>
          <p:nvPr>
            <p:ph type="ftr" sz="quarter" idx="11"/>
          </p:nvPr>
        </p:nvSpPr>
        <p:spPr>
          <a:xfrm>
            <a:off x="3028950" y="6113591"/>
            <a:ext cx="3086100" cy="365125"/>
          </a:xfrm>
        </p:spPr>
        <p:txBody>
          <a:bodyPr/>
          <a:lstStyle/>
          <a:p>
            <a:endParaRPr lang="en-US"/>
          </a:p>
        </p:txBody>
      </p:sp>
      <p:sp>
        <p:nvSpPr>
          <p:cNvPr id="16" name="Slide Number Placeholder 5"/>
          <p:cNvSpPr>
            <a:spLocks noGrp="1"/>
          </p:cNvSpPr>
          <p:nvPr>
            <p:ph type="sldNum" sz="quarter" idx="12"/>
          </p:nvPr>
        </p:nvSpPr>
        <p:spPr>
          <a:xfrm>
            <a:off x="6457950" y="6113591"/>
            <a:ext cx="2057400" cy="365125"/>
          </a:xfrm>
        </p:spPr>
        <p:txBody>
          <a:bodyPr/>
          <a:lstStyle/>
          <a:p>
            <a:fld id="{DC1A8F75-7C3E-48C8-A10E-5A9DAB2667FC}" type="slidenum">
              <a:rPr lang="en-US" smtClean="0"/>
              <a:t>‹#›</a:t>
            </a:fld>
            <a:endParaRPr lang="en-US"/>
          </a:p>
        </p:txBody>
      </p:sp>
      <p:sp>
        <p:nvSpPr>
          <p:cNvPr id="7" name="Rectangle 6"/>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084639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Rectangle 4"/>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628650" y="122366"/>
            <a:ext cx="7886700" cy="1325563"/>
          </a:xfrm>
        </p:spPr>
        <p:txBody>
          <a:bodyPr/>
          <a:lstStyle/>
          <a:p>
            <a:r>
              <a:rPr lang="en-US" smtClean="0"/>
              <a:t>Click to edit Master title style</a:t>
            </a:r>
            <a:endParaRPr lang="en-US" dirty="0"/>
          </a:p>
        </p:txBody>
      </p:sp>
      <p:sp>
        <p:nvSpPr>
          <p:cNvPr id="8" name="Content Placeholder 2"/>
          <p:cNvSpPr>
            <a:spLocks noGrp="1"/>
          </p:cNvSpPr>
          <p:nvPr>
            <p:ph idx="1"/>
          </p:nvPr>
        </p:nvSpPr>
        <p:spPr>
          <a:xfrm>
            <a:off x="628650" y="1582865"/>
            <a:ext cx="78867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3"/>
          <p:cNvSpPr>
            <a:spLocks noGrp="1"/>
          </p:cNvSpPr>
          <p:nvPr>
            <p:ph type="dt" sz="half" idx="10"/>
          </p:nvPr>
        </p:nvSpPr>
        <p:spPr>
          <a:xfrm>
            <a:off x="628650" y="6113591"/>
            <a:ext cx="2057400" cy="365125"/>
          </a:xfrm>
        </p:spPr>
        <p:txBody>
          <a:bodyPr/>
          <a:lstStyle/>
          <a:p>
            <a:fld id="{917389F2-3F7C-4222-B6DB-CCE4EA23A1E3}" type="datetimeFigureOut">
              <a:rPr lang="en-US" smtClean="0"/>
              <a:t>5/1/2017</a:t>
            </a:fld>
            <a:endParaRPr lang="en-US"/>
          </a:p>
        </p:txBody>
      </p:sp>
      <p:sp>
        <p:nvSpPr>
          <p:cNvPr id="10" name="Footer Placeholder 4"/>
          <p:cNvSpPr>
            <a:spLocks noGrp="1"/>
          </p:cNvSpPr>
          <p:nvPr>
            <p:ph type="ftr" sz="quarter" idx="11"/>
          </p:nvPr>
        </p:nvSpPr>
        <p:spPr>
          <a:xfrm>
            <a:off x="3028950" y="6113591"/>
            <a:ext cx="3086100" cy="365125"/>
          </a:xfrm>
        </p:spPr>
        <p:txBody>
          <a:bodyPr/>
          <a:lstStyle/>
          <a:p>
            <a:endParaRPr lang="en-US"/>
          </a:p>
        </p:txBody>
      </p:sp>
      <p:sp>
        <p:nvSpPr>
          <p:cNvPr id="11" name="Slide Number Placeholder 5"/>
          <p:cNvSpPr>
            <a:spLocks noGrp="1"/>
          </p:cNvSpPr>
          <p:nvPr>
            <p:ph type="sldNum" sz="quarter" idx="12"/>
          </p:nvPr>
        </p:nvSpPr>
        <p:spPr>
          <a:xfrm>
            <a:off x="6457950" y="6113591"/>
            <a:ext cx="2057400" cy="365125"/>
          </a:xfrm>
        </p:spPr>
        <p:txBody>
          <a:bodyPr/>
          <a:lstStyle/>
          <a:p>
            <a:fld id="{DC1A8F75-7C3E-48C8-A10E-5A9DAB2667FC}" type="slidenum">
              <a:rPr lang="en-US" smtClean="0"/>
              <a:t>‹#›</a:t>
            </a:fld>
            <a:endParaRPr lang="en-US"/>
          </a:p>
        </p:txBody>
      </p:sp>
    </p:spTree>
    <p:extLst>
      <p:ext uri="{BB962C8B-B14F-4D97-AF65-F5344CB8AC3E}">
        <p14:creationId xmlns:p14="http://schemas.microsoft.com/office/powerpoint/2010/main" val="265271448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7389F2-3F7C-4222-B6DB-CCE4EA23A1E3}" type="datetimeFigureOut">
              <a:rPr lang="en-US" smtClean="0"/>
              <a:t>5/1/2017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A8F75-7C3E-48C8-A10E-5A9DAB2667FC}" type="slidenum">
              <a:rPr lang="en-US" smtClean="0"/>
              <a:t>‹#›</a:t>
            </a:fld>
            <a:endParaRPr lang="en-US"/>
          </a:p>
        </p:txBody>
      </p:sp>
      <p:sp>
        <p:nvSpPr>
          <p:cNvPr id="7" name="Rectangle 6"/>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742320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7389F2-3F7C-4222-B6DB-CCE4EA23A1E3}" type="datetimeFigureOut">
              <a:rPr lang="en-US" smtClean="0"/>
              <a:t>5/1/2017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1A8F75-7C3E-48C8-A10E-5A9DAB2667FC}" type="slidenum">
              <a:rPr lang="en-US" smtClean="0"/>
              <a:t>‹#›</a:t>
            </a:fld>
            <a:endParaRPr lang="en-US"/>
          </a:p>
        </p:txBody>
      </p:sp>
      <p:sp>
        <p:nvSpPr>
          <p:cNvPr id="6" name="Rectangle 5"/>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53396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17389F2-3F7C-4222-B6DB-CCE4EA23A1E3}" type="datetimeFigureOut">
              <a:rPr lang="en-US" smtClean="0"/>
              <a:t>5/1/2017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A8F75-7C3E-48C8-A10E-5A9DAB2667FC}" type="slidenum">
              <a:rPr lang="en-US" smtClean="0"/>
              <a:t>‹#›</a:t>
            </a:fld>
            <a:endParaRPr lang="en-US"/>
          </a:p>
        </p:txBody>
      </p:sp>
      <p:sp>
        <p:nvSpPr>
          <p:cNvPr id="8" name="Rectangle 7"/>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677874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17389F2-3F7C-4222-B6DB-CCE4EA23A1E3}" type="datetimeFigureOut">
              <a:rPr lang="en-US" smtClean="0"/>
              <a:t>5/1/2017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1A8F75-7C3E-48C8-A10E-5A9DAB2667FC}" type="slidenum">
              <a:rPr lang="en-US" smtClean="0"/>
              <a:t>‹#›</a:t>
            </a:fld>
            <a:endParaRPr lang="en-US"/>
          </a:p>
        </p:txBody>
      </p:sp>
      <p:sp>
        <p:nvSpPr>
          <p:cNvPr id="10" name="Rectangle 9"/>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042128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17389F2-3F7C-4222-B6DB-CCE4EA23A1E3}" type="datetimeFigureOut">
              <a:rPr lang="en-US" smtClean="0"/>
              <a:t>5/1/2017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1A8F75-7C3E-48C8-A10E-5A9DAB2667FC}" type="slidenum">
              <a:rPr lang="en-US" smtClean="0"/>
              <a:t>‹#›</a:t>
            </a:fld>
            <a:endParaRPr lang="en-US"/>
          </a:p>
        </p:txBody>
      </p:sp>
      <p:sp>
        <p:nvSpPr>
          <p:cNvPr id="6" name="Rectangle 5"/>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272675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7389F2-3F7C-4222-B6DB-CCE4EA23A1E3}" type="datetimeFigureOut">
              <a:rPr lang="en-US" smtClean="0"/>
              <a:t>5/1/2017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1A8F75-7C3E-48C8-A10E-5A9DAB2667FC}" type="slidenum">
              <a:rPr lang="en-US" smtClean="0"/>
              <a:t>‹#›</a:t>
            </a:fld>
            <a:endParaRPr lang="en-US"/>
          </a:p>
        </p:txBody>
      </p:sp>
      <p:sp>
        <p:nvSpPr>
          <p:cNvPr id="5" name="Rectangle 4"/>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726114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7389F2-3F7C-4222-B6DB-CCE4EA23A1E3}" type="datetimeFigureOut">
              <a:rPr lang="en-US" smtClean="0"/>
              <a:t>5/1/2017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A8F75-7C3E-48C8-A10E-5A9DAB2667FC}" type="slidenum">
              <a:rPr lang="en-US" smtClean="0"/>
              <a:t>‹#›</a:t>
            </a:fld>
            <a:endParaRPr lang="en-US"/>
          </a:p>
        </p:txBody>
      </p:sp>
      <p:sp>
        <p:nvSpPr>
          <p:cNvPr id="8" name="Rectangle 7"/>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942068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7389F2-3F7C-4222-B6DB-CCE4EA23A1E3}" type="datetimeFigureOut">
              <a:rPr lang="en-US" smtClean="0"/>
              <a:t>5/1/2017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A8F75-7C3E-48C8-A10E-5A9DAB2667FC}" type="slidenum">
              <a:rPr lang="en-US" smtClean="0"/>
              <a:t>‹#›</a:t>
            </a:fld>
            <a:endParaRPr lang="en-US"/>
          </a:p>
        </p:txBody>
      </p:sp>
      <p:sp>
        <p:nvSpPr>
          <p:cNvPr id="8" name="Rectangle 7"/>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219769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7389F2-3F7C-4222-B6DB-CCE4EA23A1E3}" type="datetimeFigureOut">
              <a:rPr lang="en-US" smtClean="0"/>
              <a:t>5/1/2017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A8F75-7C3E-48C8-A10E-5A9DAB2667FC}" type="slidenum">
              <a:rPr lang="en-US" smtClean="0"/>
              <a:t>‹#›</a:t>
            </a:fld>
            <a:endParaRPr lang="en-US"/>
          </a:p>
        </p:txBody>
      </p:sp>
      <p:sp>
        <p:nvSpPr>
          <p:cNvPr id="7" name="Rectangle 6"/>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62502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7389F2-3F7C-4222-B6DB-CCE4EA23A1E3}" type="datetimeFigureOut">
              <a:rPr lang="en-US" smtClean="0"/>
              <a:t>5/1/2017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A8F75-7C3E-48C8-A10E-5A9DAB2667FC}" type="slidenum">
              <a:rPr lang="en-US" smtClean="0"/>
              <a:t>‹#›</a:t>
            </a:fld>
            <a:endParaRPr lang="en-US"/>
          </a:p>
        </p:txBody>
      </p:sp>
      <p:sp>
        <p:nvSpPr>
          <p:cNvPr id="7" name="Rectangle 6"/>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43938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7389F2-3F7C-4222-B6DB-CCE4EA23A1E3}" type="datetimeFigureOut">
              <a:rPr lang="en-US" smtClean="0"/>
              <a:t>5/1/2017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A8F75-7C3E-48C8-A10E-5A9DAB2667FC}" type="slidenum">
              <a:rPr lang="en-US" smtClean="0"/>
              <a:t>‹#›</a:t>
            </a:fld>
            <a:endParaRPr lang="en-US"/>
          </a:p>
        </p:txBody>
      </p:sp>
      <p:pic>
        <p:nvPicPr>
          <p:cNvPr id="7" name="Picture 6"/>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288529" y="5793897"/>
            <a:ext cx="1677670" cy="953643"/>
          </a:xfrm>
          <a:prstGeom prst="rect">
            <a:avLst/>
          </a:prstGeom>
        </p:spPr>
      </p:pic>
    </p:spTree>
    <p:extLst>
      <p:ext uri="{BB962C8B-B14F-4D97-AF65-F5344CB8AC3E}">
        <p14:creationId xmlns:p14="http://schemas.microsoft.com/office/powerpoint/2010/main" val="2132794798"/>
      </p:ext>
    </p:extLst>
  </p:cSld>
  <p:clrMap bg1="lt1" tx1="dk1" bg2="lt2" tx2="dk2" accent1="accent1" accent2="accent2" accent3="accent3" accent4="accent4" accent5="accent5" accent6="accent6" hlink="hlink" folHlink="folHlink"/>
  <p:sldLayoutIdLst>
    <p:sldLayoutId id="2147483661" r:id="rId1"/>
    <p:sldLayoutId id="2147483677" r:id="rId2"/>
    <p:sldLayoutId id="2147483662" r:id="rId3"/>
    <p:sldLayoutId id="2147483673" r:id="rId4"/>
    <p:sldLayoutId id="2147483676" r:id="rId5"/>
    <p:sldLayoutId id="2147483675"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26168"/>
            <a:ext cx="7772400" cy="3301109"/>
          </a:xfrm>
        </p:spPr>
        <p:txBody>
          <a:bodyPr>
            <a:normAutofit/>
          </a:bodyPr>
          <a:lstStyle/>
          <a:p>
            <a:r>
              <a:rPr lang="en-US" sz="4800" dirty="0" smtClean="0"/>
              <a:t>The Excelsior Group</a:t>
            </a:r>
            <a:br>
              <a:rPr lang="en-US" sz="4800" dirty="0" smtClean="0"/>
            </a:br>
            <a:r>
              <a:rPr lang="en-US" sz="4800" dirty="0"/>
              <a:t/>
            </a:r>
            <a:br>
              <a:rPr lang="en-US" sz="4800" dirty="0"/>
            </a:br>
            <a:r>
              <a:rPr lang="en-US" sz="4800" b="1" dirty="0" smtClean="0"/>
              <a:t>Adelaide Landing </a:t>
            </a:r>
            <a:r>
              <a:rPr lang="en-US" sz="4800" dirty="0" smtClean="0"/>
              <a:t/>
            </a:r>
            <a:br>
              <a:rPr lang="en-US" sz="4800" dirty="0" smtClean="0"/>
            </a:br>
            <a:r>
              <a:rPr lang="en-US" sz="4000" dirty="0" smtClean="0"/>
              <a:t>Preliminary Plat </a:t>
            </a:r>
            <a:r>
              <a:rPr lang="en-US" sz="4000" dirty="0" smtClean="0"/>
              <a:t>and PUD</a:t>
            </a:r>
            <a:endParaRPr lang="en-US" sz="4000" dirty="0"/>
          </a:p>
        </p:txBody>
      </p:sp>
      <p:sp>
        <p:nvSpPr>
          <p:cNvPr id="3" name="Subtitle 2"/>
          <p:cNvSpPr>
            <a:spLocks noGrp="1"/>
          </p:cNvSpPr>
          <p:nvPr>
            <p:ph type="subTitle" idx="1"/>
          </p:nvPr>
        </p:nvSpPr>
        <p:spPr>
          <a:xfrm>
            <a:off x="1143000" y="4749791"/>
            <a:ext cx="6858000" cy="1655762"/>
          </a:xfrm>
        </p:spPr>
        <p:txBody>
          <a:bodyPr/>
          <a:lstStyle/>
          <a:p>
            <a:endParaRPr lang="en-US" dirty="0" smtClean="0"/>
          </a:p>
          <a:p>
            <a:r>
              <a:rPr lang="en-US" sz="2800" dirty="0" smtClean="0"/>
              <a:t>Monday, </a:t>
            </a:r>
            <a:r>
              <a:rPr lang="en-US" sz="2800" dirty="0" smtClean="0"/>
              <a:t>May 1, </a:t>
            </a:r>
            <a:r>
              <a:rPr lang="en-US" sz="2800" dirty="0" smtClean="0"/>
              <a:t>2017</a:t>
            </a:r>
          </a:p>
          <a:p>
            <a:r>
              <a:rPr lang="en-US" sz="2800" dirty="0" smtClean="0"/>
              <a:t>City Council Meeting</a:t>
            </a:r>
          </a:p>
        </p:txBody>
      </p:sp>
    </p:spTree>
    <p:extLst>
      <p:ext uri="{BB962C8B-B14F-4D97-AF65-F5344CB8AC3E}">
        <p14:creationId xmlns:p14="http://schemas.microsoft.com/office/powerpoint/2010/main" val="34293713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50" y="0"/>
            <a:ext cx="7074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rot="16901420">
            <a:off x="2277850" y="1628679"/>
            <a:ext cx="1284973" cy="300082"/>
          </a:xfrm>
          <a:prstGeom prst="rect">
            <a:avLst/>
          </a:prstGeom>
          <a:noFill/>
        </p:spPr>
        <p:txBody>
          <a:bodyPr wrap="square" rtlCol="0">
            <a:spAutoFit/>
          </a:bodyPr>
          <a:lstStyle/>
          <a:p>
            <a:r>
              <a:rPr lang="en-US" sz="1350" dirty="0"/>
              <a:t>Highway 61</a:t>
            </a:r>
          </a:p>
        </p:txBody>
      </p:sp>
      <p:sp>
        <p:nvSpPr>
          <p:cNvPr id="9" name="TextBox 8"/>
          <p:cNvSpPr txBox="1"/>
          <p:nvPr/>
        </p:nvSpPr>
        <p:spPr>
          <a:xfrm>
            <a:off x="5633005" y="888106"/>
            <a:ext cx="1284973" cy="300082"/>
          </a:xfrm>
          <a:prstGeom prst="rect">
            <a:avLst/>
          </a:prstGeom>
          <a:noFill/>
        </p:spPr>
        <p:txBody>
          <a:bodyPr wrap="square" rtlCol="0">
            <a:spAutoFit/>
          </a:bodyPr>
          <a:lstStyle/>
          <a:p>
            <a:r>
              <a:rPr lang="en-US" sz="1350" dirty="0"/>
              <a:t>170</a:t>
            </a:r>
            <a:r>
              <a:rPr lang="en-US" sz="1350" baseline="30000" dirty="0"/>
              <a:t>th</a:t>
            </a:r>
            <a:r>
              <a:rPr lang="en-US" sz="1350" dirty="0"/>
              <a:t> Street</a:t>
            </a:r>
          </a:p>
        </p:txBody>
      </p:sp>
      <p:sp>
        <p:nvSpPr>
          <p:cNvPr id="10" name="TextBox 9"/>
          <p:cNvSpPr txBox="1"/>
          <p:nvPr/>
        </p:nvSpPr>
        <p:spPr>
          <a:xfrm rot="1106096">
            <a:off x="1738001" y="3912093"/>
            <a:ext cx="704124" cy="300082"/>
          </a:xfrm>
          <a:prstGeom prst="rect">
            <a:avLst/>
          </a:prstGeom>
          <a:noFill/>
        </p:spPr>
        <p:txBody>
          <a:bodyPr wrap="square" rtlCol="0">
            <a:spAutoFit/>
          </a:bodyPr>
          <a:lstStyle/>
          <a:p>
            <a:r>
              <a:rPr lang="en-US" sz="1350" dirty="0"/>
              <a:t>CSAH 8</a:t>
            </a:r>
          </a:p>
        </p:txBody>
      </p:sp>
      <p:sp>
        <p:nvSpPr>
          <p:cNvPr id="7" name="5-Point Star 6"/>
          <p:cNvSpPr/>
          <p:nvPr/>
        </p:nvSpPr>
        <p:spPr>
          <a:xfrm>
            <a:off x="2643059" y="5178185"/>
            <a:ext cx="144379" cy="122722"/>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TextBox 10"/>
          <p:cNvSpPr txBox="1"/>
          <p:nvPr/>
        </p:nvSpPr>
        <p:spPr>
          <a:xfrm rot="16200000">
            <a:off x="4213135" y="986192"/>
            <a:ext cx="1284973" cy="300082"/>
          </a:xfrm>
          <a:prstGeom prst="rect">
            <a:avLst/>
          </a:prstGeom>
          <a:noFill/>
        </p:spPr>
        <p:txBody>
          <a:bodyPr wrap="square" rtlCol="0">
            <a:spAutoFit/>
          </a:bodyPr>
          <a:lstStyle/>
          <a:p>
            <a:r>
              <a:rPr lang="en-US" sz="1350" dirty="0" smtClean="0"/>
              <a:t>Henna Ave</a:t>
            </a:r>
            <a:endParaRPr lang="en-US" sz="1350" dirty="0"/>
          </a:p>
        </p:txBody>
      </p:sp>
      <p:sp>
        <p:nvSpPr>
          <p:cNvPr id="5" name="Rounded Rectangular Callout 4"/>
          <p:cNvSpPr/>
          <p:nvPr/>
        </p:nvSpPr>
        <p:spPr>
          <a:xfrm flipH="1">
            <a:off x="3480271" y="4330084"/>
            <a:ext cx="500239" cy="309219"/>
          </a:xfrm>
          <a:prstGeom prst="wedgeRoundRectCallout">
            <a:avLst>
              <a:gd name="adj1" fmla="val 200236"/>
              <a:gd name="adj2" fmla="val 251328"/>
              <a:gd name="adj3" fmla="val 16667"/>
            </a:avLst>
          </a:prstGeom>
          <a:solidFill>
            <a:schemeClr val="accent4">
              <a:alpha val="65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350" dirty="0"/>
          </a:p>
        </p:txBody>
      </p:sp>
      <p:sp>
        <p:nvSpPr>
          <p:cNvPr id="12" name="TextBox 11"/>
          <p:cNvSpPr txBox="1"/>
          <p:nvPr/>
        </p:nvSpPr>
        <p:spPr>
          <a:xfrm>
            <a:off x="3512634" y="4331341"/>
            <a:ext cx="501296" cy="323165"/>
          </a:xfrm>
          <a:prstGeom prst="rect">
            <a:avLst/>
          </a:prstGeom>
          <a:noFill/>
        </p:spPr>
        <p:txBody>
          <a:bodyPr wrap="square" rtlCol="0">
            <a:spAutoFit/>
          </a:bodyPr>
          <a:lstStyle/>
          <a:p>
            <a:r>
              <a:rPr lang="en-US" sz="1500" b="1" dirty="0"/>
              <a:t>Site</a:t>
            </a:r>
          </a:p>
        </p:txBody>
      </p:sp>
      <p:sp>
        <p:nvSpPr>
          <p:cNvPr id="13" name="TextBox 12"/>
          <p:cNvSpPr txBox="1"/>
          <p:nvPr/>
        </p:nvSpPr>
        <p:spPr>
          <a:xfrm>
            <a:off x="2277849" y="5391475"/>
            <a:ext cx="1284973" cy="300082"/>
          </a:xfrm>
          <a:prstGeom prst="rect">
            <a:avLst/>
          </a:prstGeom>
          <a:noFill/>
        </p:spPr>
        <p:txBody>
          <a:bodyPr wrap="square" rtlCol="0">
            <a:spAutoFit/>
          </a:bodyPr>
          <a:lstStyle/>
          <a:p>
            <a:r>
              <a:rPr lang="en-US" sz="1350" dirty="0" smtClean="0"/>
              <a:t>130</a:t>
            </a:r>
            <a:r>
              <a:rPr lang="en-US" sz="1350" baseline="30000" dirty="0" smtClean="0"/>
              <a:t>th</a:t>
            </a:r>
            <a:r>
              <a:rPr lang="en-US" sz="1350" dirty="0" smtClean="0"/>
              <a:t> </a:t>
            </a:r>
            <a:r>
              <a:rPr lang="en-US" sz="1350" dirty="0"/>
              <a:t>Street</a:t>
            </a:r>
          </a:p>
        </p:txBody>
      </p:sp>
      <p:sp>
        <p:nvSpPr>
          <p:cNvPr id="14" name="TextBox 13"/>
          <p:cNvSpPr txBox="1"/>
          <p:nvPr/>
        </p:nvSpPr>
        <p:spPr>
          <a:xfrm rot="16200000">
            <a:off x="2845528" y="5702784"/>
            <a:ext cx="1284973" cy="300082"/>
          </a:xfrm>
          <a:prstGeom prst="rect">
            <a:avLst/>
          </a:prstGeom>
          <a:noFill/>
        </p:spPr>
        <p:txBody>
          <a:bodyPr wrap="square" rtlCol="0">
            <a:spAutoFit/>
          </a:bodyPr>
          <a:lstStyle/>
          <a:p>
            <a:r>
              <a:rPr lang="en-US" sz="1350" dirty="0" smtClean="0"/>
              <a:t>Goodview Ave</a:t>
            </a:r>
            <a:endParaRPr lang="en-US" sz="1350" dirty="0"/>
          </a:p>
        </p:txBody>
      </p:sp>
      <p:sp>
        <p:nvSpPr>
          <p:cNvPr id="15" name="TextBox 14"/>
          <p:cNvSpPr txBox="1"/>
          <p:nvPr/>
        </p:nvSpPr>
        <p:spPr>
          <a:xfrm rot="16200000">
            <a:off x="7025608" y="2011428"/>
            <a:ext cx="1284973" cy="300082"/>
          </a:xfrm>
          <a:prstGeom prst="rect">
            <a:avLst/>
          </a:prstGeom>
          <a:noFill/>
        </p:spPr>
        <p:txBody>
          <a:bodyPr wrap="square" rtlCol="0">
            <a:spAutoFit/>
          </a:bodyPr>
          <a:lstStyle/>
          <a:p>
            <a:r>
              <a:rPr lang="en-US" sz="1350" dirty="0" smtClean="0"/>
              <a:t>Keystone Ave</a:t>
            </a:r>
            <a:endParaRPr lang="en-US" sz="1350" dirty="0"/>
          </a:p>
        </p:txBody>
      </p:sp>
      <p:sp>
        <p:nvSpPr>
          <p:cNvPr id="16" name="TextBox 15"/>
          <p:cNvSpPr txBox="1"/>
          <p:nvPr/>
        </p:nvSpPr>
        <p:spPr>
          <a:xfrm rot="16200000">
            <a:off x="4246681" y="4597458"/>
            <a:ext cx="1284973" cy="300082"/>
          </a:xfrm>
          <a:prstGeom prst="rect">
            <a:avLst/>
          </a:prstGeom>
          <a:noFill/>
        </p:spPr>
        <p:txBody>
          <a:bodyPr wrap="square" rtlCol="0">
            <a:spAutoFit/>
          </a:bodyPr>
          <a:lstStyle/>
          <a:p>
            <a:r>
              <a:rPr lang="en-US" sz="1350" dirty="0" smtClean="0"/>
              <a:t>Homestead Ave</a:t>
            </a:r>
            <a:endParaRPr lang="en-US" sz="1350" dirty="0"/>
          </a:p>
        </p:txBody>
      </p:sp>
      <p:sp>
        <p:nvSpPr>
          <p:cNvPr id="17" name="TextBox 16"/>
          <p:cNvSpPr txBox="1"/>
          <p:nvPr/>
        </p:nvSpPr>
        <p:spPr>
          <a:xfrm>
            <a:off x="3677245" y="4524568"/>
            <a:ext cx="1284973" cy="300082"/>
          </a:xfrm>
          <a:prstGeom prst="rect">
            <a:avLst/>
          </a:prstGeom>
          <a:noFill/>
        </p:spPr>
        <p:txBody>
          <a:bodyPr wrap="square" rtlCol="0">
            <a:spAutoFit/>
          </a:bodyPr>
          <a:lstStyle/>
          <a:p>
            <a:r>
              <a:rPr lang="en-US" sz="1350" dirty="0" smtClean="0"/>
              <a:t>137</a:t>
            </a:r>
            <a:r>
              <a:rPr lang="en-US" sz="1350" baseline="30000" dirty="0" smtClean="0"/>
              <a:t>th</a:t>
            </a:r>
            <a:r>
              <a:rPr lang="en-US" sz="1350" dirty="0" smtClean="0"/>
              <a:t> Street </a:t>
            </a:r>
            <a:endParaRPr lang="en-US" sz="1350" dirty="0"/>
          </a:p>
        </p:txBody>
      </p:sp>
    </p:spTree>
    <p:extLst>
      <p:ext uri="{BB962C8B-B14F-4D97-AF65-F5344CB8AC3E}">
        <p14:creationId xmlns:p14="http://schemas.microsoft.com/office/powerpoint/2010/main" val="37531954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16645" y="-285751"/>
            <a:ext cx="9977289" cy="7429501"/>
          </a:xfrm>
          <a:prstGeom prst="rect">
            <a:avLst/>
          </a:prstGeom>
        </p:spPr>
      </p:pic>
      <p:sp>
        <p:nvSpPr>
          <p:cNvPr id="3" name="TextBox 2"/>
          <p:cNvSpPr txBox="1"/>
          <p:nvPr/>
        </p:nvSpPr>
        <p:spPr>
          <a:xfrm>
            <a:off x="2364376" y="3735977"/>
            <a:ext cx="1280160" cy="584775"/>
          </a:xfrm>
          <a:prstGeom prst="rect">
            <a:avLst/>
          </a:prstGeom>
          <a:noFill/>
        </p:spPr>
        <p:txBody>
          <a:bodyPr wrap="square" rtlCol="0">
            <a:spAutoFit/>
          </a:bodyPr>
          <a:lstStyle/>
          <a:p>
            <a:pPr algn="ctr"/>
            <a:r>
              <a:rPr lang="en-US" sz="1600" b="1" dirty="0" smtClean="0">
                <a:solidFill>
                  <a:schemeClr val="bg1"/>
                </a:solidFill>
              </a:rPr>
              <a:t>City Owned </a:t>
            </a:r>
            <a:r>
              <a:rPr lang="en-US" sz="1600" b="1" dirty="0" err="1" smtClean="0">
                <a:solidFill>
                  <a:schemeClr val="bg1"/>
                </a:solidFill>
              </a:rPr>
              <a:t>Outlot</a:t>
            </a:r>
            <a:r>
              <a:rPr lang="en-US" sz="1600" b="1" dirty="0" smtClean="0">
                <a:solidFill>
                  <a:schemeClr val="bg1"/>
                </a:solidFill>
              </a:rPr>
              <a:t> </a:t>
            </a:r>
            <a:endParaRPr lang="en-US" sz="1600" b="1" dirty="0">
              <a:solidFill>
                <a:schemeClr val="bg1"/>
              </a:solidFill>
            </a:endParaRPr>
          </a:p>
        </p:txBody>
      </p:sp>
    </p:spTree>
    <p:extLst>
      <p:ext uri="{BB962C8B-B14F-4D97-AF65-F5344CB8AC3E}">
        <p14:creationId xmlns:p14="http://schemas.microsoft.com/office/powerpoint/2010/main" val="6099349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Description of Request</a:t>
            </a:r>
            <a:endParaRPr lang="en-US" dirty="0"/>
          </a:p>
        </p:txBody>
      </p:sp>
      <p:sp>
        <p:nvSpPr>
          <p:cNvPr id="3" name="Content Placeholder 2"/>
          <p:cNvSpPr>
            <a:spLocks noGrp="1"/>
          </p:cNvSpPr>
          <p:nvPr>
            <p:ph idx="1"/>
          </p:nvPr>
        </p:nvSpPr>
        <p:spPr/>
        <p:txBody>
          <a:bodyPr>
            <a:normAutofit/>
          </a:bodyPr>
          <a:lstStyle/>
          <a:p>
            <a:r>
              <a:rPr lang="en-US" dirty="0" smtClean="0"/>
              <a:t>Approval of a preliminary plat and planned unit development (PUD)</a:t>
            </a:r>
          </a:p>
          <a:p>
            <a:r>
              <a:rPr lang="en-US" dirty="0" smtClean="0"/>
              <a:t>The property totals 216 acres, 146 buildable acres, comprising of 6 parcels. </a:t>
            </a:r>
          </a:p>
          <a:p>
            <a:pPr lvl="1"/>
            <a:r>
              <a:rPr lang="en-US" dirty="0" smtClean="0"/>
              <a:t>Use of the City owned </a:t>
            </a:r>
            <a:r>
              <a:rPr lang="en-US" dirty="0" err="1" smtClean="0"/>
              <a:t>outlot</a:t>
            </a:r>
            <a:r>
              <a:rPr lang="en-US" dirty="0" smtClean="0"/>
              <a:t> is proposed, but not include in acreage or density calculations</a:t>
            </a:r>
          </a:p>
          <a:p>
            <a:r>
              <a:rPr lang="en-US" dirty="0" smtClean="0"/>
              <a:t>The preliminary plat includes 319 single family units and 10 </a:t>
            </a:r>
            <a:r>
              <a:rPr lang="en-US" dirty="0" err="1" smtClean="0"/>
              <a:t>outlots</a:t>
            </a:r>
            <a:r>
              <a:rPr lang="en-US" dirty="0" smtClean="0"/>
              <a:t>. </a:t>
            </a:r>
            <a:endParaRPr lang="en-US" dirty="0" smtClean="0"/>
          </a:p>
          <a:p>
            <a:endParaRPr lang="en-US" dirty="0"/>
          </a:p>
        </p:txBody>
      </p:sp>
    </p:spTree>
    <p:extLst>
      <p:ext uri="{BB962C8B-B14F-4D97-AF65-F5344CB8AC3E}">
        <p14:creationId xmlns:p14="http://schemas.microsoft.com/office/powerpoint/2010/main" val="30265736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14677573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Cont. </a:t>
            </a:r>
            <a:endParaRPr lang="en-US" dirty="0"/>
          </a:p>
        </p:txBody>
      </p:sp>
      <p:sp>
        <p:nvSpPr>
          <p:cNvPr id="3" name="Content Placeholder 2"/>
          <p:cNvSpPr>
            <a:spLocks noGrp="1"/>
          </p:cNvSpPr>
          <p:nvPr>
            <p:ph idx="1"/>
          </p:nvPr>
        </p:nvSpPr>
        <p:spPr>
          <a:xfrm>
            <a:off x="628650" y="1582864"/>
            <a:ext cx="7886700" cy="4635055"/>
          </a:xfrm>
        </p:spPr>
        <p:txBody>
          <a:bodyPr/>
          <a:lstStyle/>
          <a:p>
            <a:r>
              <a:rPr lang="en-US" dirty="0" smtClean="0"/>
              <a:t>April 17</a:t>
            </a:r>
            <a:r>
              <a:rPr lang="en-US" baseline="30000" dirty="0" smtClean="0"/>
              <a:t>th</a:t>
            </a:r>
            <a:r>
              <a:rPr lang="en-US" dirty="0" smtClean="0"/>
              <a:t> City Council Meeting</a:t>
            </a:r>
          </a:p>
          <a:p>
            <a:r>
              <a:rPr lang="en-US" dirty="0" smtClean="0"/>
              <a:t>Action was taken on </a:t>
            </a:r>
            <a:r>
              <a:rPr lang="en-US" dirty="0"/>
              <a:t>the EAW and wetland replacement plan</a:t>
            </a:r>
            <a:r>
              <a:rPr lang="en-US" dirty="0" smtClean="0"/>
              <a:t>.</a:t>
            </a:r>
          </a:p>
          <a:p>
            <a:r>
              <a:rPr lang="en-US" dirty="0" smtClean="0"/>
              <a:t>The preliminary plat and PUD request was tabled, as requested by the applicant, to further review the approving conditions in the resolutions.  </a:t>
            </a:r>
          </a:p>
          <a:p>
            <a:r>
              <a:rPr lang="en-US" dirty="0" smtClean="0"/>
              <a:t>Public Comment</a:t>
            </a:r>
          </a:p>
          <a:p>
            <a:pPr lvl="1"/>
            <a:r>
              <a:rPr lang="en-US" dirty="0"/>
              <a:t>Construction of pond along the rear property line</a:t>
            </a:r>
          </a:p>
          <a:p>
            <a:pPr lvl="1"/>
            <a:r>
              <a:rPr lang="en-US" dirty="0"/>
              <a:t>Drainage </a:t>
            </a:r>
          </a:p>
          <a:p>
            <a:pPr lvl="1"/>
            <a:r>
              <a:rPr lang="en-US" dirty="0" smtClean="0"/>
              <a:t>Traffic </a:t>
            </a:r>
          </a:p>
        </p:txBody>
      </p:sp>
    </p:spTree>
    <p:extLst>
      <p:ext uri="{BB962C8B-B14F-4D97-AF65-F5344CB8AC3E}">
        <p14:creationId xmlns:p14="http://schemas.microsoft.com/office/powerpoint/2010/main" val="2599222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2843005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05190"/>
            <a:ext cx="9144000" cy="3047620"/>
          </a:xfrm>
          <a:prstGeom prst="rect">
            <a:avLst/>
          </a:prstGeom>
        </p:spPr>
      </p:pic>
    </p:spTree>
    <p:extLst>
      <p:ext uri="{BB962C8B-B14F-4D97-AF65-F5344CB8AC3E}">
        <p14:creationId xmlns:p14="http://schemas.microsoft.com/office/powerpoint/2010/main" val="571281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Drainage</a:t>
            </a:r>
            <a:endParaRPr lang="en-US" dirty="0"/>
          </a:p>
        </p:txBody>
      </p:sp>
      <p:sp>
        <p:nvSpPr>
          <p:cNvPr id="3" name="Content Placeholder 2"/>
          <p:cNvSpPr>
            <a:spLocks noGrp="1"/>
          </p:cNvSpPr>
          <p:nvPr>
            <p:ph idx="1"/>
          </p:nvPr>
        </p:nvSpPr>
        <p:spPr/>
        <p:txBody>
          <a:bodyPr/>
          <a:lstStyle/>
          <a:p>
            <a:r>
              <a:rPr lang="en-US" dirty="0" smtClean="0"/>
              <a:t>An extensive </a:t>
            </a:r>
            <a:r>
              <a:rPr lang="en-US" dirty="0" err="1" smtClean="0"/>
              <a:t>stormwater</a:t>
            </a:r>
            <a:r>
              <a:rPr lang="en-US" dirty="0" smtClean="0"/>
              <a:t> management plan has been designed for the site. </a:t>
            </a:r>
          </a:p>
          <a:p>
            <a:r>
              <a:rPr lang="en-US" dirty="0" smtClean="0"/>
              <a:t>The ponds are designed for:</a:t>
            </a:r>
          </a:p>
          <a:p>
            <a:pPr lvl="1"/>
            <a:r>
              <a:rPr lang="en-US" dirty="0" smtClean="0"/>
              <a:t>Rate control</a:t>
            </a:r>
          </a:p>
          <a:p>
            <a:pPr lvl="1"/>
            <a:r>
              <a:rPr lang="en-US" dirty="0" smtClean="0"/>
              <a:t>Volume control </a:t>
            </a:r>
          </a:p>
          <a:p>
            <a:pPr lvl="1"/>
            <a:r>
              <a:rPr lang="en-US" dirty="0" smtClean="0"/>
              <a:t>Water quality</a:t>
            </a:r>
          </a:p>
          <a:p>
            <a:r>
              <a:rPr lang="en-US" dirty="0" smtClean="0"/>
              <a:t>The floodplain of the property has been studied and will not be expanded. </a:t>
            </a:r>
          </a:p>
          <a:p>
            <a:pPr lvl="1"/>
            <a:r>
              <a:rPr lang="en-US" dirty="0" smtClean="0"/>
              <a:t>The flood elevation will not increase.</a:t>
            </a:r>
          </a:p>
          <a:p>
            <a:pPr marL="457200" lvl="1" indent="0">
              <a:buNone/>
            </a:pPr>
            <a:endParaRPr lang="en-US" dirty="0"/>
          </a:p>
        </p:txBody>
      </p:sp>
    </p:spTree>
    <p:extLst>
      <p:ext uri="{BB962C8B-B14F-4D97-AF65-F5344CB8AC3E}">
        <p14:creationId xmlns:p14="http://schemas.microsoft.com/office/powerpoint/2010/main" val="1509902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Traffic</a:t>
            </a:r>
            <a:endParaRPr lang="en-US" dirty="0"/>
          </a:p>
        </p:txBody>
      </p:sp>
      <p:sp>
        <p:nvSpPr>
          <p:cNvPr id="3" name="Content Placeholder 2"/>
          <p:cNvSpPr>
            <a:spLocks noGrp="1"/>
          </p:cNvSpPr>
          <p:nvPr>
            <p:ph idx="1"/>
          </p:nvPr>
        </p:nvSpPr>
        <p:spPr/>
        <p:txBody>
          <a:bodyPr/>
          <a:lstStyle/>
          <a:p>
            <a:r>
              <a:rPr lang="en-US" dirty="0" smtClean="0"/>
              <a:t>The neighborhoods surrounding the proposed development were planned to be connected to other developments at some time. </a:t>
            </a:r>
          </a:p>
          <a:p>
            <a:r>
              <a:rPr lang="en-US" dirty="0" smtClean="0"/>
              <a:t>We encourage connections of neighborhoods through our comprehensive plan. </a:t>
            </a:r>
          </a:p>
          <a:p>
            <a:r>
              <a:rPr lang="en-US" dirty="0" smtClean="0"/>
              <a:t>This results in additional traffic on the roads. </a:t>
            </a:r>
          </a:p>
          <a:p>
            <a:r>
              <a:rPr lang="en-US" dirty="0" smtClean="0"/>
              <a:t>We have worked with the developer to design the streets in this proposed development to slow down traffic. </a:t>
            </a:r>
            <a:endParaRPr lang="en-US" dirty="0"/>
          </a:p>
        </p:txBody>
      </p:sp>
    </p:spTree>
    <p:extLst>
      <p:ext uri="{BB962C8B-B14F-4D97-AF65-F5344CB8AC3E}">
        <p14:creationId xmlns:p14="http://schemas.microsoft.com/office/powerpoint/2010/main" val="179853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Traffic, Cont. </a:t>
            </a:r>
            <a:endParaRPr lang="en-US" dirty="0"/>
          </a:p>
        </p:txBody>
      </p:sp>
      <p:sp>
        <p:nvSpPr>
          <p:cNvPr id="3" name="Content Placeholder 2"/>
          <p:cNvSpPr>
            <a:spLocks noGrp="1"/>
          </p:cNvSpPr>
          <p:nvPr>
            <p:ph idx="1"/>
          </p:nvPr>
        </p:nvSpPr>
        <p:spPr/>
        <p:txBody>
          <a:bodyPr/>
          <a:lstStyle/>
          <a:p>
            <a:r>
              <a:rPr lang="en-US" dirty="0" smtClean="0"/>
              <a:t>Discussions with </a:t>
            </a:r>
            <a:r>
              <a:rPr lang="en-US" dirty="0" err="1" smtClean="0"/>
              <a:t>MnDOT</a:t>
            </a:r>
            <a:r>
              <a:rPr lang="en-US" dirty="0" smtClean="0"/>
              <a:t> on Highway 61</a:t>
            </a:r>
          </a:p>
          <a:p>
            <a:pPr lvl="1"/>
            <a:r>
              <a:rPr lang="en-US" dirty="0" smtClean="0"/>
              <a:t>Corridor plan </a:t>
            </a:r>
          </a:p>
          <a:p>
            <a:pPr lvl="1"/>
            <a:r>
              <a:rPr lang="en-US" dirty="0" smtClean="0"/>
              <a:t>Easement dedication </a:t>
            </a:r>
          </a:p>
          <a:p>
            <a:pPr lvl="1"/>
            <a:r>
              <a:rPr lang="en-US" dirty="0" smtClean="0"/>
              <a:t>Comp Plan – Land Use Plan </a:t>
            </a:r>
          </a:p>
          <a:p>
            <a:r>
              <a:rPr lang="en-US" dirty="0" smtClean="0"/>
              <a:t>Timing and Funding</a:t>
            </a:r>
          </a:p>
          <a:p>
            <a:pPr lvl="1"/>
            <a:r>
              <a:rPr lang="en-US" dirty="0" smtClean="0"/>
              <a:t>Limited amount of funds</a:t>
            </a:r>
          </a:p>
          <a:p>
            <a:pPr lvl="1"/>
            <a:r>
              <a:rPr lang="en-US" dirty="0" smtClean="0"/>
              <a:t>Regional system</a:t>
            </a:r>
          </a:p>
        </p:txBody>
      </p:sp>
    </p:spTree>
    <p:extLst>
      <p:ext uri="{BB962C8B-B14F-4D97-AF65-F5344CB8AC3E}">
        <p14:creationId xmlns:p14="http://schemas.microsoft.com/office/powerpoint/2010/main" val="1607377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130</a:t>
            </a:r>
            <a:r>
              <a:rPr lang="en-US" baseline="30000" dirty="0" smtClean="0"/>
              <a:t>th</a:t>
            </a:r>
            <a:r>
              <a:rPr lang="en-US" dirty="0" smtClean="0"/>
              <a:t> Street Improvements</a:t>
            </a:r>
            <a:endParaRPr lang="en-US" dirty="0"/>
          </a:p>
        </p:txBody>
      </p:sp>
      <p:sp>
        <p:nvSpPr>
          <p:cNvPr id="3" name="Content Placeholder 2"/>
          <p:cNvSpPr>
            <a:spLocks noGrp="1"/>
          </p:cNvSpPr>
          <p:nvPr>
            <p:ph idx="1"/>
          </p:nvPr>
        </p:nvSpPr>
        <p:spPr>
          <a:xfrm>
            <a:off x="628650" y="1582864"/>
            <a:ext cx="7886700" cy="4935501"/>
          </a:xfrm>
        </p:spPr>
        <p:txBody>
          <a:bodyPr>
            <a:normAutofit/>
          </a:bodyPr>
          <a:lstStyle/>
          <a:p>
            <a:r>
              <a:rPr lang="en-US" dirty="0" smtClean="0"/>
              <a:t>Currently a two-lane, rural section roadway</a:t>
            </a:r>
          </a:p>
          <a:p>
            <a:r>
              <a:rPr lang="en-US" dirty="0" smtClean="0"/>
              <a:t>Upgrade to a two-lane, urban section roadway</a:t>
            </a:r>
          </a:p>
          <a:p>
            <a:r>
              <a:rPr lang="en-US" dirty="0" smtClean="0"/>
              <a:t>Design</a:t>
            </a:r>
          </a:p>
          <a:p>
            <a:pPr lvl="1"/>
            <a:r>
              <a:rPr lang="en-US" dirty="0" smtClean="0"/>
              <a:t>Roundabout considered at Flay Avenue</a:t>
            </a:r>
          </a:p>
          <a:p>
            <a:pPr lvl="1"/>
            <a:r>
              <a:rPr lang="en-US" dirty="0" smtClean="0"/>
              <a:t>8 foot wide bituminous trail on the north </a:t>
            </a:r>
            <a:r>
              <a:rPr lang="en-US" dirty="0" smtClean="0"/>
              <a:t>side</a:t>
            </a:r>
          </a:p>
          <a:p>
            <a:r>
              <a:rPr lang="en-US" dirty="0" smtClean="0"/>
              <a:t>Shown in the City CIP as a future improvement </a:t>
            </a:r>
            <a:endParaRPr lang="en-US" dirty="0" smtClean="0"/>
          </a:p>
          <a:p>
            <a:r>
              <a:rPr lang="en-US" dirty="0" smtClean="0"/>
              <a:t>Cost Share/Timing</a:t>
            </a:r>
          </a:p>
          <a:p>
            <a:pPr lvl="1"/>
            <a:r>
              <a:rPr lang="en-US" dirty="0" smtClean="0"/>
              <a:t>The developer </a:t>
            </a:r>
            <a:r>
              <a:rPr lang="en-US" dirty="0" smtClean="0"/>
              <a:t>will be responsible for 44% of the total project cost. </a:t>
            </a:r>
          </a:p>
          <a:p>
            <a:pPr lvl="1"/>
            <a:r>
              <a:rPr lang="en-US" dirty="0" smtClean="0"/>
              <a:t>One-third of the cost will be paid over the first three phases of the development. </a:t>
            </a:r>
            <a:endParaRPr lang="en-US" dirty="0"/>
          </a:p>
        </p:txBody>
      </p:sp>
    </p:spTree>
    <p:extLst>
      <p:ext uri="{BB962C8B-B14F-4D97-AF65-F5344CB8AC3E}">
        <p14:creationId xmlns:p14="http://schemas.microsoft.com/office/powerpoint/2010/main" val="23702428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628650" y="1582864"/>
            <a:ext cx="7886700" cy="5275135"/>
          </a:xfrm>
        </p:spPr>
        <p:txBody>
          <a:bodyPr>
            <a:normAutofit/>
          </a:bodyPr>
          <a:lstStyle/>
          <a:p>
            <a:r>
              <a:rPr lang="en-US" dirty="0" smtClean="0"/>
              <a:t>Staff </a:t>
            </a:r>
            <a:r>
              <a:rPr lang="en-US" dirty="0"/>
              <a:t>believes that the layout of the proposed </a:t>
            </a:r>
            <a:r>
              <a:rPr lang="en-US" dirty="0" smtClean="0"/>
              <a:t>Adelaide Landing PUD </a:t>
            </a:r>
            <a:r>
              <a:rPr lang="en-US" dirty="0"/>
              <a:t>general plan exceeds the City’s standards for residential developments.  </a:t>
            </a:r>
          </a:p>
          <a:p>
            <a:r>
              <a:rPr lang="en-US" dirty="0" smtClean="0"/>
              <a:t>The </a:t>
            </a:r>
            <a:r>
              <a:rPr lang="en-US" dirty="0"/>
              <a:t>rezoning/PUD is consistent with the Comprehensive Plan in terms of land use and density. </a:t>
            </a:r>
          </a:p>
          <a:p>
            <a:r>
              <a:rPr lang="en-US" dirty="0"/>
              <a:t>It is in staff’s opinion that the </a:t>
            </a:r>
            <a:r>
              <a:rPr lang="en-US" dirty="0" smtClean="0"/>
              <a:t>Adelaide Landing PUD </a:t>
            </a:r>
            <a:r>
              <a:rPr lang="en-US" dirty="0"/>
              <a:t>general plan has offered a creative and efficient method to planning the site, all which meets the intent of the PUD ordinance.</a:t>
            </a:r>
          </a:p>
          <a:p>
            <a:endParaRPr lang="en-US" dirty="0"/>
          </a:p>
        </p:txBody>
      </p:sp>
    </p:spTree>
    <p:extLst>
      <p:ext uri="{BB962C8B-B14F-4D97-AF65-F5344CB8AC3E}">
        <p14:creationId xmlns:p14="http://schemas.microsoft.com/office/powerpoint/2010/main" val="9641308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 </a:t>
            </a:r>
            <a:endParaRPr lang="en-US" dirty="0"/>
          </a:p>
        </p:txBody>
      </p:sp>
      <p:sp>
        <p:nvSpPr>
          <p:cNvPr id="3" name="Content Placeholder 2"/>
          <p:cNvSpPr>
            <a:spLocks noGrp="1"/>
          </p:cNvSpPr>
          <p:nvPr>
            <p:ph idx="1"/>
          </p:nvPr>
        </p:nvSpPr>
        <p:spPr>
          <a:xfrm>
            <a:off x="628650" y="1582864"/>
            <a:ext cx="7886700" cy="5183696"/>
          </a:xfrm>
        </p:spPr>
        <p:txBody>
          <a:bodyPr>
            <a:normAutofit fontScale="85000" lnSpcReduction="20000"/>
          </a:bodyPr>
          <a:lstStyle/>
          <a:p>
            <a:r>
              <a:rPr lang="en-US" dirty="0" smtClean="0"/>
              <a:t>Staff recommended approval of the preliminary plat and PUD to the Planning Commission , subject to the conditions listed in the resolutions. </a:t>
            </a:r>
          </a:p>
          <a:p>
            <a:r>
              <a:rPr lang="en-US" dirty="0"/>
              <a:t>The Planning Commission recommended approval of the requests, subject to the conditions on the resolutions, and the addition of two conditions:</a:t>
            </a:r>
          </a:p>
          <a:p>
            <a:pPr marL="514350" indent="-227013">
              <a:buFont typeface="+mj-lt"/>
              <a:buAutoNum type="arabicPeriod"/>
            </a:pPr>
            <a:r>
              <a:rPr lang="en-US" sz="2600" dirty="0"/>
              <a:t>The developer shall work with staff on trail a connection to the County Ponds neighborhood to the west.  </a:t>
            </a:r>
          </a:p>
          <a:p>
            <a:pPr marL="514350" lvl="0" indent="-227013">
              <a:buFont typeface="+mj-lt"/>
              <a:buAutoNum type="arabicPeriod"/>
            </a:pPr>
            <a:r>
              <a:rPr lang="en-US" sz="2600" dirty="0"/>
              <a:t>The developer shall work with staff regarding moving the pond back from the rear lot lines of the County Ponds neighborhood to the west and review the trees in the area. </a:t>
            </a:r>
          </a:p>
          <a:p>
            <a:r>
              <a:rPr lang="en-US" dirty="0" smtClean="0"/>
              <a:t>Proposed Motions:</a:t>
            </a:r>
          </a:p>
          <a:p>
            <a:pPr lvl="1"/>
            <a:r>
              <a:rPr lang="en-US" sz="2600" dirty="0" smtClean="0"/>
              <a:t>Move to adopt the ordinance approving the rezoning of the property from R-3 to PUD. </a:t>
            </a:r>
          </a:p>
          <a:p>
            <a:pPr lvl="1"/>
            <a:r>
              <a:rPr lang="en-US" sz="2600" dirty="0" smtClean="0"/>
              <a:t>Move to adopt the resolution approving the PUD.</a:t>
            </a:r>
          </a:p>
          <a:p>
            <a:pPr lvl="1"/>
            <a:r>
              <a:rPr lang="en-US" sz="2600" dirty="0" smtClean="0"/>
              <a:t>Move to adopt the resolution approving the </a:t>
            </a:r>
          </a:p>
          <a:p>
            <a:pPr marL="457200" lvl="1" indent="0">
              <a:buNone/>
            </a:pPr>
            <a:r>
              <a:rPr lang="en-US" sz="2600" dirty="0"/>
              <a:t> </a:t>
            </a:r>
            <a:r>
              <a:rPr lang="en-US" sz="2600" dirty="0" smtClean="0"/>
              <a:t>   </a:t>
            </a:r>
            <a:r>
              <a:rPr lang="en-US" sz="2600" dirty="0" smtClean="0"/>
              <a:t>Preliminary Plat</a:t>
            </a:r>
            <a:r>
              <a:rPr lang="en-US" dirty="0" smtClean="0"/>
              <a:t>. </a:t>
            </a:r>
            <a:endParaRPr lang="en-US" dirty="0" smtClean="0"/>
          </a:p>
          <a:p>
            <a:endParaRPr lang="en-US" dirty="0"/>
          </a:p>
        </p:txBody>
      </p:sp>
    </p:spTree>
    <p:extLst>
      <p:ext uri="{BB962C8B-B14F-4D97-AF65-F5344CB8AC3E}">
        <p14:creationId xmlns:p14="http://schemas.microsoft.com/office/powerpoint/2010/main" val="16586107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97956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493526"/>
            <a:ext cx="9337242" cy="6041745"/>
          </a:xfrm>
        </p:spPr>
      </p:pic>
    </p:spTree>
    <p:extLst>
      <p:ext uri="{BB962C8B-B14F-4D97-AF65-F5344CB8AC3E}">
        <p14:creationId xmlns:p14="http://schemas.microsoft.com/office/powerpoint/2010/main" val="986650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PUD, Cont. </a:t>
            </a:r>
            <a:endParaRPr lang="en-US" dirty="0"/>
          </a:p>
        </p:txBody>
      </p:sp>
      <p:sp>
        <p:nvSpPr>
          <p:cNvPr id="7" name="Content Placeholder 6"/>
          <p:cNvSpPr>
            <a:spLocks noGrp="1"/>
          </p:cNvSpPr>
          <p:nvPr>
            <p:ph idx="1"/>
          </p:nvPr>
        </p:nvSpPr>
        <p:spPr/>
        <p:txBody>
          <a:bodyPr>
            <a:normAutofit/>
          </a:bodyPr>
          <a:lstStyle/>
          <a:p>
            <a:pPr marL="0" indent="0">
              <a:buNone/>
            </a:pPr>
            <a:r>
              <a:rPr lang="en-US" sz="3200" dirty="0" smtClean="0"/>
              <a:t>Lot Size</a:t>
            </a:r>
            <a:endParaRPr lang="en-US" sz="3200" dirty="0"/>
          </a:p>
        </p:txBody>
      </p:sp>
      <p:graphicFrame>
        <p:nvGraphicFramePr>
          <p:cNvPr id="5" name="Table 4"/>
          <p:cNvGraphicFramePr>
            <a:graphicFrameLocks noGrp="1"/>
          </p:cNvGraphicFramePr>
          <p:nvPr>
            <p:extLst/>
          </p:nvPr>
        </p:nvGraphicFramePr>
        <p:xfrm>
          <a:off x="628650" y="2312127"/>
          <a:ext cx="7992836" cy="2830424"/>
        </p:xfrm>
        <a:graphic>
          <a:graphicData uri="http://schemas.openxmlformats.org/drawingml/2006/table">
            <a:tbl>
              <a:tblPr firstRow="1" firstCol="1" bandRow="1"/>
              <a:tblGrid>
                <a:gridCol w="1613939"/>
                <a:gridCol w="1152812"/>
                <a:gridCol w="230562"/>
                <a:gridCol w="1075959"/>
                <a:gridCol w="922249"/>
                <a:gridCol w="999105"/>
                <a:gridCol w="999105"/>
                <a:gridCol w="999105"/>
              </a:tblGrid>
              <a:tr h="1213040">
                <a:tc>
                  <a:txBody>
                    <a:bodyPr/>
                    <a:lstStyle/>
                    <a:p>
                      <a:pPr marL="0" marR="0" indent="762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1" i="0" dirty="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R-3 Zoning District</a:t>
                      </a:r>
                      <a:endParaRPr lang="en-US" sz="1400" b="1" i="0" dirty="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1" i="0" dirty="0">
                          <a:effectLst/>
                          <a:highlight>
                            <a:srgbClr val="FFFF00"/>
                          </a:highlight>
                          <a:latin typeface="CG Times (WN)"/>
                          <a:ea typeface="Times New Roman" panose="02020603050405020304" pitchFamily="18" charset="0"/>
                          <a:cs typeface="Times New Roman" panose="02020603050405020304" pitchFamily="18" charset="0"/>
                        </a:rPr>
                        <a:t> </a:t>
                      </a:r>
                      <a:endParaRPr lang="en-US" sz="1400" b="1" i="0" dirty="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marL="0" marR="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45’ and 55’ Wide </a:t>
                      </a:r>
                    </a:p>
                    <a:p>
                      <a:pPr marL="0" marR="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Villa Lots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50’ Wide Lots</a:t>
                      </a:r>
                      <a:endParaRPr lang="en-US" sz="1400" b="1" i="0" dirty="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65’ Wide Lots</a:t>
                      </a:r>
                      <a:endParaRPr lang="en-US" sz="1400" b="1" i="0" dirty="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70’ Wide Lots</a:t>
                      </a:r>
                      <a:endParaRPr lang="en-US" sz="1400" b="1" i="0" dirty="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85’ Wide Lots</a:t>
                      </a:r>
                      <a:endParaRPr lang="en-US" sz="1400" b="1" i="0" dirty="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04346">
                <a:tc>
                  <a:txBody>
                    <a:bodyPr/>
                    <a:lstStyle/>
                    <a:p>
                      <a:pPr marL="0" marR="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Lot Size (min)</a:t>
                      </a:r>
                      <a:endParaRPr lang="en-US" sz="1400" b="1" i="0" dirty="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10,400 SF</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0" i="0">
                          <a:solidFill>
                            <a:srgbClr val="FF0000"/>
                          </a:solidFill>
                          <a:effectLst/>
                          <a:highlight>
                            <a:srgbClr val="000000"/>
                          </a:highligh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5,850 SF</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6,513 SF</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8,450 SF</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9,029 SF</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11,050 SF</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346">
                <a:tc>
                  <a:txBody>
                    <a:bodyPr/>
                    <a:lstStyle/>
                    <a:p>
                      <a:pPr marL="0" marR="0">
                        <a:spcBef>
                          <a:spcPts val="0"/>
                        </a:spcBef>
                        <a:spcAft>
                          <a:spcPts val="0"/>
                        </a:spcAft>
                      </a:pPr>
                      <a:r>
                        <a:rPr lang="en-US" sz="1400" b="1" i="0">
                          <a:effectLst/>
                          <a:latin typeface="Times New Roman" panose="02020603050405020304" pitchFamily="18" charset="0"/>
                          <a:ea typeface="Times New Roman" panose="02020603050405020304" pitchFamily="18" charset="0"/>
                          <a:cs typeface="Times New Roman" panose="02020603050405020304" pitchFamily="18" charset="0"/>
                        </a:rPr>
                        <a:t>Lot Size (avg)</a:t>
                      </a:r>
                      <a:endParaRPr lang="en-US" sz="1400" b="1"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0" i="0">
                          <a:effectLst/>
                          <a:highlight>
                            <a:srgbClr val="000000"/>
                          </a:highligh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8,601 SF</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8,138 SF</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11,823 SF</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10,529 SF</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13,017 SF</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346">
                <a:tc>
                  <a:txBody>
                    <a:bodyPr/>
                    <a:lstStyle/>
                    <a:p>
                      <a:pPr marL="0" marR="0">
                        <a:spcBef>
                          <a:spcPts val="0"/>
                        </a:spcBef>
                        <a:spcAft>
                          <a:spcPts val="0"/>
                        </a:spcAft>
                      </a:pPr>
                      <a:r>
                        <a:rPr lang="en-US" sz="1400" b="1" i="0">
                          <a:effectLst/>
                          <a:latin typeface="Times New Roman" panose="02020603050405020304" pitchFamily="18" charset="0"/>
                          <a:ea typeface="Times New Roman" panose="02020603050405020304" pitchFamily="18" charset="0"/>
                          <a:cs typeface="Times New Roman" panose="02020603050405020304" pitchFamily="18" charset="0"/>
                        </a:rPr>
                        <a:t>Lot Width (min)</a:t>
                      </a:r>
                      <a:endParaRPr lang="en-US" sz="1400" b="1"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80 Ft</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0" i="0">
                          <a:solidFill>
                            <a:srgbClr val="FF0000"/>
                          </a:solidFill>
                          <a:effectLst/>
                          <a:highlight>
                            <a:srgbClr val="000000"/>
                          </a:highligh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45 Ft</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50 Ft</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65 Ft</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70 Ft</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85 Ft</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346">
                <a:tc>
                  <a:txBody>
                    <a:bodyPr/>
                    <a:lstStyle/>
                    <a:p>
                      <a:pPr marL="0" marR="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Lot Depth (min)</a:t>
                      </a:r>
                      <a:endParaRPr lang="en-US" sz="1400" b="1" i="0" dirty="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100 Ft</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0" i="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130 Ft</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130 Ft</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130 Ft</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0" i="0">
                          <a:effectLst/>
                          <a:latin typeface="Times New Roman" panose="02020603050405020304" pitchFamily="18" charset="0"/>
                          <a:ea typeface="Times New Roman" panose="02020603050405020304" pitchFamily="18" charset="0"/>
                          <a:cs typeface="Times New Roman" panose="02020603050405020304" pitchFamily="18" charset="0"/>
                        </a:rPr>
                        <a:t>130 Ft</a:t>
                      </a:r>
                      <a:endParaRPr lang="en-US" sz="1400" b="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0" i="0" dirty="0">
                          <a:effectLst/>
                          <a:latin typeface="Times New Roman" panose="02020603050405020304" pitchFamily="18" charset="0"/>
                          <a:ea typeface="Times New Roman" panose="02020603050405020304" pitchFamily="18" charset="0"/>
                          <a:cs typeface="Times New Roman" panose="02020603050405020304" pitchFamily="18" charset="0"/>
                        </a:rPr>
                        <a:t>130 Ft</a:t>
                      </a:r>
                      <a:endParaRPr lang="en-US" sz="1400" b="0" i="0" dirty="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7"/>
          <p:cNvSpPr/>
          <p:nvPr/>
        </p:nvSpPr>
        <p:spPr>
          <a:xfrm>
            <a:off x="628650" y="5288396"/>
            <a:ext cx="4564070" cy="369332"/>
          </a:xfrm>
          <a:prstGeom prst="rect">
            <a:avLst/>
          </a:prstGeom>
        </p:spPr>
        <p:txBody>
          <a:bodyPr wrap="none">
            <a:spAutoFit/>
          </a:bodyPr>
          <a:lstStyle/>
          <a:p>
            <a:r>
              <a:rPr lang="en-US" dirty="0" smtClean="0">
                <a:ea typeface="Times New Roman" panose="02020603050405020304" pitchFamily="18" charset="0"/>
              </a:rPr>
              <a:t>*Requested </a:t>
            </a:r>
            <a:r>
              <a:rPr lang="en-US" dirty="0">
                <a:ea typeface="Times New Roman" panose="02020603050405020304" pitchFamily="18" charset="0"/>
              </a:rPr>
              <a:t>PUD flexibility highlighted in grey</a:t>
            </a:r>
            <a:endParaRPr lang="en-US" dirty="0"/>
          </a:p>
        </p:txBody>
      </p:sp>
    </p:spTree>
    <p:extLst>
      <p:ext uri="{BB962C8B-B14F-4D97-AF65-F5344CB8AC3E}">
        <p14:creationId xmlns:p14="http://schemas.microsoft.com/office/powerpoint/2010/main" val="4744244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PUD, Cont.</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Setbacks</a:t>
            </a:r>
            <a:endParaRPr lang="en-US" sz="3200" dirty="0"/>
          </a:p>
        </p:txBody>
      </p:sp>
      <p:graphicFrame>
        <p:nvGraphicFramePr>
          <p:cNvPr id="4" name="Table 3"/>
          <p:cNvGraphicFramePr>
            <a:graphicFrameLocks noGrp="1"/>
          </p:cNvGraphicFramePr>
          <p:nvPr>
            <p:extLst/>
          </p:nvPr>
        </p:nvGraphicFramePr>
        <p:xfrm>
          <a:off x="628649" y="2299062"/>
          <a:ext cx="7886701" cy="3239587"/>
        </p:xfrm>
        <a:graphic>
          <a:graphicData uri="http://schemas.openxmlformats.org/drawingml/2006/table">
            <a:tbl>
              <a:tblPr firstRow="1" firstCol="1" bandRow="1"/>
              <a:tblGrid>
                <a:gridCol w="1698506"/>
                <a:gridCol w="1103623"/>
                <a:gridCol w="259638"/>
                <a:gridCol w="2489994"/>
                <a:gridCol w="1386371"/>
                <a:gridCol w="948569"/>
              </a:tblGrid>
              <a:tr h="776253">
                <a:tc>
                  <a:txBody>
                    <a:bodyPr/>
                    <a:lstStyle/>
                    <a:p>
                      <a:pPr marL="0" marR="0" indent="762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i="0" dirty="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1" i="0">
                          <a:effectLst/>
                          <a:latin typeface="Times New Roman" panose="02020603050405020304" pitchFamily="18" charset="0"/>
                          <a:ea typeface="Times New Roman" panose="02020603050405020304" pitchFamily="18" charset="0"/>
                          <a:cs typeface="Times New Roman" panose="02020603050405020304" pitchFamily="18" charset="0"/>
                        </a:rPr>
                        <a:t>R-3 Zoning District</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1" i="0">
                          <a:effectLst/>
                          <a:latin typeface="CG Times (WN)"/>
                          <a:ea typeface="Times New Roman" panose="02020603050405020304" pitchFamily="18" charset="0"/>
                          <a:cs typeface="Times New Roman" panose="02020603050405020304" pitchFamily="18" charset="0"/>
                        </a:rPr>
                        <a:t> </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marL="0" marR="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45’ and 55’ </a:t>
                      </a:r>
                      <a:r>
                        <a:rPr lang="en-US" sz="1400" b="1" i="0" dirty="0" smtClean="0">
                          <a:effectLst/>
                          <a:latin typeface="Times New Roman" panose="02020603050405020304" pitchFamily="18" charset="0"/>
                          <a:ea typeface="Times New Roman" panose="02020603050405020304" pitchFamily="18" charset="0"/>
                          <a:cs typeface="Times New Roman" panose="02020603050405020304" pitchFamily="18" charset="0"/>
                        </a:rPr>
                        <a:t>                     Wide Villa </a:t>
                      </a: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Lots</a:t>
                      </a:r>
                      <a:endParaRPr lang="en-US" sz="1400" i="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50’, 65’ and 70</a:t>
                      </a:r>
                      <a:r>
                        <a:rPr lang="en-US" sz="1400" b="1" i="0" dirty="0" smtClean="0">
                          <a:effectLst/>
                          <a:latin typeface="Times New Roman" panose="02020603050405020304" pitchFamily="18" charset="0"/>
                          <a:ea typeface="Times New Roman" panose="02020603050405020304" pitchFamily="18" charset="0"/>
                          <a:cs typeface="Times New Roman" panose="02020603050405020304" pitchFamily="18" charset="0"/>
                        </a:rPr>
                        <a:t>’ Wide </a:t>
                      </a: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Lots</a:t>
                      </a:r>
                      <a:endParaRPr lang="en-US" sz="1400" i="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85’ </a:t>
                      </a:r>
                      <a:r>
                        <a:rPr lang="en-US" sz="1400" b="1" i="0" dirty="0" smtClean="0">
                          <a:effectLst/>
                          <a:latin typeface="Times New Roman" panose="02020603050405020304" pitchFamily="18" charset="0"/>
                          <a:ea typeface="Times New Roman" panose="02020603050405020304" pitchFamily="18" charset="0"/>
                          <a:cs typeface="Times New Roman" panose="02020603050405020304" pitchFamily="18" charset="0"/>
                        </a:rPr>
                        <a:t>    Wide </a:t>
                      </a:r>
                      <a:r>
                        <a:rPr lang="en-US" sz="1400" b="1" i="0" dirty="0">
                          <a:effectLst/>
                          <a:latin typeface="Times New Roman" panose="02020603050405020304" pitchFamily="18" charset="0"/>
                          <a:ea typeface="Times New Roman" panose="02020603050405020304" pitchFamily="18" charset="0"/>
                          <a:cs typeface="Times New Roman" panose="02020603050405020304" pitchFamily="18" charset="0"/>
                        </a:rPr>
                        <a:t>Lots</a:t>
                      </a:r>
                      <a:endParaRPr lang="en-US" sz="1400" i="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622266">
                <a:tc>
                  <a:txBody>
                    <a:bodyPr/>
                    <a:lstStyle/>
                    <a:p>
                      <a:pPr marL="0" marR="0">
                        <a:spcBef>
                          <a:spcPts val="0"/>
                        </a:spcBef>
                        <a:spcAft>
                          <a:spcPts val="0"/>
                        </a:spcAft>
                      </a:pPr>
                      <a:r>
                        <a:rPr lang="en-US" sz="1400" b="1" i="0">
                          <a:effectLst/>
                          <a:latin typeface="Times New Roman" panose="02020603050405020304" pitchFamily="18" charset="0"/>
                          <a:ea typeface="Times New Roman" panose="02020603050405020304" pitchFamily="18" charset="0"/>
                          <a:cs typeface="Times New Roman" panose="02020603050405020304" pitchFamily="18" charset="0"/>
                        </a:rPr>
                        <a:t>Front Setback (min)</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30 Ft</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i="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20 Ft – Side Load Garage</a:t>
                      </a:r>
                      <a:endParaRPr lang="en-US" sz="1400" i="0">
                        <a:effectLst/>
                        <a:latin typeface="CG Times (WN)"/>
                        <a:ea typeface="Times New Roman" panose="02020603050405020304" pitchFamily="18" charset="0"/>
                        <a:cs typeface="Times New Roman" panose="02020603050405020304" pitchFamily="18" charset="0"/>
                      </a:endParaRPr>
                    </a:p>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25 Ft – Front Load Garage</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25 Ft</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25 Ft</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622266">
                <a:tc>
                  <a:txBody>
                    <a:bodyPr/>
                    <a:lstStyle/>
                    <a:p>
                      <a:pPr marL="0" marR="0">
                        <a:spcBef>
                          <a:spcPts val="0"/>
                        </a:spcBef>
                        <a:spcAft>
                          <a:spcPts val="0"/>
                        </a:spcAft>
                      </a:pPr>
                      <a:r>
                        <a:rPr lang="en-US" sz="1400" b="1" i="0">
                          <a:effectLst/>
                          <a:latin typeface="Times New Roman" panose="02020603050405020304" pitchFamily="18" charset="0"/>
                          <a:ea typeface="Times New Roman" panose="02020603050405020304" pitchFamily="18" charset="0"/>
                          <a:cs typeface="Times New Roman" panose="02020603050405020304" pitchFamily="18" charset="0"/>
                        </a:rPr>
                        <a:t>Side Setback (min)</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10 Ft</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i="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7.5 Ft</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7.5 Ft</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10 Ft</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2266">
                <a:tc>
                  <a:txBody>
                    <a:bodyPr/>
                    <a:lstStyle/>
                    <a:p>
                      <a:pPr marL="0" marR="0">
                        <a:spcBef>
                          <a:spcPts val="0"/>
                        </a:spcBef>
                        <a:spcAft>
                          <a:spcPts val="0"/>
                        </a:spcAft>
                      </a:pPr>
                      <a:r>
                        <a:rPr lang="en-US" sz="1400" b="1" i="0">
                          <a:effectLst/>
                          <a:latin typeface="Times New Roman" panose="02020603050405020304" pitchFamily="18" charset="0"/>
                          <a:ea typeface="Times New Roman" panose="02020603050405020304" pitchFamily="18" charset="0"/>
                          <a:cs typeface="Times New Roman" panose="02020603050405020304" pitchFamily="18" charset="0"/>
                        </a:rPr>
                        <a:t>Rear Setback (min)</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30 Ft</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i="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25 Ft</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30 Ft</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30 Ft</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6536">
                <a:tc>
                  <a:txBody>
                    <a:bodyPr/>
                    <a:lstStyle/>
                    <a:p>
                      <a:pPr marL="0" marR="0">
                        <a:spcBef>
                          <a:spcPts val="0"/>
                        </a:spcBef>
                        <a:spcAft>
                          <a:spcPts val="0"/>
                        </a:spcAft>
                      </a:pPr>
                      <a:r>
                        <a:rPr lang="en-US" sz="1400" b="1" i="0">
                          <a:effectLst/>
                          <a:latin typeface="Times New Roman" panose="02020603050405020304" pitchFamily="18" charset="0"/>
                          <a:ea typeface="Times New Roman" panose="02020603050405020304" pitchFamily="18" charset="0"/>
                          <a:cs typeface="Times New Roman" panose="02020603050405020304" pitchFamily="18" charset="0"/>
                        </a:rPr>
                        <a:t>Lot Impervious (max)</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400" i="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55%</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i="0">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400" i="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i="0" dirty="0">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400" i="0" dirty="0">
                        <a:effectLst/>
                        <a:latin typeface="CG Times (W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628650" y="5564871"/>
            <a:ext cx="4564070" cy="369332"/>
          </a:xfrm>
          <a:prstGeom prst="rect">
            <a:avLst/>
          </a:prstGeom>
        </p:spPr>
        <p:txBody>
          <a:bodyPr wrap="none">
            <a:spAutoFit/>
          </a:bodyPr>
          <a:lstStyle/>
          <a:p>
            <a:r>
              <a:rPr lang="en-US" dirty="0" smtClean="0">
                <a:ea typeface="Times New Roman" panose="02020603050405020304" pitchFamily="18" charset="0"/>
              </a:rPr>
              <a:t>*Requested </a:t>
            </a:r>
            <a:r>
              <a:rPr lang="en-US" dirty="0">
                <a:ea typeface="Times New Roman" panose="02020603050405020304" pitchFamily="18" charset="0"/>
              </a:rPr>
              <a:t>PUD flexibility highlighted in grey</a:t>
            </a:r>
            <a:endParaRPr lang="en-US" dirty="0"/>
          </a:p>
        </p:txBody>
      </p:sp>
    </p:spTree>
    <p:extLst>
      <p:ext uri="{BB962C8B-B14F-4D97-AF65-F5344CB8AC3E}">
        <p14:creationId xmlns:p14="http://schemas.microsoft.com/office/powerpoint/2010/main" val="34672659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927463" y="36109"/>
            <a:ext cx="6740434" cy="6884249"/>
          </a:xfrm>
          <a:prstGeom prst="rect">
            <a:avLst/>
          </a:prstGeom>
          <a:ln w="28575">
            <a:solidFill>
              <a:schemeClr val="tx1"/>
            </a:solidFill>
          </a:ln>
        </p:spPr>
      </p:pic>
    </p:spTree>
    <p:extLst>
      <p:ext uri="{BB962C8B-B14F-4D97-AF65-F5344CB8AC3E}">
        <p14:creationId xmlns:p14="http://schemas.microsoft.com/office/powerpoint/2010/main" val="7399288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446269"/>
            <a:ext cx="9147332" cy="6098222"/>
          </a:xfrm>
        </p:spPr>
      </p:pic>
    </p:spTree>
    <p:extLst>
      <p:ext uri="{BB962C8B-B14F-4D97-AF65-F5344CB8AC3E}">
        <p14:creationId xmlns:p14="http://schemas.microsoft.com/office/powerpoint/2010/main" val="28211716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0781" y="1634221"/>
            <a:ext cx="9245561" cy="3081469"/>
          </a:xfrm>
        </p:spPr>
      </p:pic>
    </p:spTree>
    <p:extLst>
      <p:ext uri="{BB962C8B-B14F-4D97-AF65-F5344CB8AC3E}">
        <p14:creationId xmlns:p14="http://schemas.microsoft.com/office/powerpoint/2010/main" val="32269335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2052234"/>
            <a:ext cx="9167173" cy="3055343"/>
          </a:xfrm>
        </p:spPr>
      </p:pic>
    </p:spTree>
    <p:extLst>
      <p:ext uri="{BB962C8B-B14F-4D97-AF65-F5344CB8AC3E}">
        <p14:creationId xmlns:p14="http://schemas.microsoft.com/office/powerpoint/2010/main" val="12128705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145769" y="352697"/>
            <a:ext cx="9172203" cy="6113353"/>
          </a:xfrm>
          <a:prstGeom prst="rect">
            <a:avLst/>
          </a:prstGeom>
        </p:spPr>
      </p:pic>
    </p:spTree>
    <p:extLst>
      <p:ext uri="{BB962C8B-B14F-4D97-AF65-F5344CB8AC3E}">
        <p14:creationId xmlns:p14="http://schemas.microsoft.com/office/powerpoint/2010/main" val="26922074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149B5167-9141-4BDC-86ED-D6338A607C4B}">
  <ds:schemaRefs>
    <ds:schemaRef ds:uri="ESRI.ArcGIS.Mapping.OfficeIntegration.PowerPointInfo"/>
  </ds:schemaRefs>
</ds:datastoreItem>
</file>

<file path=customXml/itemProps2.xml><?xml version="1.0" encoding="utf-8"?>
<ds:datastoreItem xmlns:ds="http://schemas.openxmlformats.org/officeDocument/2006/customXml" ds:itemID="{B0DC9A79-EB67-44A1-957C-0A7397669828}">
  <ds:schemaRefs>
    <ds:schemaRef ds:uri="ESRI.ArcGIS.Mapping.OfficeIntegration.PowerPointInfo"/>
  </ds:schemaRefs>
</ds:datastoreItem>
</file>

<file path=customXml/itemProps3.xml><?xml version="1.0" encoding="utf-8"?>
<ds:datastoreItem xmlns:ds="http://schemas.openxmlformats.org/officeDocument/2006/customXml" ds:itemID="{E73C7DD4-BEA6-4463-BCA4-514F9EC3A511}">
  <ds:schemaRefs>
    <ds:schemaRef ds:uri="ESRI.ArcGIS.Mapping.OfficeIntegration.PowerPointInfo"/>
  </ds:schemaRefs>
</ds:datastoreItem>
</file>

<file path=customXml/itemProps4.xml><?xml version="1.0" encoding="utf-8"?>
<ds:datastoreItem xmlns:ds="http://schemas.openxmlformats.org/officeDocument/2006/customXml" ds:itemID="{79A403E9-2F9C-4179-B1A9-BD2EC06AF67C}">
  <ds:schemaRefs>
    <ds:schemaRef ds:uri="ESRI.ArcGIS.Mapping.OfficeIntegration.PowerPointInfo"/>
  </ds:schemaRefs>
</ds:datastoreItem>
</file>

<file path=customXml/itemProps5.xml><?xml version="1.0" encoding="utf-8"?>
<ds:datastoreItem xmlns:ds="http://schemas.openxmlformats.org/officeDocument/2006/customXml" ds:itemID="{EAC7FE1F-BAEA-42DE-9B93-A8AF285A0510}">
  <ds:schemaRefs>
    <ds:schemaRef ds:uri="ESRI.ArcGIS.Mapping.OfficeIntegration.PowerPointInfo"/>
  </ds:schemaRefs>
</ds:datastoreItem>
</file>

<file path=customXml/itemProps6.xml><?xml version="1.0" encoding="utf-8"?>
<ds:datastoreItem xmlns:ds="http://schemas.openxmlformats.org/officeDocument/2006/customXml" ds:itemID="{CD838E15-C5B9-4653-A5F0-549FE32BD2E3}">
  <ds:schemaRefs>
    <ds:schemaRef ds:uri="ESRI.ArcGIS.Mapping.OfficeIntegration.PowerPointInfo"/>
  </ds:schemaRefs>
</ds:datastoreItem>
</file>

<file path=customXml/itemProps7.xml><?xml version="1.0" encoding="utf-8"?>
<ds:datastoreItem xmlns:ds="http://schemas.openxmlformats.org/officeDocument/2006/customXml" ds:itemID="{E86C564B-3F2E-41CD-8178-9F85E5178092}">
  <ds:schemaRefs>
    <ds:schemaRef ds:uri="ESRI.ArcGIS.Mapping.OfficeIntegration.PowerPointInfo"/>
  </ds:schemaRefs>
</ds:datastoreItem>
</file>

<file path=customXml/itemProps8.xml><?xml version="1.0" encoding="utf-8"?>
<ds:datastoreItem xmlns:ds="http://schemas.openxmlformats.org/officeDocument/2006/customXml" ds:itemID="{52AE8D60-F785-45D1-9C53-6B66FB0F60D3}">
  <ds:schemaRefs>
    <ds:schemaRef ds:uri="ESRI.ArcGIS.Mapping.OfficeIntegration.PowerPointInfo"/>
  </ds:schemaRefs>
</ds:datastoreItem>
</file>

<file path=customXml/itemProps9.xml><?xml version="1.0" encoding="utf-8"?>
<ds:datastoreItem xmlns:ds="http://schemas.openxmlformats.org/officeDocument/2006/customXml" ds:itemID="{5A02F727-69A5-4900-8899-989087B7E52C}">
  <ds:schemaRefs>
    <ds:schemaRef ds:uri="ESRI.ArcGIS.Mapping.OfficeIntegration.PowerPointInfo"/>
  </ds:schemaRefs>
</ds:datastoreItem>
</file>

<file path=customXml/itemProps10.xml><?xml version="1.0" encoding="utf-8"?>
<ds:datastoreItem xmlns:ds="http://schemas.openxmlformats.org/officeDocument/2006/customXml" ds:itemID="{B088CBF6-92C7-4955-B712-0FC7376B5862}">
  <ds:schemaRefs>
    <ds:schemaRef ds:uri="ESRI.ArcGIS.Mapping.OfficeIntegration.PowerPointInfo"/>
  </ds:schemaRefs>
</ds:datastoreItem>
</file>

<file path=customXml/itemProps11.xml><?xml version="1.0" encoding="utf-8"?>
<ds:datastoreItem xmlns:ds="http://schemas.openxmlformats.org/officeDocument/2006/customXml" ds:itemID="{E6877A94-44A1-4365-B40A-5CD9164A482B}">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Office Theme</Template>
  <TotalTime>4971</TotalTime>
  <Words>1651</Words>
  <Application>Microsoft Office PowerPoint</Application>
  <PresentationFormat>On-screen Show (4:3)</PresentationFormat>
  <Paragraphs>234</Paragraphs>
  <Slides>23</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CG Times (WN)</vt:lpstr>
      <vt:lpstr>Times New Roman</vt:lpstr>
      <vt:lpstr>Office Theme</vt:lpstr>
      <vt:lpstr>The Excelsior Group  Adelaide Landing  Preliminary Plat and PUD</vt:lpstr>
      <vt:lpstr>PowerPoint Presentation</vt:lpstr>
      <vt:lpstr>PowerPoint Presentation</vt:lpstr>
      <vt:lpstr>Description of Request</vt:lpstr>
      <vt:lpstr>PowerPoint Presentation</vt:lpstr>
      <vt:lpstr>Background, Cont. </vt:lpstr>
      <vt:lpstr>PowerPoint Presentation</vt:lpstr>
      <vt:lpstr>PowerPoint Presentation</vt:lpstr>
      <vt:lpstr>Drainage</vt:lpstr>
      <vt:lpstr>Traffic</vt:lpstr>
      <vt:lpstr>Traffic, Cont. </vt:lpstr>
      <vt:lpstr>130th Street Improvements</vt:lpstr>
      <vt:lpstr>Conclusion</vt:lpstr>
      <vt:lpstr>Recommendation </vt:lpstr>
      <vt:lpstr>PowerPoint Presentation</vt:lpstr>
      <vt:lpstr>PowerPoint Presentation</vt:lpstr>
      <vt:lpstr>PUD, Cont. </vt:lpstr>
      <vt:lpstr>PUD, Cont.</vt:lpstr>
      <vt:lpstr>PowerPoint Presentation</vt:lpstr>
      <vt:lpstr>PowerPoint Presentation</vt:lpstr>
      <vt:lpstr>PowerPoint Presentation</vt:lpstr>
      <vt:lpstr>PowerPoint Presentation</vt:lpstr>
      <vt:lpstr>PowerPoint Presentation</vt:lpstr>
    </vt:vector>
  </TitlesOfParts>
  <Company>City of Hugo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Excelsior Group Terre De L’eau Sketch Plan</dc:title>
  <dc:creator>Rachel Juba</dc:creator>
  <cp:lastModifiedBy>Rachel Juba</cp:lastModifiedBy>
  <cp:revision>178</cp:revision>
  <cp:lastPrinted>2017-04-17T19:10:11Z</cp:lastPrinted>
  <dcterms:created xsi:type="dcterms:W3CDTF">2016-06-22T19:30:10Z</dcterms:created>
  <dcterms:modified xsi:type="dcterms:W3CDTF">2017-05-01T23:41:54Z</dcterms:modified>
</cp:coreProperties>
</file>