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3.xml" ContentType="application/vnd.openxmlformats-officedocument.presentationml.notesSlide+xml"/>
  <Override PartName="/ppt/charts/chart12.xml" ContentType="application/vnd.openxmlformats-officedocument.drawingml.chart+xml"/>
  <Override PartName="/ppt/notesSlides/notesSlide4.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5" r:id="rId1"/>
    <p:sldMasterId id="2147483670" r:id="rId2"/>
    <p:sldMasterId id="2147483685" r:id="rId3"/>
  </p:sldMasterIdLst>
  <p:notesMasterIdLst>
    <p:notesMasterId r:id="rId26"/>
  </p:notesMasterIdLst>
  <p:handoutMasterIdLst>
    <p:handoutMasterId r:id="rId27"/>
  </p:handoutMasterIdLst>
  <p:sldIdLst>
    <p:sldId id="328" r:id="rId4"/>
    <p:sldId id="263" r:id="rId5"/>
    <p:sldId id="262" r:id="rId6"/>
    <p:sldId id="302" r:id="rId7"/>
    <p:sldId id="270" r:id="rId8"/>
    <p:sldId id="303" r:id="rId9"/>
    <p:sldId id="265" r:id="rId10"/>
    <p:sldId id="266" r:id="rId11"/>
    <p:sldId id="268" r:id="rId12"/>
    <p:sldId id="269" r:id="rId13"/>
    <p:sldId id="327" r:id="rId14"/>
    <p:sldId id="298" r:id="rId15"/>
    <p:sldId id="257" r:id="rId16"/>
    <p:sldId id="297" r:id="rId17"/>
    <p:sldId id="305" r:id="rId18"/>
    <p:sldId id="306" r:id="rId19"/>
    <p:sldId id="307" r:id="rId20"/>
    <p:sldId id="308" r:id="rId21"/>
    <p:sldId id="309" r:id="rId22"/>
    <p:sldId id="285" r:id="rId23"/>
    <p:sldId id="294" r:id="rId24"/>
    <p:sldId id="258" r:id="rId25"/>
  </p:sldIdLst>
  <p:sldSz cx="9144000" cy="6858000" type="screen4x3"/>
  <p:notesSz cx="7010400" cy="9296400"/>
  <p:defaultTextStyle>
    <a:defPPr>
      <a:defRPr lang="en-US"/>
    </a:defPPr>
    <a:lvl1pPr algn="ctr" rtl="0" eaLnBrk="0" fontAlgn="base" hangingPunct="0">
      <a:spcBef>
        <a:spcPct val="20000"/>
      </a:spcBef>
      <a:spcAft>
        <a:spcPct val="0"/>
      </a:spcAft>
      <a:buClr>
        <a:srgbClr val="FF0000"/>
      </a:buClr>
      <a:buSzPct val="70000"/>
      <a:buFont typeface="Monotype Sorts" pitchFamily="2" charset="2"/>
      <a:defRPr kumimoji="1" kern="1200">
        <a:solidFill>
          <a:schemeClr val="tx1"/>
        </a:solidFill>
        <a:latin typeface="Arial" charset="0"/>
        <a:ea typeface="+mn-ea"/>
        <a:cs typeface="+mn-cs"/>
      </a:defRPr>
    </a:lvl1pPr>
    <a:lvl2pPr marL="457200" algn="ctr" rtl="0" eaLnBrk="0" fontAlgn="base" hangingPunct="0">
      <a:spcBef>
        <a:spcPct val="20000"/>
      </a:spcBef>
      <a:spcAft>
        <a:spcPct val="0"/>
      </a:spcAft>
      <a:buClr>
        <a:srgbClr val="FF0000"/>
      </a:buClr>
      <a:buSzPct val="70000"/>
      <a:buFont typeface="Monotype Sorts" pitchFamily="2" charset="2"/>
      <a:defRPr kumimoji="1" kern="1200">
        <a:solidFill>
          <a:schemeClr val="tx1"/>
        </a:solidFill>
        <a:latin typeface="Arial" charset="0"/>
        <a:ea typeface="+mn-ea"/>
        <a:cs typeface="+mn-cs"/>
      </a:defRPr>
    </a:lvl2pPr>
    <a:lvl3pPr marL="914400" algn="ctr" rtl="0" eaLnBrk="0" fontAlgn="base" hangingPunct="0">
      <a:spcBef>
        <a:spcPct val="20000"/>
      </a:spcBef>
      <a:spcAft>
        <a:spcPct val="0"/>
      </a:spcAft>
      <a:buClr>
        <a:srgbClr val="FF0000"/>
      </a:buClr>
      <a:buSzPct val="70000"/>
      <a:buFont typeface="Monotype Sorts" pitchFamily="2" charset="2"/>
      <a:defRPr kumimoji="1" kern="1200">
        <a:solidFill>
          <a:schemeClr val="tx1"/>
        </a:solidFill>
        <a:latin typeface="Arial" charset="0"/>
        <a:ea typeface="+mn-ea"/>
        <a:cs typeface="+mn-cs"/>
      </a:defRPr>
    </a:lvl3pPr>
    <a:lvl4pPr marL="1371600" algn="ctr" rtl="0" eaLnBrk="0" fontAlgn="base" hangingPunct="0">
      <a:spcBef>
        <a:spcPct val="20000"/>
      </a:spcBef>
      <a:spcAft>
        <a:spcPct val="0"/>
      </a:spcAft>
      <a:buClr>
        <a:srgbClr val="FF0000"/>
      </a:buClr>
      <a:buSzPct val="70000"/>
      <a:buFont typeface="Monotype Sorts" pitchFamily="2" charset="2"/>
      <a:defRPr kumimoji="1" kern="1200">
        <a:solidFill>
          <a:schemeClr val="tx1"/>
        </a:solidFill>
        <a:latin typeface="Arial" charset="0"/>
        <a:ea typeface="+mn-ea"/>
        <a:cs typeface="+mn-cs"/>
      </a:defRPr>
    </a:lvl4pPr>
    <a:lvl5pPr marL="1828800" algn="ctr" rtl="0" eaLnBrk="0" fontAlgn="base" hangingPunct="0">
      <a:spcBef>
        <a:spcPct val="20000"/>
      </a:spcBef>
      <a:spcAft>
        <a:spcPct val="0"/>
      </a:spcAft>
      <a:buClr>
        <a:srgbClr val="FF0000"/>
      </a:buClr>
      <a:buSzPct val="70000"/>
      <a:buFont typeface="Monotype Sorts" pitchFamily="2" charset="2"/>
      <a:defRPr kumimoji="1" kern="1200">
        <a:solidFill>
          <a:schemeClr val="tx1"/>
        </a:solidFill>
        <a:latin typeface="Arial" charset="0"/>
        <a:ea typeface="+mn-ea"/>
        <a:cs typeface="+mn-cs"/>
      </a:defRPr>
    </a:lvl5pPr>
    <a:lvl6pPr marL="2286000" algn="l" defTabSz="914400" rtl="0" eaLnBrk="1" latinLnBrk="0" hangingPunct="1">
      <a:defRPr kumimoji="1" kern="1200">
        <a:solidFill>
          <a:schemeClr val="tx1"/>
        </a:solidFill>
        <a:latin typeface="Arial" charset="0"/>
        <a:ea typeface="+mn-ea"/>
        <a:cs typeface="+mn-cs"/>
      </a:defRPr>
    </a:lvl6pPr>
    <a:lvl7pPr marL="2743200" algn="l" defTabSz="914400" rtl="0" eaLnBrk="1" latinLnBrk="0" hangingPunct="1">
      <a:defRPr kumimoji="1" kern="1200">
        <a:solidFill>
          <a:schemeClr val="tx1"/>
        </a:solidFill>
        <a:latin typeface="Arial" charset="0"/>
        <a:ea typeface="+mn-ea"/>
        <a:cs typeface="+mn-cs"/>
      </a:defRPr>
    </a:lvl7pPr>
    <a:lvl8pPr marL="3200400" algn="l" defTabSz="914400" rtl="0" eaLnBrk="1" latinLnBrk="0" hangingPunct="1">
      <a:defRPr kumimoji="1" kern="1200">
        <a:solidFill>
          <a:schemeClr val="tx1"/>
        </a:solidFill>
        <a:latin typeface="Arial" charset="0"/>
        <a:ea typeface="+mn-ea"/>
        <a:cs typeface="+mn-cs"/>
      </a:defRPr>
    </a:lvl8pPr>
    <a:lvl9pPr marL="3657600" algn="l" defTabSz="914400" rtl="0" eaLnBrk="1" latinLnBrk="0" hangingPunct="1">
      <a:defRPr kumimoj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7174"/>
    <a:srgbClr val="1E5352"/>
    <a:srgbClr val="A7A9AC"/>
    <a:srgbClr val="00AF9F"/>
    <a:srgbClr val="009999"/>
    <a:srgbClr val="669900"/>
    <a:srgbClr val="8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11" autoAdjust="0"/>
    <p:restoredTop sz="90805" autoAdjust="0"/>
  </p:normalViewPr>
  <p:slideViewPr>
    <p:cSldViewPr>
      <p:cViewPr varScale="1">
        <p:scale>
          <a:sx n="68" d="100"/>
          <a:sy n="68" d="100"/>
        </p:scale>
        <p:origin x="1650" y="60"/>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bar3DChart>
        <c:barDir val="col"/>
        <c:grouping val="clustered"/>
        <c:varyColors val="0"/>
        <c:dLbls>
          <c:showLegendKey val="0"/>
          <c:showVal val="0"/>
          <c:showCatName val="0"/>
          <c:showSerName val="0"/>
          <c:showPercent val="0"/>
          <c:showBubbleSize val="0"/>
        </c:dLbls>
        <c:gapWidth val="150"/>
        <c:gapDepth val="0"/>
        <c:shape val="box"/>
        <c:axId val="192929984"/>
        <c:axId val="192326344"/>
        <c:axId val="0"/>
      </c:bar3DChart>
      <c:catAx>
        <c:axId val="192929984"/>
        <c:scaling>
          <c:orientation val="minMax"/>
        </c:scaling>
        <c:delete val="0"/>
        <c:axPos val="b"/>
        <c:majorTickMark val="out"/>
        <c:minorTickMark val="none"/>
        <c:tickLblPos val="low"/>
        <c:spPr>
          <a:ln w="2222">
            <a:solidFill>
              <a:schemeClr val="tx1"/>
            </a:solidFill>
            <a:prstDash val="solid"/>
          </a:ln>
        </c:spPr>
        <c:txPr>
          <a:bodyPr rot="0" vert="horz"/>
          <a:lstStyle/>
          <a:p>
            <a:pPr>
              <a:defRPr sz="1260" b="1" i="0" u="none" strike="noStrike" baseline="0">
                <a:solidFill>
                  <a:schemeClr val="tx1"/>
                </a:solidFill>
                <a:latin typeface="Arial Black"/>
                <a:ea typeface="Arial Black"/>
                <a:cs typeface="Arial Black"/>
              </a:defRPr>
            </a:pPr>
            <a:endParaRPr lang="en-US"/>
          </a:p>
        </c:txPr>
        <c:crossAx val="192326344"/>
        <c:crosses val="autoZero"/>
        <c:auto val="1"/>
        <c:lblAlgn val="ctr"/>
        <c:lblOffset val="100"/>
        <c:tickMarkSkip val="1"/>
        <c:noMultiLvlLbl val="0"/>
      </c:catAx>
      <c:valAx>
        <c:axId val="192326344"/>
        <c:scaling>
          <c:orientation val="minMax"/>
        </c:scaling>
        <c:delete val="0"/>
        <c:axPos val="l"/>
        <c:majorGridlines>
          <c:spPr>
            <a:ln w="2222">
              <a:solidFill>
                <a:schemeClr val="tx1"/>
              </a:solidFill>
              <a:prstDash val="solid"/>
            </a:ln>
          </c:spPr>
        </c:majorGridlines>
        <c:majorTickMark val="out"/>
        <c:minorTickMark val="none"/>
        <c:tickLblPos val="nextTo"/>
        <c:spPr>
          <a:ln w="2222">
            <a:solidFill>
              <a:schemeClr val="tx1"/>
            </a:solidFill>
            <a:prstDash val="solid"/>
          </a:ln>
        </c:spPr>
        <c:txPr>
          <a:bodyPr rot="0" vert="horz"/>
          <a:lstStyle/>
          <a:p>
            <a:pPr>
              <a:defRPr sz="1260" b="1" i="0" u="none" strike="noStrike" baseline="0">
                <a:solidFill>
                  <a:schemeClr val="tx1"/>
                </a:solidFill>
                <a:latin typeface="Arial Black"/>
                <a:ea typeface="Arial Black"/>
                <a:cs typeface="Arial Black"/>
              </a:defRPr>
            </a:pPr>
            <a:endParaRPr lang="en-US"/>
          </a:p>
        </c:txPr>
        <c:crossAx val="192929984"/>
        <c:crosses val="autoZero"/>
        <c:crossBetween val="between"/>
      </c:valAx>
      <c:spPr>
        <a:noFill/>
        <a:ln w="17776">
          <a:noFill/>
        </a:ln>
      </c:spPr>
    </c:plotArea>
    <c:legend>
      <c:legendPos val="r"/>
      <c:layout>
        <c:manualLayout>
          <c:xMode val="edge"/>
          <c:yMode val="edge"/>
          <c:x val="0.90793650793650793"/>
          <c:y val="0.43165467625899279"/>
          <c:w val="8.5714285714285715E-2"/>
          <c:h val="0.13908872901678657"/>
        </c:manualLayout>
      </c:layout>
      <c:overlay val="0"/>
      <c:spPr>
        <a:noFill/>
        <a:ln w="2222">
          <a:solidFill>
            <a:schemeClr val="tx1"/>
          </a:solidFill>
          <a:prstDash val="solid"/>
        </a:ln>
      </c:spPr>
      <c:txPr>
        <a:bodyPr/>
        <a:lstStyle/>
        <a:p>
          <a:pPr>
            <a:defRPr sz="1158" b="1" i="0" u="none" strike="noStrike" baseline="0">
              <a:solidFill>
                <a:schemeClr val="tx1"/>
              </a:solidFill>
              <a:latin typeface="Arial Black"/>
              <a:ea typeface="Arial Black"/>
              <a:cs typeface="Arial Black"/>
            </a:defRPr>
          </a:pPr>
          <a:endParaRPr lang="en-US"/>
        </a:p>
      </c:txPr>
    </c:legend>
    <c:plotVisOnly val="1"/>
    <c:dispBlanksAs val="gap"/>
    <c:showDLblsOverMax val="0"/>
  </c:chart>
  <c:spPr>
    <a:noFill/>
    <a:ln>
      <a:noFill/>
    </a:ln>
  </c:spPr>
  <c:txPr>
    <a:bodyPr/>
    <a:lstStyle/>
    <a:p>
      <a:pPr>
        <a:defRPr sz="1260" b="1" i="0" u="none" strike="noStrike" baseline="0">
          <a:solidFill>
            <a:schemeClr val="tx1"/>
          </a:solidFill>
          <a:latin typeface="Arial Black"/>
          <a:ea typeface="Arial Black"/>
          <a:cs typeface="Arial Black"/>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719697250308948"/>
          <c:y val="4.1117855059784186E-2"/>
          <c:w val="0.8257575757575758"/>
          <c:h val="0.72285414843977847"/>
        </c:manualLayout>
      </c:layout>
      <c:barChart>
        <c:barDir val="col"/>
        <c:grouping val="clustered"/>
        <c:varyColors val="0"/>
        <c:ser>
          <c:idx val="0"/>
          <c:order val="0"/>
          <c:tx>
            <c:strRef>
              <c:f>'Slide 10'!$B$1</c:f>
              <c:strCache>
                <c:ptCount val="1"/>
                <c:pt idx="0">
                  <c:v>Property taxes</c:v>
                </c:pt>
              </c:strCache>
            </c:strRef>
          </c:tx>
          <c:spPr>
            <a:solidFill>
              <a:srgbClr val="9999FF"/>
            </a:solidFill>
            <a:ln w="21997">
              <a:solidFill>
                <a:srgbClr val="000000"/>
              </a:solidFill>
              <a:prstDash val="solid"/>
            </a:ln>
          </c:spPr>
          <c:invertIfNegative val="0"/>
          <c:cat>
            <c:numRef>
              <c:f>'Slide 10'!$A$2:$A$6</c:f>
              <c:numCache>
                <c:formatCode>General</c:formatCode>
                <c:ptCount val="5"/>
                <c:pt idx="0">
                  <c:v>2012</c:v>
                </c:pt>
                <c:pt idx="1">
                  <c:v>2013</c:v>
                </c:pt>
                <c:pt idx="2">
                  <c:v>2014</c:v>
                </c:pt>
                <c:pt idx="3">
                  <c:v>2015</c:v>
                </c:pt>
                <c:pt idx="4">
                  <c:v>2016</c:v>
                </c:pt>
              </c:numCache>
            </c:numRef>
          </c:cat>
          <c:val>
            <c:numRef>
              <c:f>'Slide 10'!$B$2:$B$6</c:f>
              <c:numCache>
                <c:formatCode>_("$"* #,##0_);_("$"* \(#,##0\);_("$"* "-"_);_(@_)</c:formatCode>
                <c:ptCount val="5"/>
                <c:pt idx="0">
                  <c:v>5318041</c:v>
                </c:pt>
                <c:pt idx="1">
                  <c:v>5005479</c:v>
                </c:pt>
                <c:pt idx="2">
                  <c:v>5180422</c:v>
                </c:pt>
                <c:pt idx="3">
                  <c:v>5969315</c:v>
                </c:pt>
                <c:pt idx="4">
                  <c:v>5902992</c:v>
                </c:pt>
              </c:numCache>
            </c:numRef>
          </c:val>
        </c:ser>
        <c:ser>
          <c:idx val="1"/>
          <c:order val="1"/>
          <c:tx>
            <c:strRef>
              <c:f>'Slide 10'!$C$1</c:f>
              <c:strCache>
                <c:ptCount val="1"/>
                <c:pt idx="0">
                  <c:v>Special assessments</c:v>
                </c:pt>
              </c:strCache>
            </c:strRef>
          </c:tx>
          <c:spPr>
            <a:solidFill>
              <a:srgbClr val="993366"/>
            </a:solidFill>
            <a:ln w="21997">
              <a:solidFill>
                <a:srgbClr val="000000"/>
              </a:solidFill>
              <a:prstDash val="solid"/>
            </a:ln>
          </c:spPr>
          <c:invertIfNegative val="0"/>
          <c:cat>
            <c:numRef>
              <c:f>'Slide 10'!$A$2:$A$6</c:f>
              <c:numCache>
                <c:formatCode>General</c:formatCode>
                <c:ptCount val="5"/>
                <c:pt idx="0">
                  <c:v>2012</c:v>
                </c:pt>
                <c:pt idx="1">
                  <c:v>2013</c:v>
                </c:pt>
                <c:pt idx="2">
                  <c:v>2014</c:v>
                </c:pt>
                <c:pt idx="3">
                  <c:v>2015</c:v>
                </c:pt>
                <c:pt idx="4">
                  <c:v>2016</c:v>
                </c:pt>
              </c:numCache>
            </c:numRef>
          </c:cat>
          <c:val>
            <c:numRef>
              <c:f>'Slide 10'!$C$2:$C$6</c:f>
              <c:numCache>
                <c:formatCode>_("$"* #,##0_);_("$"* \(#,##0\);_("$"* "-"_);_(@_)</c:formatCode>
                <c:ptCount val="5"/>
                <c:pt idx="0">
                  <c:v>406071</c:v>
                </c:pt>
                <c:pt idx="1">
                  <c:v>290505</c:v>
                </c:pt>
                <c:pt idx="2">
                  <c:v>345508</c:v>
                </c:pt>
                <c:pt idx="3">
                  <c:v>932172</c:v>
                </c:pt>
                <c:pt idx="4">
                  <c:v>370756</c:v>
                </c:pt>
              </c:numCache>
            </c:numRef>
          </c:val>
        </c:ser>
        <c:ser>
          <c:idx val="2"/>
          <c:order val="2"/>
          <c:tx>
            <c:strRef>
              <c:f>'Slide 10'!$D$1</c:f>
              <c:strCache>
                <c:ptCount val="1"/>
                <c:pt idx="0">
                  <c:v>Licenses and permits</c:v>
                </c:pt>
              </c:strCache>
            </c:strRef>
          </c:tx>
          <c:spPr>
            <a:solidFill>
              <a:srgbClr val="FFFFCC"/>
            </a:solidFill>
            <a:ln w="21997">
              <a:solidFill>
                <a:srgbClr val="000000"/>
              </a:solidFill>
              <a:prstDash val="solid"/>
            </a:ln>
          </c:spPr>
          <c:invertIfNegative val="0"/>
          <c:cat>
            <c:numRef>
              <c:f>'Slide 10'!$A$2:$A$6</c:f>
              <c:numCache>
                <c:formatCode>General</c:formatCode>
                <c:ptCount val="5"/>
                <c:pt idx="0">
                  <c:v>2012</c:v>
                </c:pt>
                <c:pt idx="1">
                  <c:v>2013</c:v>
                </c:pt>
                <c:pt idx="2">
                  <c:v>2014</c:v>
                </c:pt>
                <c:pt idx="3">
                  <c:v>2015</c:v>
                </c:pt>
                <c:pt idx="4">
                  <c:v>2016</c:v>
                </c:pt>
              </c:numCache>
            </c:numRef>
          </c:cat>
          <c:val>
            <c:numRef>
              <c:f>'Slide 10'!$D$2:$D$6</c:f>
              <c:numCache>
                <c:formatCode>_("$"* #,##0_);_("$"* \(#,##0\);_("$"* "-"_);_(@_)</c:formatCode>
                <c:ptCount val="5"/>
                <c:pt idx="0">
                  <c:v>302752</c:v>
                </c:pt>
                <c:pt idx="1">
                  <c:v>213255</c:v>
                </c:pt>
                <c:pt idx="2">
                  <c:v>248642</c:v>
                </c:pt>
                <c:pt idx="3">
                  <c:v>297071</c:v>
                </c:pt>
                <c:pt idx="4">
                  <c:v>388743</c:v>
                </c:pt>
              </c:numCache>
            </c:numRef>
          </c:val>
        </c:ser>
        <c:ser>
          <c:idx val="3"/>
          <c:order val="3"/>
          <c:tx>
            <c:strRef>
              <c:f>'Slide 10'!$E$1</c:f>
              <c:strCache>
                <c:ptCount val="1"/>
                <c:pt idx="0">
                  <c:v>Intergovernmental </c:v>
                </c:pt>
              </c:strCache>
            </c:strRef>
          </c:tx>
          <c:spPr>
            <a:solidFill>
              <a:srgbClr val="CCFFFF"/>
            </a:solidFill>
            <a:ln w="21997">
              <a:solidFill>
                <a:srgbClr val="000000"/>
              </a:solidFill>
              <a:prstDash val="solid"/>
            </a:ln>
          </c:spPr>
          <c:invertIfNegative val="0"/>
          <c:cat>
            <c:numRef>
              <c:f>'Slide 10'!$A$2:$A$6</c:f>
              <c:numCache>
                <c:formatCode>General</c:formatCode>
                <c:ptCount val="5"/>
                <c:pt idx="0">
                  <c:v>2012</c:v>
                </c:pt>
                <c:pt idx="1">
                  <c:v>2013</c:v>
                </c:pt>
                <c:pt idx="2">
                  <c:v>2014</c:v>
                </c:pt>
                <c:pt idx="3">
                  <c:v>2015</c:v>
                </c:pt>
                <c:pt idx="4">
                  <c:v>2016</c:v>
                </c:pt>
              </c:numCache>
            </c:numRef>
          </c:cat>
          <c:val>
            <c:numRef>
              <c:f>'Slide 10'!$E$2:$E$6</c:f>
              <c:numCache>
                <c:formatCode>_("$"* #,##0_);_("$"* \(#,##0\);_("$"* "-"_);_(@_)</c:formatCode>
                <c:ptCount val="5"/>
                <c:pt idx="0">
                  <c:v>769373</c:v>
                </c:pt>
                <c:pt idx="1">
                  <c:v>1003735</c:v>
                </c:pt>
                <c:pt idx="2">
                  <c:v>1206757</c:v>
                </c:pt>
                <c:pt idx="3">
                  <c:v>1315406</c:v>
                </c:pt>
                <c:pt idx="4">
                  <c:v>1345844</c:v>
                </c:pt>
              </c:numCache>
            </c:numRef>
          </c:val>
        </c:ser>
        <c:ser>
          <c:idx val="4"/>
          <c:order val="4"/>
          <c:tx>
            <c:strRef>
              <c:f>'Slide 10'!$F$1</c:f>
              <c:strCache>
                <c:ptCount val="1"/>
                <c:pt idx="0">
                  <c:v>Charges for services</c:v>
                </c:pt>
              </c:strCache>
            </c:strRef>
          </c:tx>
          <c:spPr>
            <a:solidFill>
              <a:srgbClr val="FF00FF"/>
            </a:solidFill>
            <a:ln w="21997">
              <a:solidFill>
                <a:srgbClr val="000000"/>
              </a:solidFill>
              <a:prstDash val="solid"/>
            </a:ln>
          </c:spPr>
          <c:invertIfNegative val="0"/>
          <c:cat>
            <c:numRef>
              <c:f>'Slide 10'!$A$2:$A$6</c:f>
              <c:numCache>
                <c:formatCode>General</c:formatCode>
                <c:ptCount val="5"/>
                <c:pt idx="0">
                  <c:v>2012</c:v>
                </c:pt>
                <c:pt idx="1">
                  <c:v>2013</c:v>
                </c:pt>
                <c:pt idx="2">
                  <c:v>2014</c:v>
                </c:pt>
                <c:pt idx="3">
                  <c:v>2015</c:v>
                </c:pt>
                <c:pt idx="4">
                  <c:v>2016</c:v>
                </c:pt>
              </c:numCache>
            </c:numRef>
          </c:cat>
          <c:val>
            <c:numRef>
              <c:f>'Slide 10'!$F$2:$F$6</c:f>
              <c:numCache>
                <c:formatCode>_("$"* #,##0_);_("$"* \(#,##0\);_("$"* "-"_);_(@_)</c:formatCode>
                <c:ptCount val="5"/>
                <c:pt idx="0">
                  <c:v>159122</c:v>
                </c:pt>
                <c:pt idx="1">
                  <c:v>145558</c:v>
                </c:pt>
                <c:pt idx="2">
                  <c:v>248497</c:v>
                </c:pt>
                <c:pt idx="3">
                  <c:v>207890</c:v>
                </c:pt>
                <c:pt idx="4">
                  <c:v>266392</c:v>
                </c:pt>
              </c:numCache>
            </c:numRef>
          </c:val>
        </c:ser>
        <c:ser>
          <c:idx val="5"/>
          <c:order val="5"/>
          <c:tx>
            <c:strRef>
              <c:f>'Slide 10'!$G$1</c:f>
              <c:strCache>
                <c:ptCount val="1"/>
                <c:pt idx="0">
                  <c:v>Court fines</c:v>
                </c:pt>
              </c:strCache>
            </c:strRef>
          </c:tx>
          <c:spPr>
            <a:solidFill>
              <a:srgbClr val="FF8080"/>
            </a:solidFill>
            <a:ln w="21997">
              <a:solidFill>
                <a:srgbClr val="000000"/>
              </a:solidFill>
              <a:prstDash val="solid"/>
            </a:ln>
          </c:spPr>
          <c:invertIfNegative val="0"/>
          <c:cat>
            <c:numRef>
              <c:f>'Slide 10'!$A$2:$A$6</c:f>
              <c:numCache>
                <c:formatCode>General</c:formatCode>
                <c:ptCount val="5"/>
                <c:pt idx="0">
                  <c:v>2012</c:v>
                </c:pt>
                <c:pt idx="1">
                  <c:v>2013</c:v>
                </c:pt>
                <c:pt idx="2">
                  <c:v>2014</c:v>
                </c:pt>
                <c:pt idx="3">
                  <c:v>2015</c:v>
                </c:pt>
                <c:pt idx="4">
                  <c:v>2016</c:v>
                </c:pt>
              </c:numCache>
            </c:numRef>
          </c:cat>
          <c:val>
            <c:numRef>
              <c:f>'Slide 10'!$G$2:$G$6</c:f>
              <c:numCache>
                <c:formatCode>_("$"* #,##0_);_("$"* \(#,##0\);_("$"* "-"_);_(@_)</c:formatCode>
                <c:ptCount val="5"/>
                <c:pt idx="0">
                  <c:v>39092</c:v>
                </c:pt>
                <c:pt idx="1">
                  <c:v>31477</c:v>
                </c:pt>
                <c:pt idx="2">
                  <c:v>36835</c:v>
                </c:pt>
                <c:pt idx="3">
                  <c:v>41554</c:v>
                </c:pt>
                <c:pt idx="4">
                  <c:v>37793</c:v>
                </c:pt>
              </c:numCache>
            </c:numRef>
          </c:val>
        </c:ser>
        <c:ser>
          <c:idx val="6"/>
          <c:order val="6"/>
          <c:tx>
            <c:strRef>
              <c:f>'Slide 10'!$H$1</c:f>
              <c:strCache>
                <c:ptCount val="1"/>
                <c:pt idx="0">
                  <c:v>Investment earnings</c:v>
                </c:pt>
              </c:strCache>
            </c:strRef>
          </c:tx>
          <c:spPr>
            <a:solidFill>
              <a:srgbClr val="00FF00"/>
            </a:solidFill>
            <a:ln w="21997">
              <a:solidFill>
                <a:srgbClr val="000000"/>
              </a:solidFill>
              <a:prstDash val="solid"/>
            </a:ln>
          </c:spPr>
          <c:invertIfNegative val="0"/>
          <c:cat>
            <c:numRef>
              <c:f>'Slide 10'!$A$2:$A$6</c:f>
              <c:numCache>
                <c:formatCode>General</c:formatCode>
                <c:ptCount val="5"/>
                <c:pt idx="0">
                  <c:v>2012</c:v>
                </c:pt>
                <c:pt idx="1">
                  <c:v>2013</c:v>
                </c:pt>
                <c:pt idx="2">
                  <c:v>2014</c:v>
                </c:pt>
                <c:pt idx="3">
                  <c:v>2015</c:v>
                </c:pt>
                <c:pt idx="4">
                  <c:v>2016</c:v>
                </c:pt>
              </c:numCache>
            </c:numRef>
          </c:cat>
          <c:val>
            <c:numRef>
              <c:f>'Slide 10'!$H$2:$H$6</c:f>
              <c:numCache>
                <c:formatCode>_("$"* #,##0_);_("$"* \(#,##0\);_("$"* "-"_);_(@_)</c:formatCode>
                <c:ptCount val="5"/>
                <c:pt idx="0">
                  <c:v>117355</c:v>
                </c:pt>
                <c:pt idx="1">
                  <c:v>-126463</c:v>
                </c:pt>
                <c:pt idx="2">
                  <c:v>263056</c:v>
                </c:pt>
                <c:pt idx="3">
                  <c:v>78691</c:v>
                </c:pt>
                <c:pt idx="4">
                  <c:v>37434</c:v>
                </c:pt>
              </c:numCache>
            </c:numRef>
          </c:val>
        </c:ser>
        <c:ser>
          <c:idx val="7"/>
          <c:order val="7"/>
          <c:tx>
            <c:strRef>
              <c:f>'Slide 10'!$I$1</c:f>
              <c:strCache>
                <c:ptCount val="1"/>
                <c:pt idx="0">
                  <c:v>Developer fees</c:v>
                </c:pt>
              </c:strCache>
            </c:strRef>
          </c:tx>
          <c:spPr>
            <a:solidFill>
              <a:srgbClr val="0000FF"/>
            </a:solidFill>
            <a:ln w="21997">
              <a:solidFill>
                <a:srgbClr val="000000"/>
              </a:solidFill>
              <a:prstDash val="solid"/>
            </a:ln>
          </c:spPr>
          <c:invertIfNegative val="0"/>
          <c:cat>
            <c:numRef>
              <c:f>'Slide 10'!$A$2:$A$6</c:f>
              <c:numCache>
                <c:formatCode>General</c:formatCode>
                <c:ptCount val="5"/>
                <c:pt idx="0">
                  <c:v>2012</c:v>
                </c:pt>
                <c:pt idx="1">
                  <c:v>2013</c:v>
                </c:pt>
                <c:pt idx="2">
                  <c:v>2014</c:v>
                </c:pt>
                <c:pt idx="3">
                  <c:v>2015</c:v>
                </c:pt>
                <c:pt idx="4">
                  <c:v>2016</c:v>
                </c:pt>
              </c:numCache>
            </c:numRef>
          </c:cat>
          <c:val>
            <c:numRef>
              <c:f>'Slide 10'!$I$2:$I$6</c:f>
              <c:numCache>
                <c:formatCode>_("$"* #,##0_);_("$"* \(#,##0\);_("$"* "-"_);_(@_)</c:formatCode>
                <c:ptCount val="5"/>
                <c:pt idx="0">
                  <c:v>0</c:v>
                </c:pt>
                <c:pt idx="1">
                  <c:v>0</c:v>
                </c:pt>
                <c:pt idx="2">
                  <c:v>404041</c:v>
                </c:pt>
                <c:pt idx="3">
                  <c:v>0</c:v>
                </c:pt>
                <c:pt idx="4">
                  <c:v>106780</c:v>
                </c:pt>
              </c:numCache>
            </c:numRef>
          </c:val>
        </c:ser>
        <c:ser>
          <c:idx val="8"/>
          <c:order val="8"/>
          <c:tx>
            <c:strRef>
              <c:f>'Slide 10'!$J$1</c:f>
              <c:strCache>
                <c:ptCount val="1"/>
                <c:pt idx="0">
                  <c:v>Miscellaneous</c:v>
                </c:pt>
              </c:strCache>
            </c:strRef>
          </c:tx>
          <c:spPr>
            <a:solidFill>
              <a:srgbClr val="000080"/>
            </a:solidFill>
            <a:ln w="21997">
              <a:solidFill>
                <a:srgbClr val="000000"/>
              </a:solidFill>
              <a:prstDash val="solid"/>
            </a:ln>
          </c:spPr>
          <c:invertIfNegative val="0"/>
          <c:cat>
            <c:numRef>
              <c:f>'Slide 10'!$A$2:$A$6</c:f>
              <c:numCache>
                <c:formatCode>General</c:formatCode>
                <c:ptCount val="5"/>
                <c:pt idx="0">
                  <c:v>2012</c:v>
                </c:pt>
                <c:pt idx="1">
                  <c:v>2013</c:v>
                </c:pt>
                <c:pt idx="2">
                  <c:v>2014</c:v>
                </c:pt>
                <c:pt idx="3">
                  <c:v>2015</c:v>
                </c:pt>
                <c:pt idx="4">
                  <c:v>2016</c:v>
                </c:pt>
              </c:numCache>
            </c:numRef>
          </c:cat>
          <c:val>
            <c:numRef>
              <c:f>'Slide 10'!$J$2:$J$6</c:f>
              <c:numCache>
                <c:formatCode>_("$"* #,##0_);_("$"* \(#,##0\);_("$"* "-"_);_(@_)</c:formatCode>
                <c:ptCount val="5"/>
                <c:pt idx="0">
                  <c:v>219338</c:v>
                </c:pt>
                <c:pt idx="1">
                  <c:v>259652</c:v>
                </c:pt>
                <c:pt idx="2">
                  <c:v>358080</c:v>
                </c:pt>
                <c:pt idx="3">
                  <c:v>261143</c:v>
                </c:pt>
                <c:pt idx="4">
                  <c:v>92595</c:v>
                </c:pt>
              </c:numCache>
            </c:numRef>
          </c:val>
        </c:ser>
        <c:dLbls>
          <c:showLegendKey val="0"/>
          <c:showVal val="0"/>
          <c:showCatName val="0"/>
          <c:showSerName val="0"/>
          <c:showPercent val="0"/>
          <c:showBubbleSize val="0"/>
        </c:dLbls>
        <c:gapWidth val="150"/>
        <c:axId val="192503192"/>
        <c:axId val="192498136"/>
      </c:barChart>
      <c:catAx>
        <c:axId val="192503192"/>
        <c:scaling>
          <c:orientation val="minMax"/>
        </c:scaling>
        <c:delete val="0"/>
        <c:axPos val="b"/>
        <c:numFmt formatCode="General" sourceLinked="1"/>
        <c:majorTickMark val="out"/>
        <c:minorTickMark val="none"/>
        <c:tickLblPos val="nextTo"/>
        <c:txPr>
          <a:bodyPr rot="0" vert="horz"/>
          <a:lstStyle/>
          <a:p>
            <a:pPr>
              <a:defRPr/>
            </a:pPr>
            <a:endParaRPr lang="en-US"/>
          </a:p>
        </c:txPr>
        <c:crossAx val="192498136"/>
        <c:crosses val="autoZero"/>
        <c:auto val="1"/>
        <c:lblAlgn val="ctr"/>
        <c:lblOffset val="500"/>
        <c:tickLblSkip val="1"/>
        <c:tickMarkSkip val="1"/>
        <c:noMultiLvlLbl val="0"/>
      </c:catAx>
      <c:valAx>
        <c:axId val="192498136"/>
        <c:scaling>
          <c:orientation val="minMax"/>
        </c:scaling>
        <c:delete val="0"/>
        <c:axPos val="l"/>
        <c:majorGridlines>
          <c:spPr>
            <a:ln w="5499">
              <a:solidFill>
                <a:srgbClr val="000000"/>
              </a:solidFill>
              <a:prstDash val="solid"/>
            </a:ln>
          </c:spPr>
        </c:majorGridlines>
        <c:numFmt formatCode="_(&quot;$&quot;* #,##0_);_(&quot;$&quot;* \(#,##0\);_(&quot;$&quot;* &quot;-&quot;_);_(@_)" sourceLinked="1"/>
        <c:majorTickMark val="out"/>
        <c:minorTickMark val="none"/>
        <c:tickLblPos val="nextTo"/>
        <c:spPr>
          <a:ln w="5499">
            <a:solidFill>
              <a:srgbClr val="000000"/>
            </a:solidFill>
            <a:prstDash val="solid"/>
          </a:ln>
        </c:spPr>
        <c:txPr>
          <a:bodyPr rot="0" vert="horz"/>
          <a:lstStyle/>
          <a:p>
            <a:pPr>
              <a:defRPr sz="1386" b="0" i="0" u="none" strike="noStrike" baseline="0">
                <a:solidFill>
                  <a:srgbClr val="000000"/>
                </a:solidFill>
                <a:latin typeface="Arial"/>
                <a:ea typeface="Arial"/>
                <a:cs typeface="Arial"/>
              </a:defRPr>
            </a:pPr>
            <a:endParaRPr lang="en-US"/>
          </a:p>
        </c:txPr>
        <c:crossAx val="192503192"/>
        <c:crosses val="autoZero"/>
        <c:crossBetween val="between"/>
      </c:valAx>
      <c:spPr>
        <a:solidFill>
          <a:schemeClr val="bg1"/>
        </a:solidFill>
        <a:ln w="21997">
          <a:solidFill>
            <a:srgbClr val="808080"/>
          </a:solidFill>
          <a:prstDash val="solid"/>
        </a:ln>
      </c:spPr>
    </c:plotArea>
    <c:legend>
      <c:legendPos val="b"/>
      <c:layout>
        <c:manualLayout>
          <c:xMode val="edge"/>
          <c:yMode val="edge"/>
          <c:x val="0.10984848484848485"/>
          <c:y val="0.82722526532009588"/>
          <c:w val="0.79545454545454541"/>
          <c:h val="0.15731085244779186"/>
        </c:manualLayout>
      </c:layout>
      <c:overlay val="0"/>
      <c:spPr>
        <a:solidFill>
          <a:srgbClr val="FFFFFF"/>
        </a:solidFill>
        <a:ln w="5499">
          <a:solidFill>
            <a:srgbClr val="000000"/>
          </a:solidFill>
          <a:prstDash val="solid"/>
        </a:ln>
      </c:spPr>
      <c:txPr>
        <a:bodyPr/>
        <a:lstStyle/>
        <a:p>
          <a:pPr>
            <a:defRPr sz="1273"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5499">
      <a:solidFill>
        <a:srgbClr val="000000"/>
      </a:solidFill>
      <a:prstDash val="solid"/>
    </a:ln>
  </c:spPr>
  <c:txPr>
    <a:bodyPr/>
    <a:lstStyle/>
    <a:p>
      <a:pPr>
        <a:defRPr sz="1386"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291925465838509"/>
          <c:y val="0.10047846889952153"/>
          <c:w val="0.73913043478260865"/>
          <c:h val="0.72727272727272729"/>
        </c:manualLayout>
      </c:layout>
      <c:barChart>
        <c:barDir val="col"/>
        <c:grouping val="clustered"/>
        <c:varyColors val="0"/>
        <c:ser>
          <c:idx val="0"/>
          <c:order val="0"/>
          <c:spPr>
            <a:solidFill>
              <a:srgbClr val="00AF9F"/>
            </a:solidFill>
            <a:ln w="19126">
              <a:solidFill>
                <a:srgbClr val="000000"/>
              </a:solidFill>
              <a:prstDash val="solid"/>
            </a:ln>
          </c:spPr>
          <c:invertIfNegative val="0"/>
          <c:cat>
            <c:numRef>
              <c:f>'Slide 13'!$A$1:$A$5</c:f>
              <c:numCache>
                <c:formatCode>General</c:formatCode>
                <c:ptCount val="5"/>
                <c:pt idx="0">
                  <c:v>2012</c:v>
                </c:pt>
                <c:pt idx="1">
                  <c:v>2013</c:v>
                </c:pt>
                <c:pt idx="2">
                  <c:v>2014</c:v>
                </c:pt>
                <c:pt idx="3">
                  <c:v>2015</c:v>
                </c:pt>
                <c:pt idx="4">
                  <c:v>2016</c:v>
                </c:pt>
              </c:numCache>
            </c:numRef>
          </c:cat>
          <c:val>
            <c:numRef>
              <c:f>'Slide 13'!$B$1:$B$5</c:f>
              <c:numCache>
                <c:formatCode>"$"#,##0</c:formatCode>
                <c:ptCount val="5"/>
                <c:pt idx="0">
                  <c:v>958965</c:v>
                </c:pt>
                <c:pt idx="1">
                  <c:v>973069</c:v>
                </c:pt>
                <c:pt idx="2">
                  <c:v>986220</c:v>
                </c:pt>
                <c:pt idx="3">
                  <c:v>979788</c:v>
                </c:pt>
                <c:pt idx="4">
                  <c:v>1014614</c:v>
                </c:pt>
              </c:numCache>
            </c:numRef>
          </c:val>
        </c:ser>
        <c:dLbls>
          <c:showLegendKey val="0"/>
          <c:showVal val="0"/>
          <c:showCatName val="0"/>
          <c:showSerName val="0"/>
          <c:showPercent val="0"/>
          <c:showBubbleSize val="0"/>
        </c:dLbls>
        <c:gapWidth val="150"/>
        <c:axId val="193100792"/>
        <c:axId val="193100008"/>
      </c:barChart>
      <c:catAx>
        <c:axId val="193100792"/>
        <c:scaling>
          <c:orientation val="minMax"/>
        </c:scaling>
        <c:delete val="0"/>
        <c:axPos val="b"/>
        <c:numFmt formatCode="General" sourceLinked="1"/>
        <c:majorTickMark val="out"/>
        <c:minorTickMark val="none"/>
        <c:tickLblPos val="nextTo"/>
        <c:spPr>
          <a:ln w="4782">
            <a:solidFill>
              <a:srgbClr val="000000"/>
            </a:solidFill>
            <a:prstDash val="solid"/>
          </a:ln>
        </c:spPr>
        <c:txPr>
          <a:bodyPr rot="0" vert="horz"/>
          <a:lstStyle/>
          <a:p>
            <a:pPr>
              <a:defRPr sz="1205" b="0" i="0" u="none" strike="noStrike" baseline="0">
                <a:solidFill>
                  <a:srgbClr val="000000"/>
                </a:solidFill>
                <a:latin typeface="Arial"/>
                <a:ea typeface="Arial"/>
                <a:cs typeface="Arial"/>
              </a:defRPr>
            </a:pPr>
            <a:endParaRPr lang="en-US"/>
          </a:p>
        </c:txPr>
        <c:crossAx val="193100008"/>
        <c:crosses val="autoZero"/>
        <c:auto val="1"/>
        <c:lblAlgn val="ctr"/>
        <c:lblOffset val="100"/>
        <c:tickLblSkip val="1"/>
        <c:tickMarkSkip val="1"/>
        <c:noMultiLvlLbl val="0"/>
      </c:catAx>
      <c:valAx>
        <c:axId val="193100008"/>
        <c:scaling>
          <c:orientation val="minMax"/>
          <c:min val="0"/>
        </c:scaling>
        <c:delete val="0"/>
        <c:axPos val="l"/>
        <c:majorGridlines>
          <c:spPr>
            <a:ln w="4782">
              <a:solidFill>
                <a:srgbClr val="000000"/>
              </a:solidFill>
              <a:prstDash val="solid"/>
            </a:ln>
          </c:spPr>
        </c:majorGridlines>
        <c:numFmt formatCode="&quot;$&quot;#,##0" sourceLinked="1"/>
        <c:majorTickMark val="out"/>
        <c:minorTickMark val="none"/>
        <c:tickLblPos val="nextTo"/>
        <c:spPr>
          <a:ln w="4782">
            <a:solidFill>
              <a:srgbClr val="000000"/>
            </a:solidFill>
            <a:prstDash val="solid"/>
          </a:ln>
        </c:spPr>
        <c:txPr>
          <a:bodyPr rot="0" vert="horz"/>
          <a:lstStyle/>
          <a:p>
            <a:pPr>
              <a:defRPr sz="1205" b="0" i="0" u="none" strike="noStrike" baseline="0">
                <a:solidFill>
                  <a:srgbClr val="000000"/>
                </a:solidFill>
                <a:latin typeface="Arial"/>
                <a:ea typeface="Arial"/>
                <a:cs typeface="Arial"/>
              </a:defRPr>
            </a:pPr>
            <a:endParaRPr lang="en-US"/>
          </a:p>
        </c:txPr>
        <c:crossAx val="193100792"/>
        <c:crosses val="autoZero"/>
        <c:crossBetween val="between"/>
      </c:valAx>
      <c:spPr>
        <a:solidFill>
          <a:schemeClr val="bg1"/>
        </a:solidFill>
        <a:ln w="19126">
          <a:solidFill>
            <a:srgbClr val="808080"/>
          </a:solidFill>
          <a:prstDash val="solid"/>
        </a:ln>
      </c:spPr>
    </c:plotArea>
    <c:plotVisOnly val="1"/>
    <c:dispBlanksAs val="gap"/>
    <c:showDLblsOverMax val="0"/>
  </c:chart>
  <c:spPr>
    <a:solidFill>
      <a:srgbClr val="FFFFFF"/>
    </a:solidFill>
    <a:ln w="4782">
      <a:solidFill>
        <a:srgbClr val="000000"/>
      </a:solidFill>
      <a:prstDash val="solid"/>
    </a:ln>
  </c:spPr>
  <c:txPr>
    <a:bodyPr/>
    <a:lstStyle/>
    <a:p>
      <a:pPr>
        <a:defRPr sz="1205" b="0"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71370143149286"/>
          <c:y val="5.6842105263157895E-2"/>
          <c:w val="0.72188139059304701"/>
          <c:h val="0.70315789473684209"/>
        </c:manualLayout>
      </c:layout>
      <c:barChart>
        <c:barDir val="col"/>
        <c:grouping val="stacked"/>
        <c:varyColors val="0"/>
        <c:ser>
          <c:idx val="0"/>
          <c:order val="0"/>
          <c:tx>
            <c:strRef>
              <c:f>Sheet1!$A$2</c:f>
              <c:strCache>
                <c:ptCount val="1"/>
                <c:pt idx="0">
                  <c:v>Police</c:v>
                </c:pt>
              </c:strCache>
            </c:strRef>
          </c:tx>
          <c:spPr>
            <a:solidFill>
              <a:srgbClr val="00AF9F"/>
            </a:solidFill>
            <a:ln w="12692">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Sheet1!$B$2:$F$2</c:f>
              <c:numCache>
                <c:formatCode>General</c:formatCode>
                <c:ptCount val="5"/>
                <c:pt idx="0">
                  <c:v>723506</c:v>
                </c:pt>
                <c:pt idx="1">
                  <c:v>716456</c:v>
                </c:pt>
                <c:pt idx="2">
                  <c:v>729693</c:v>
                </c:pt>
                <c:pt idx="3">
                  <c:v>856844</c:v>
                </c:pt>
                <c:pt idx="4">
                  <c:v>836438</c:v>
                </c:pt>
              </c:numCache>
            </c:numRef>
          </c:val>
        </c:ser>
        <c:ser>
          <c:idx val="1"/>
          <c:order val="1"/>
          <c:tx>
            <c:strRef>
              <c:f>Sheet1!$A$3</c:f>
              <c:strCache>
                <c:ptCount val="1"/>
                <c:pt idx="0">
                  <c:v>Fire Protection</c:v>
                </c:pt>
              </c:strCache>
            </c:strRef>
          </c:tx>
          <c:spPr>
            <a:solidFill>
              <a:srgbClr val="A7A9AC"/>
            </a:solidFill>
            <a:ln w="12692">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Sheet1!$B$3:$F$3</c:f>
              <c:numCache>
                <c:formatCode>General</c:formatCode>
                <c:ptCount val="5"/>
                <c:pt idx="0">
                  <c:v>386169</c:v>
                </c:pt>
                <c:pt idx="1">
                  <c:v>395393</c:v>
                </c:pt>
                <c:pt idx="2">
                  <c:v>414049</c:v>
                </c:pt>
                <c:pt idx="3">
                  <c:v>430435</c:v>
                </c:pt>
                <c:pt idx="4">
                  <c:v>414758</c:v>
                </c:pt>
              </c:numCache>
            </c:numRef>
          </c:val>
        </c:ser>
        <c:ser>
          <c:idx val="2"/>
          <c:order val="2"/>
          <c:tx>
            <c:strRef>
              <c:f>Sheet1!$A$4</c:f>
              <c:strCache>
                <c:ptCount val="1"/>
                <c:pt idx="0">
                  <c:v>Protective Inspection</c:v>
                </c:pt>
              </c:strCache>
            </c:strRef>
          </c:tx>
          <c:spPr>
            <a:solidFill>
              <a:srgbClr val="1E5352"/>
            </a:solidFill>
            <a:ln w="12692">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Sheet1!$B$4:$F$4</c:f>
              <c:numCache>
                <c:formatCode>General</c:formatCode>
                <c:ptCount val="5"/>
                <c:pt idx="0">
                  <c:v>241322</c:v>
                </c:pt>
                <c:pt idx="1">
                  <c:v>261414</c:v>
                </c:pt>
                <c:pt idx="2">
                  <c:v>272677</c:v>
                </c:pt>
                <c:pt idx="3">
                  <c:v>279686</c:v>
                </c:pt>
                <c:pt idx="4">
                  <c:v>293333</c:v>
                </c:pt>
              </c:numCache>
            </c:numRef>
          </c:val>
        </c:ser>
        <c:ser>
          <c:idx val="3"/>
          <c:order val="3"/>
          <c:tx>
            <c:strRef>
              <c:f>Sheet1!$A$5</c:f>
              <c:strCache>
                <c:ptCount val="1"/>
                <c:pt idx="0">
                  <c:v>Animal Control</c:v>
                </c:pt>
              </c:strCache>
            </c:strRef>
          </c:tx>
          <c:spPr>
            <a:solidFill>
              <a:schemeClr val="bg1"/>
            </a:solidFill>
            <a:ln w="12692">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Sheet1!$B$5:$F$5</c:f>
              <c:numCache>
                <c:formatCode>General</c:formatCode>
                <c:ptCount val="5"/>
                <c:pt idx="0">
                  <c:v>4610</c:v>
                </c:pt>
                <c:pt idx="1">
                  <c:v>2040</c:v>
                </c:pt>
                <c:pt idx="2">
                  <c:v>3696</c:v>
                </c:pt>
                <c:pt idx="3">
                  <c:v>4219</c:v>
                </c:pt>
                <c:pt idx="4">
                  <c:v>4679</c:v>
                </c:pt>
              </c:numCache>
            </c:numRef>
          </c:val>
        </c:ser>
        <c:dLbls>
          <c:showLegendKey val="0"/>
          <c:showVal val="0"/>
          <c:showCatName val="0"/>
          <c:showSerName val="0"/>
          <c:showPercent val="0"/>
          <c:showBubbleSize val="0"/>
        </c:dLbls>
        <c:gapWidth val="150"/>
        <c:overlap val="100"/>
        <c:axId val="191833184"/>
        <c:axId val="191832400"/>
      </c:barChart>
      <c:catAx>
        <c:axId val="191833184"/>
        <c:scaling>
          <c:orientation val="minMax"/>
        </c:scaling>
        <c:delete val="0"/>
        <c:axPos val="b"/>
        <c:numFmt formatCode="General" sourceLinked="1"/>
        <c:majorTickMark val="out"/>
        <c:minorTickMark val="none"/>
        <c:tickLblPos val="nextTo"/>
        <c:spPr>
          <a:ln w="3173">
            <a:solidFill>
              <a:schemeClr val="tx1"/>
            </a:solidFill>
            <a:prstDash val="solid"/>
          </a:ln>
        </c:spPr>
        <c:txPr>
          <a:bodyPr rot="0" vert="horz"/>
          <a:lstStyle/>
          <a:p>
            <a:pPr>
              <a:defRPr sz="1399" b="0" i="0" u="none" strike="noStrike" baseline="0">
                <a:solidFill>
                  <a:schemeClr val="tx1"/>
                </a:solidFill>
                <a:latin typeface="Arial"/>
                <a:ea typeface="Arial"/>
                <a:cs typeface="Arial"/>
              </a:defRPr>
            </a:pPr>
            <a:endParaRPr lang="en-US"/>
          </a:p>
        </c:txPr>
        <c:crossAx val="191832400"/>
        <c:crosses val="autoZero"/>
        <c:auto val="1"/>
        <c:lblAlgn val="ctr"/>
        <c:lblOffset val="100"/>
        <c:tickLblSkip val="1"/>
        <c:tickMarkSkip val="1"/>
        <c:noMultiLvlLbl val="0"/>
      </c:catAx>
      <c:valAx>
        <c:axId val="191832400"/>
        <c:scaling>
          <c:orientation val="minMax"/>
        </c:scaling>
        <c:delete val="0"/>
        <c:axPos val="l"/>
        <c:majorGridlines>
          <c:spPr>
            <a:ln w="3173">
              <a:solidFill>
                <a:schemeClr val="tx1"/>
              </a:solidFill>
              <a:prstDash val="solid"/>
            </a:ln>
          </c:spPr>
        </c:majorGridlines>
        <c:numFmt formatCode="\$#,##0" sourceLinked="0"/>
        <c:majorTickMark val="out"/>
        <c:minorTickMark val="none"/>
        <c:tickLblPos val="nextTo"/>
        <c:spPr>
          <a:ln w="3173">
            <a:solidFill>
              <a:schemeClr val="tx1"/>
            </a:solidFill>
            <a:prstDash val="solid"/>
          </a:ln>
        </c:spPr>
        <c:txPr>
          <a:bodyPr rot="0" vert="horz"/>
          <a:lstStyle/>
          <a:p>
            <a:pPr>
              <a:defRPr sz="1399" b="0" i="0" u="none" strike="noStrike" baseline="0">
                <a:solidFill>
                  <a:schemeClr val="tx1"/>
                </a:solidFill>
                <a:latin typeface="Arial"/>
                <a:ea typeface="Arial"/>
                <a:cs typeface="Arial"/>
              </a:defRPr>
            </a:pPr>
            <a:endParaRPr lang="en-US"/>
          </a:p>
        </c:txPr>
        <c:crossAx val="191833184"/>
        <c:crosses val="autoZero"/>
        <c:crossBetween val="between"/>
      </c:valAx>
      <c:spPr>
        <a:noFill/>
        <a:ln w="12692">
          <a:solidFill>
            <a:schemeClr val="tx1"/>
          </a:solidFill>
          <a:prstDash val="solid"/>
        </a:ln>
      </c:spPr>
    </c:plotArea>
    <c:legend>
      <c:legendPos val="b"/>
      <c:layout>
        <c:manualLayout>
          <c:xMode val="edge"/>
          <c:yMode val="edge"/>
          <c:x val="7.9754601226993863E-2"/>
          <c:y val="0.87368421052631584"/>
          <c:w val="0.83844580777096112"/>
          <c:h val="0.12"/>
        </c:manualLayout>
      </c:layout>
      <c:overlay val="0"/>
      <c:spPr>
        <a:noFill/>
        <a:ln w="3173">
          <a:solidFill>
            <a:schemeClr val="tx1"/>
          </a:solidFill>
          <a:prstDash val="solid"/>
        </a:ln>
      </c:spPr>
      <c:txPr>
        <a:bodyPr/>
        <a:lstStyle/>
        <a:p>
          <a:pPr>
            <a:defRPr sz="1284" b="0" i="0" u="none" strike="noStrike" baseline="0">
              <a:solidFill>
                <a:schemeClr val="tx1"/>
              </a:solidFill>
              <a:latin typeface="Arial"/>
              <a:ea typeface="Arial"/>
              <a:cs typeface="Arial"/>
            </a:defRPr>
          </a:pPr>
          <a:endParaRPr lang="en-US"/>
        </a:p>
      </c:txPr>
    </c:legend>
    <c:plotVisOnly val="1"/>
    <c:dispBlanksAs val="gap"/>
    <c:showDLblsOverMax val="0"/>
  </c:chart>
  <c:spPr>
    <a:noFill/>
    <a:ln>
      <a:noFill/>
    </a:ln>
  </c:spPr>
  <c:txPr>
    <a:bodyPr/>
    <a:lstStyle/>
    <a:p>
      <a:pPr>
        <a:defRPr sz="2024" b="1" i="0" u="none" strike="noStrike" baseline="0">
          <a:solidFill>
            <a:schemeClr val="tx1"/>
          </a:solidFill>
          <a:latin typeface="Arial Black"/>
          <a:ea typeface="Arial Black"/>
          <a:cs typeface="Arial Black"/>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9855072463768113E-2"/>
          <c:y val="4.3650793650793648E-2"/>
          <c:w val="0.92753623188405798"/>
          <c:h val="0.92063492063492058"/>
        </c:manualLayout>
      </c:layout>
      <c:barChart>
        <c:barDir val="col"/>
        <c:grouping val="clustered"/>
        <c:varyColors val="0"/>
        <c:dLbls>
          <c:showLegendKey val="0"/>
          <c:showVal val="0"/>
          <c:showCatName val="0"/>
          <c:showSerName val="0"/>
          <c:showPercent val="0"/>
          <c:showBubbleSize val="0"/>
        </c:dLbls>
        <c:gapWidth val="150"/>
        <c:axId val="236991448"/>
        <c:axId val="236991840"/>
      </c:barChart>
      <c:catAx>
        <c:axId val="236991448"/>
        <c:scaling>
          <c:orientation val="minMax"/>
        </c:scaling>
        <c:delete val="0"/>
        <c:axPos val="b"/>
        <c:majorTickMark val="cross"/>
        <c:minorTickMark val="none"/>
        <c:tickLblPos val="nextTo"/>
        <c:spPr>
          <a:ln w="2908">
            <a:solidFill>
              <a:srgbClr val="000000"/>
            </a:solidFill>
            <a:prstDash val="solid"/>
          </a:ln>
        </c:spPr>
        <c:txPr>
          <a:bodyPr rot="0" vert="horz"/>
          <a:lstStyle/>
          <a:p>
            <a:pPr>
              <a:defRPr sz="916" b="0" i="0" u="none" strike="noStrike" baseline="0">
                <a:solidFill>
                  <a:srgbClr val="000000"/>
                </a:solidFill>
                <a:latin typeface="Arial"/>
                <a:ea typeface="Arial"/>
                <a:cs typeface="Arial"/>
              </a:defRPr>
            </a:pPr>
            <a:endParaRPr lang="en-US"/>
          </a:p>
        </c:txPr>
        <c:crossAx val="236991840"/>
        <c:crosses val="autoZero"/>
        <c:auto val="1"/>
        <c:lblAlgn val="ctr"/>
        <c:lblOffset val="100"/>
        <c:tickMarkSkip val="1"/>
        <c:noMultiLvlLbl val="0"/>
      </c:catAx>
      <c:valAx>
        <c:axId val="236991840"/>
        <c:scaling>
          <c:orientation val="minMax"/>
        </c:scaling>
        <c:delete val="0"/>
        <c:axPos val="l"/>
        <c:majorTickMark val="cross"/>
        <c:minorTickMark val="none"/>
        <c:tickLblPos val="nextTo"/>
        <c:spPr>
          <a:ln w="2908">
            <a:solidFill>
              <a:srgbClr val="000000"/>
            </a:solidFill>
            <a:prstDash val="solid"/>
          </a:ln>
        </c:spPr>
        <c:txPr>
          <a:bodyPr rot="0" vert="horz"/>
          <a:lstStyle/>
          <a:p>
            <a:pPr>
              <a:defRPr sz="916" b="0" i="0" u="none" strike="noStrike" baseline="0">
                <a:solidFill>
                  <a:srgbClr val="000000"/>
                </a:solidFill>
                <a:latin typeface="Arial"/>
                <a:ea typeface="Arial"/>
                <a:cs typeface="Arial"/>
              </a:defRPr>
            </a:pPr>
            <a:endParaRPr lang="en-US"/>
          </a:p>
        </c:txPr>
        <c:crossAx val="236991448"/>
        <c:crosses val="autoZero"/>
        <c:crossBetween val="between"/>
      </c:valAx>
      <c:spPr>
        <a:noFill/>
        <a:ln w="23267">
          <a:noFill/>
        </a:ln>
      </c:spPr>
    </c:plotArea>
    <c:plotVisOnly val="1"/>
    <c:dispBlanksAs val="gap"/>
    <c:showDLblsOverMax val="0"/>
  </c:chart>
  <c:spPr>
    <a:noFill/>
    <a:ln>
      <a:noFill/>
    </a:ln>
  </c:spPr>
  <c:txPr>
    <a:bodyPr/>
    <a:lstStyle/>
    <a:p>
      <a:pPr>
        <a:defRPr sz="916" b="0" i="0" u="none" strike="noStrike" baseline="0">
          <a:solidFill>
            <a:srgbClr val="000000"/>
          </a:solidFill>
          <a:latin typeface="Arial"/>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190779014308427"/>
          <c:y val="4.5226130653266333E-2"/>
          <c:w val="0.78378378378378377"/>
          <c:h val="0.86599664991624792"/>
        </c:manualLayout>
      </c:layout>
      <c:barChart>
        <c:barDir val="col"/>
        <c:grouping val="clustered"/>
        <c:varyColors val="0"/>
        <c:ser>
          <c:idx val="0"/>
          <c:order val="0"/>
          <c:tx>
            <c:strRef>
              <c:f>Sheet1!$A$2</c:f>
              <c:strCache>
                <c:ptCount val="1"/>
                <c:pt idx="0">
                  <c:v>Highways</c:v>
                </c:pt>
              </c:strCache>
            </c:strRef>
          </c:tx>
          <c:spPr>
            <a:solidFill>
              <a:srgbClr val="00AF9F"/>
            </a:solidFill>
            <a:ln w="9484">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Sheet1!$B$2:$F$2</c:f>
              <c:numCache>
                <c:formatCode>General</c:formatCode>
                <c:ptCount val="5"/>
                <c:pt idx="0">
                  <c:v>1157640</c:v>
                </c:pt>
                <c:pt idx="1">
                  <c:v>1199078</c:v>
                </c:pt>
                <c:pt idx="2">
                  <c:v>1204207</c:v>
                </c:pt>
                <c:pt idx="3">
                  <c:v>1204844</c:v>
                </c:pt>
                <c:pt idx="4">
                  <c:v>1182129</c:v>
                </c:pt>
              </c:numCache>
            </c:numRef>
          </c:val>
        </c:ser>
        <c:dLbls>
          <c:showLegendKey val="0"/>
          <c:showVal val="0"/>
          <c:showCatName val="0"/>
          <c:showSerName val="0"/>
          <c:showPercent val="0"/>
          <c:showBubbleSize val="0"/>
        </c:dLbls>
        <c:gapWidth val="150"/>
        <c:axId val="236992624"/>
        <c:axId val="236993016"/>
      </c:barChart>
      <c:catAx>
        <c:axId val="236992624"/>
        <c:scaling>
          <c:orientation val="minMax"/>
        </c:scaling>
        <c:delete val="0"/>
        <c:axPos val="b"/>
        <c:numFmt formatCode="General" sourceLinked="1"/>
        <c:majorTickMark val="out"/>
        <c:minorTickMark val="none"/>
        <c:tickLblPos val="nextTo"/>
        <c:spPr>
          <a:ln w="2371">
            <a:solidFill>
              <a:schemeClr val="tx1"/>
            </a:solidFill>
            <a:prstDash val="solid"/>
          </a:ln>
        </c:spPr>
        <c:txPr>
          <a:bodyPr rot="0" vert="horz"/>
          <a:lstStyle/>
          <a:p>
            <a:pPr>
              <a:defRPr sz="1045" b="0" i="0" u="none" strike="noStrike" baseline="0">
                <a:solidFill>
                  <a:schemeClr val="tx1"/>
                </a:solidFill>
                <a:latin typeface="Arial"/>
                <a:ea typeface="Arial"/>
                <a:cs typeface="Arial"/>
              </a:defRPr>
            </a:pPr>
            <a:endParaRPr lang="en-US"/>
          </a:p>
        </c:txPr>
        <c:crossAx val="236993016"/>
        <c:crosses val="autoZero"/>
        <c:auto val="1"/>
        <c:lblAlgn val="ctr"/>
        <c:lblOffset val="100"/>
        <c:tickLblSkip val="1"/>
        <c:tickMarkSkip val="1"/>
        <c:noMultiLvlLbl val="0"/>
      </c:catAx>
      <c:valAx>
        <c:axId val="236993016"/>
        <c:scaling>
          <c:orientation val="minMax"/>
          <c:min val="0"/>
        </c:scaling>
        <c:delete val="0"/>
        <c:axPos val="l"/>
        <c:majorGridlines>
          <c:spPr>
            <a:ln w="2371">
              <a:solidFill>
                <a:schemeClr val="tx1"/>
              </a:solidFill>
              <a:prstDash val="solid"/>
            </a:ln>
          </c:spPr>
        </c:majorGridlines>
        <c:numFmt formatCode="\$#,##0" sourceLinked="0"/>
        <c:majorTickMark val="out"/>
        <c:minorTickMark val="none"/>
        <c:tickLblPos val="nextTo"/>
        <c:spPr>
          <a:ln w="2371">
            <a:solidFill>
              <a:schemeClr val="tx1"/>
            </a:solidFill>
            <a:prstDash val="solid"/>
          </a:ln>
        </c:spPr>
        <c:txPr>
          <a:bodyPr rot="0" vert="horz"/>
          <a:lstStyle/>
          <a:p>
            <a:pPr>
              <a:defRPr sz="1045" b="0" i="0" u="none" strike="noStrike" baseline="0">
                <a:solidFill>
                  <a:schemeClr val="tx1"/>
                </a:solidFill>
                <a:latin typeface="Arial"/>
                <a:ea typeface="Arial"/>
                <a:cs typeface="Arial"/>
              </a:defRPr>
            </a:pPr>
            <a:endParaRPr lang="en-US"/>
          </a:p>
        </c:txPr>
        <c:crossAx val="236992624"/>
        <c:crosses val="autoZero"/>
        <c:crossBetween val="between"/>
      </c:valAx>
      <c:spPr>
        <a:solidFill>
          <a:schemeClr val="bg1"/>
        </a:solidFill>
        <a:ln w="9484">
          <a:solidFill>
            <a:schemeClr val="tx1"/>
          </a:solidFill>
          <a:prstDash val="solid"/>
        </a:ln>
      </c:spPr>
    </c:plotArea>
    <c:plotVisOnly val="1"/>
    <c:dispBlanksAs val="gap"/>
    <c:showDLblsOverMax val="0"/>
  </c:chart>
  <c:spPr>
    <a:noFill/>
    <a:ln>
      <a:noFill/>
    </a:ln>
  </c:spPr>
  <c:txPr>
    <a:bodyPr/>
    <a:lstStyle/>
    <a:p>
      <a:pPr>
        <a:defRPr sz="1344" b="1" i="0" u="none" strike="noStrike" baseline="0">
          <a:solidFill>
            <a:schemeClr val="tx1"/>
          </a:solidFill>
          <a:latin typeface="Arial Black"/>
          <a:ea typeface="Arial Black"/>
          <a:cs typeface="Arial Black"/>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647058823529413"/>
          <c:y val="4.8736462093862815E-2"/>
          <c:w val="0.80922098569157397"/>
          <c:h val="0.85559566787003605"/>
        </c:manualLayout>
      </c:layout>
      <c:barChart>
        <c:barDir val="col"/>
        <c:grouping val="clustered"/>
        <c:varyColors val="0"/>
        <c:ser>
          <c:idx val="0"/>
          <c:order val="0"/>
          <c:tx>
            <c:strRef>
              <c:f>Sheet1!$A$2</c:f>
              <c:strCache>
                <c:ptCount val="1"/>
                <c:pt idx="0">
                  <c:v>Community</c:v>
                </c:pt>
              </c:strCache>
            </c:strRef>
          </c:tx>
          <c:spPr>
            <a:solidFill>
              <a:srgbClr val="00AF9F"/>
            </a:solidFill>
            <a:ln w="9487">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Sheet1!$B$2:$F$2</c:f>
              <c:numCache>
                <c:formatCode>General</c:formatCode>
                <c:ptCount val="5"/>
                <c:pt idx="0">
                  <c:v>22797</c:v>
                </c:pt>
                <c:pt idx="1">
                  <c:v>17515</c:v>
                </c:pt>
                <c:pt idx="2">
                  <c:v>20345</c:v>
                </c:pt>
                <c:pt idx="3">
                  <c:v>43498</c:v>
                </c:pt>
                <c:pt idx="4">
                  <c:v>76355</c:v>
                </c:pt>
              </c:numCache>
            </c:numRef>
          </c:val>
        </c:ser>
        <c:dLbls>
          <c:showLegendKey val="0"/>
          <c:showVal val="0"/>
          <c:showCatName val="0"/>
          <c:showSerName val="0"/>
          <c:showPercent val="0"/>
          <c:showBubbleSize val="0"/>
        </c:dLbls>
        <c:gapWidth val="150"/>
        <c:axId val="236994192"/>
        <c:axId val="236994584"/>
      </c:barChart>
      <c:catAx>
        <c:axId val="236994192"/>
        <c:scaling>
          <c:orientation val="minMax"/>
        </c:scaling>
        <c:delete val="0"/>
        <c:axPos val="b"/>
        <c:numFmt formatCode="General" sourceLinked="1"/>
        <c:majorTickMark val="out"/>
        <c:minorTickMark val="none"/>
        <c:tickLblPos val="nextTo"/>
        <c:spPr>
          <a:ln w="2372">
            <a:solidFill>
              <a:schemeClr val="tx1"/>
            </a:solidFill>
            <a:prstDash val="solid"/>
          </a:ln>
        </c:spPr>
        <c:txPr>
          <a:bodyPr rot="0" vert="horz"/>
          <a:lstStyle/>
          <a:p>
            <a:pPr>
              <a:defRPr sz="1046" b="0" i="0" u="none" strike="noStrike" baseline="0">
                <a:solidFill>
                  <a:schemeClr val="tx1"/>
                </a:solidFill>
                <a:latin typeface="Arial"/>
                <a:ea typeface="Arial"/>
                <a:cs typeface="Arial"/>
              </a:defRPr>
            </a:pPr>
            <a:endParaRPr lang="en-US"/>
          </a:p>
        </c:txPr>
        <c:crossAx val="236994584"/>
        <c:crosses val="autoZero"/>
        <c:auto val="1"/>
        <c:lblAlgn val="ctr"/>
        <c:lblOffset val="100"/>
        <c:tickLblSkip val="1"/>
        <c:tickMarkSkip val="1"/>
        <c:noMultiLvlLbl val="0"/>
      </c:catAx>
      <c:valAx>
        <c:axId val="236994584"/>
        <c:scaling>
          <c:orientation val="minMax"/>
        </c:scaling>
        <c:delete val="0"/>
        <c:axPos val="l"/>
        <c:majorGridlines>
          <c:spPr>
            <a:ln w="2372">
              <a:solidFill>
                <a:schemeClr val="tx1"/>
              </a:solidFill>
              <a:prstDash val="solid"/>
            </a:ln>
          </c:spPr>
        </c:majorGridlines>
        <c:numFmt formatCode="\$#,##0" sourceLinked="0"/>
        <c:majorTickMark val="out"/>
        <c:minorTickMark val="none"/>
        <c:tickLblPos val="nextTo"/>
        <c:spPr>
          <a:ln w="2372">
            <a:solidFill>
              <a:schemeClr val="tx1"/>
            </a:solidFill>
            <a:prstDash val="solid"/>
          </a:ln>
        </c:spPr>
        <c:txPr>
          <a:bodyPr rot="0" vert="horz"/>
          <a:lstStyle/>
          <a:p>
            <a:pPr>
              <a:defRPr sz="1046" b="0" i="0" u="none" strike="noStrike" baseline="0">
                <a:solidFill>
                  <a:schemeClr val="tx1"/>
                </a:solidFill>
                <a:latin typeface="Arial"/>
                <a:ea typeface="Arial"/>
                <a:cs typeface="Arial"/>
              </a:defRPr>
            </a:pPr>
            <a:endParaRPr lang="en-US"/>
          </a:p>
        </c:txPr>
        <c:crossAx val="236994192"/>
        <c:crosses val="autoZero"/>
        <c:crossBetween val="between"/>
        <c:majorUnit val="25000"/>
        <c:minorUnit val="5000"/>
      </c:valAx>
      <c:spPr>
        <a:solidFill>
          <a:schemeClr val="bg1"/>
        </a:solidFill>
        <a:ln w="9487">
          <a:solidFill>
            <a:schemeClr val="tx1"/>
          </a:solidFill>
          <a:prstDash val="solid"/>
        </a:ln>
      </c:spPr>
    </c:plotArea>
    <c:plotVisOnly val="1"/>
    <c:dispBlanksAs val="gap"/>
    <c:showDLblsOverMax val="0"/>
  </c:chart>
  <c:spPr>
    <a:noFill/>
    <a:ln>
      <a:noFill/>
    </a:ln>
  </c:spPr>
  <c:txPr>
    <a:bodyPr/>
    <a:lstStyle/>
    <a:p>
      <a:pPr>
        <a:defRPr sz="1345" b="1" i="0" u="none" strike="noStrike" baseline="0">
          <a:solidFill>
            <a:schemeClr val="tx1"/>
          </a:solidFill>
          <a:latin typeface="Arial Black"/>
          <a:ea typeface="Arial Black"/>
          <a:cs typeface="Arial Black"/>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b="0" i="0" u="none" strike="noStrike" baseline="0">
                <a:solidFill>
                  <a:schemeClr val="tx1"/>
                </a:solidFill>
                <a:latin typeface="Arial Black"/>
                <a:ea typeface="Arial Black"/>
                <a:cs typeface="Arial Black"/>
              </a:defRPr>
            </a:pPr>
            <a:r>
              <a:rPr lang="en-US" sz="1600" dirty="0" smtClean="0"/>
              <a:t>2016</a:t>
            </a:r>
          </a:p>
        </c:rich>
      </c:tx>
      <c:layout>
        <c:manualLayout>
          <c:xMode val="edge"/>
          <c:yMode val="edge"/>
          <c:x val="0.41012363164970228"/>
          <c:y val="2.057605780046725E-2"/>
        </c:manualLayout>
      </c:layout>
      <c:overlay val="0"/>
      <c:spPr>
        <a:noFill/>
        <a:ln w="25399">
          <a:noFill/>
        </a:ln>
      </c:spPr>
    </c:title>
    <c:autoTitleDeleted val="0"/>
    <c:plotArea>
      <c:layout>
        <c:manualLayout>
          <c:layoutTarget val="inner"/>
          <c:xMode val="edge"/>
          <c:yMode val="edge"/>
          <c:x val="0.20319634703196346"/>
          <c:y val="0.26954732510288065"/>
          <c:w val="0.6004566210045662"/>
          <c:h val="0.54115226337448563"/>
        </c:manualLayout>
      </c:layout>
      <c:pieChart>
        <c:varyColors val="1"/>
        <c:ser>
          <c:idx val="0"/>
          <c:order val="0"/>
          <c:tx>
            <c:strRef>
              <c:f>Sheet1!$A$2</c:f>
              <c:strCache>
                <c:ptCount val="1"/>
                <c:pt idx="0">
                  <c:v>2016</c:v>
                </c:pt>
              </c:strCache>
            </c:strRef>
          </c:tx>
          <c:spPr>
            <a:solidFill>
              <a:schemeClr val="accent1"/>
            </a:solidFill>
            <a:ln w="12700">
              <a:solidFill>
                <a:schemeClr val="tx1"/>
              </a:solidFill>
              <a:prstDash val="solid"/>
            </a:ln>
          </c:spPr>
          <c:explosion val="3"/>
          <c:dPt>
            <c:idx val="0"/>
            <c:bubble3D val="0"/>
            <c:spPr>
              <a:solidFill>
                <a:schemeClr val="bg1"/>
              </a:solidFill>
              <a:ln w="12700">
                <a:solidFill>
                  <a:schemeClr val="tx1"/>
                </a:solidFill>
                <a:prstDash val="solid"/>
              </a:ln>
            </c:spPr>
          </c:dPt>
          <c:dPt>
            <c:idx val="1"/>
            <c:bubble3D val="0"/>
            <c:spPr>
              <a:solidFill>
                <a:srgbClr val="00AF9F"/>
              </a:solidFill>
              <a:ln w="12700">
                <a:solidFill>
                  <a:schemeClr val="tx1"/>
                </a:solidFill>
                <a:prstDash val="solid"/>
              </a:ln>
            </c:spPr>
          </c:dPt>
          <c:dPt>
            <c:idx val="2"/>
            <c:bubble3D val="0"/>
            <c:spPr>
              <a:solidFill>
                <a:srgbClr val="717174"/>
              </a:solidFill>
              <a:ln w="12700">
                <a:solidFill>
                  <a:schemeClr val="tx1"/>
                </a:solidFill>
                <a:prstDash val="solid"/>
              </a:ln>
            </c:spPr>
          </c:dPt>
          <c:dPt>
            <c:idx val="3"/>
            <c:bubble3D val="0"/>
            <c:spPr>
              <a:solidFill>
                <a:srgbClr val="1E5352"/>
              </a:solidFill>
              <a:ln w="12700">
                <a:solidFill>
                  <a:schemeClr val="tx1"/>
                </a:solidFill>
                <a:prstDash val="solid"/>
              </a:ln>
            </c:spPr>
          </c:dPt>
          <c:dPt>
            <c:idx val="4"/>
            <c:bubble3D val="0"/>
            <c:spPr>
              <a:solidFill>
                <a:srgbClr val="A7A9AC"/>
              </a:solidFill>
              <a:ln w="12700">
                <a:solidFill>
                  <a:schemeClr val="tx1"/>
                </a:solidFill>
                <a:prstDash val="solid"/>
              </a:ln>
            </c:spPr>
          </c:dPt>
          <c:dPt>
            <c:idx val="5"/>
            <c:bubble3D val="0"/>
            <c:spPr>
              <a:solidFill>
                <a:schemeClr val="tx1"/>
              </a:solidFill>
              <a:ln w="12700">
                <a:solidFill>
                  <a:schemeClr val="tx1"/>
                </a:solidFill>
                <a:prstDash val="solid"/>
              </a:ln>
            </c:spPr>
          </c:dPt>
          <c:dLbls>
            <c:dLbl>
              <c:idx val="0"/>
              <c:layout/>
              <c:tx>
                <c:rich>
                  <a:bodyPr/>
                  <a:lstStyle/>
                  <a:p>
                    <a:pPr>
                      <a:defRPr sz="950" b="0" i="0" u="none" strike="noStrike" baseline="0">
                        <a:solidFill>
                          <a:schemeClr val="tx1"/>
                        </a:solidFill>
                        <a:latin typeface="Arial"/>
                        <a:ea typeface="Arial"/>
                        <a:cs typeface="Arial"/>
                      </a:defRPr>
                    </a:pPr>
                    <a:r>
                      <a:rPr lang="en-US" dirty="0">
                        <a:solidFill>
                          <a:schemeClr val="tx1"/>
                        </a:solidFill>
                      </a:rPr>
                      <a:t>General Government
</a:t>
                    </a:r>
                    <a:r>
                      <a:rPr lang="en-US" dirty="0" smtClean="0">
                        <a:solidFill>
                          <a:schemeClr val="tx1"/>
                        </a:solidFill>
                      </a:rPr>
                      <a:t>23%</a:t>
                    </a:r>
                    <a:endParaRPr lang="en-US" dirty="0">
                      <a:solidFill>
                        <a:schemeClr val="tx1"/>
                      </a:solidFill>
                    </a:endParaRPr>
                  </a:p>
                </c:rich>
              </c:tx>
              <c:spPr>
                <a:noFill/>
                <a:ln w="25399">
                  <a:noFill/>
                </a:ln>
              </c:spPr>
              <c:dLblPos val="inEnd"/>
              <c:showLegendKey val="0"/>
              <c:showVal val="0"/>
              <c:showCatName val="0"/>
              <c:showSerName val="0"/>
              <c:showPercent val="0"/>
              <c:showBubbleSize val="0"/>
              <c:extLst>
                <c:ext xmlns:c15="http://schemas.microsoft.com/office/drawing/2012/chart" uri="{CE6537A1-D6FC-4f65-9D91-7224C49458BB}">
                  <c15:layout/>
                </c:ext>
              </c:extLst>
            </c:dLbl>
            <c:dLbl>
              <c:idx val="1"/>
              <c:layout>
                <c:manualLayout>
                  <c:x val="-0.13963150566545035"/>
                  <c:y val="-0.1322228952150212"/>
                </c:manualLayout>
              </c:layout>
              <c:tx>
                <c:rich>
                  <a:bodyPr/>
                  <a:lstStyle/>
                  <a:p>
                    <a:pPr>
                      <a:defRPr sz="950" b="0" i="0" u="none" strike="noStrike" baseline="0">
                        <a:solidFill>
                          <a:schemeClr val="tx1"/>
                        </a:solidFill>
                        <a:latin typeface="Arial"/>
                        <a:ea typeface="Arial"/>
                        <a:cs typeface="Arial"/>
                      </a:defRPr>
                    </a:pPr>
                    <a:r>
                      <a:rPr lang="en-US" dirty="0">
                        <a:solidFill>
                          <a:schemeClr val="tx1"/>
                        </a:solidFill>
                      </a:rPr>
                      <a:t>Public Safety
</a:t>
                    </a:r>
                    <a:r>
                      <a:rPr lang="en-US" dirty="0" smtClean="0">
                        <a:solidFill>
                          <a:schemeClr val="tx1"/>
                        </a:solidFill>
                      </a:rPr>
                      <a:t>36%</a:t>
                    </a:r>
                    <a:endParaRPr lang="en-US" dirty="0">
                      <a:solidFill>
                        <a:schemeClr val="tx1"/>
                      </a:solidFill>
                    </a:endParaRPr>
                  </a:p>
                </c:rich>
              </c:tx>
              <c:spPr>
                <a:noFill/>
                <a:ln w="25399">
                  <a:noFill/>
                </a:ln>
              </c:spPr>
              <c:dLblPos val="bestFit"/>
              <c:showLegendKey val="0"/>
              <c:showVal val="0"/>
              <c:showCatName val="0"/>
              <c:showSerName val="0"/>
              <c:showPercent val="0"/>
              <c:showBubbleSize val="0"/>
              <c:extLst>
                <c:ext xmlns:c15="http://schemas.microsoft.com/office/drawing/2012/chart" uri="{CE6537A1-D6FC-4f65-9D91-7224C49458BB}">
                  <c15:layout/>
                </c:ext>
              </c:extLst>
            </c:dLbl>
            <c:dLbl>
              <c:idx val="2"/>
              <c:layout/>
              <c:tx>
                <c:rich>
                  <a:bodyPr/>
                  <a:lstStyle/>
                  <a:p>
                    <a:pPr>
                      <a:defRPr sz="950" b="0" i="0" u="none" strike="noStrike" baseline="0">
                        <a:solidFill>
                          <a:schemeClr val="tx1"/>
                        </a:solidFill>
                        <a:latin typeface="Arial"/>
                        <a:ea typeface="Arial"/>
                        <a:cs typeface="Arial"/>
                      </a:defRPr>
                    </a:pPr>
                    <a:r>
                      <a:rPr lang="en-US" dirty="0">
                        <a:solidFill>
                          <a:schemeClr val="bg1"/>
                        </a:solidFill>
                      </a:rPr>
                      <a:t>Highways and Streets
</a:t>
                    </a:r>
                    <a:r>
                      <a:rPr lang="en-US" dirty="0" smtClean="0">
                        <a:solidFill>
                          <a:schemeClr val="bg1"/>
                        </a:solidFill>
                      </a:rPr>
                      <a:t>27%</a:t>
                    </a:r>
                    <a:endParaRPr lang="en-US" dirty="0">
                      <a:solidFill>
                        <a:schemeClr val="bg1"/>
                      </a:solidFill>
                    </a:endParaRPr>
                  </a:p>
                </c:rich>
              </c:tx>
              <c:spPr>
                <a:noFill/>
                <a:ln w="25399">
                  <a:noFill/>
                </a:ln>
              </c:spPr>
              <c:dLblPos val="inEnd"/>
              <c:showLegendKey val="0"/>
              <c:showVal val="0"/>
              <c:showCatName val="0"/>
              <c:showSerName val="0"/>
              <c:showPercent val="0"/>
              <c:showBubbleSize val="0"/>
              <c:extLst>
                <c:ext xmlns:c15="http://schemas.microsoft.com/office/drawing/2012/chart" uri="{CE6537A1-D6FC-4f65-9D91-7224C49458BB}">
                  <c15:layout/>
                </c:ext>
              </c:extLst>
            </c:dLbl>
            <c:dLbl>
              <c:idx val="3"/>
              <c:layout>
                <c:manualLayout>
                  <c:x val="-9.6277351659559099E-2"/>
                  <c:y val="-7.8751366905347661E-2"/>
                </c:manualLayout>
              </c:layout>
              <c:tx>
                <c:rich>
                  <a:bodyPr/>
                  <a:lstStyle/>
                  <a:p>
                    <a:r>
                      <a:rPr lang="en-US" dirty="0" smtClean="0"/>
                      <a:t>Community </a:t>
                    </a:r>
                    <a:r>
                      <a:rPr lang="en-US" dirty="0"/>
                      <a:t>Development
</a:t>
                    </a:r>
                    <a:r>
                      <a:rPr lang="en-US" dirty="0" smtClean="0"/>
                      <a:t>2%</a:t>
                    </a:r>
                    <a:endParaRPr lang="en-US" dirty="0"/>
                  </a:p>
                </c:rich>
              </c:tx>
              <c:dLblPos val="bestFit"/>
              <c:showLegendKey val="0"/>
              <c:showVal val="0"/>
              <c:showCatName val="1"/>
              <c:showSerName val="0"/>
              <c:showPercent val="1"/>
              <c:showBubbleSize val="0"/>
              <c:extLst>
                <c:ext xmlns:c15="http://schemas.microsoft.com/office/drawing/2012/chart" uri="{CE6537A1-D6FC-4f65-9D91-7224C49458BB}">
                  <c15:layout/>
                </c:ext>
              </c:extLst>
            </c:dLbl>
            <c:dLbl>
              <c:idx val="4"/>
              <c:layout>
                <c:manualLayout>
                  <c:x val="8.3099300818269949E-3"/>
                  <c:y val="-8.5229677486895347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5"/>
              <c:layout>
                <c:manualLayout>
                  <c:x val="0.18728948144971694"/>
                  <c:y val="-4.4021549478679832E-2"/>
                </c:manualLayout>
              </c:layout>
              <c:tx>
                <c:rich>
                  <a:bodyPr/>
                  <a:lstStyle/>
                  <a:p>
                    <a:r>
                      <a:rPr lang="en-US" dirty="0" smtClean="0"/>
                      <a:t>Other </a:t>
                    </a:r>
                    <a:r>
                      <a:rPr lang="en-US" dirty="0"/>
                      <a:t>Unallocated
</a:t>
                    </a:r>
                    <a:r>
                      <a:rPr lang="en-US" dirty="0" smtClean="0"/>
                      <a:t>3%</a:t>
                    </a:r>
                    <a:endParaRPr lang="en-US" dirty="0"/>
                  </a:p>
                </c:rich>
              </c:tx>
              <c:dLblPos val="bestFit"/>
              <c:showLegendKey val="0"/>
              <c:showVal val="0"/>
              <c:showCatName val="1"/>
              <c:showSerName val="0"/>
              <c:showPercent val="1"/>
              <c:showBubbleSize val="0"/>
              <c:extLst>
                <c:ext xmlns:c15="http://schemas.microsoft.com/office/drawing/2012/chart" uri="{CE6537A1-D6FC-4f65-9D91-7224C49458BB}">
                  <c15:layout/>
                </c:ext>
              </c:extLst>
            </c:dLbl>
            <c:numFmt formatCode="0%" sourceLinked="0"/>
            <c:spPr>
              <a:noFill/>
              <a:ln w="25399">
                <a:noFill/>
              </a:ln>
            </c:spPr>
            <c:txPr>
              <a:bodyPr/>
              <a:lstStyle/>
              <a:p>
                <a:pPr>
                  <a:defRPr sz="950" b="0" i="0" u="none" strike="noStrike" baseline="0">
                    <a:solidFill>
                      <a:schemeClr val="tx1"/>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Sheet1!$B$1:$G$1</c:f>
              <c:strCache>
                <c:ptCount val="6"/>
                <c:pt idx="0">
                  <c:v>General Government</c:v>
                </c:pt>
                <c:pt idx="1">
                  <c:v>Public Safety</c:v>
                </c:pt>
                <c:pt idx="2">
                  <c:v>Highways and Streets</c:v>
                </c:pt>
                <c:pt idx="3">
                  <c:v>Community Development</c:v>
                </c:pt>
                <c:pt idx="4">
                  <c:v>Parks</c:v>
                </c:pt>
                <c:pt idx="5">
                  <c:v>Other Unallocated</c:v>
                </c:pt>
              </c:strCache>
            </c:strRef>
          </c:cat>
          <c:val>
            <c:numRef>
              <c:f>Sheet1!$B$2:$G$2</c:f>
              <c:numCache>
                <c:formatCode>General</c:formatCode>
                <c:ptCount val="6"/>
                <c:pt idx="0">
                  <c:v>1014614</c:v>
                </c:pt>
                <c:pt idx="1">
                  <c:v>1549208</c:v>
                </c:pt>
                <c:pt idx="2">
                  <c:v>1182129</c:v>
                </c:pt>
                <c:pt idx="3">
                  <c:v>76355</c:v>
                </c:pt>
                <c:pt idx="4">
                  <c:v>375433</c:v>
                </c:pt>
                <c:pt idx="5">
                  <c:v>137007</c:v>
                </c:pt>
              </c:numCache>
            </c:numRef>
          </c:val>
        </c:ser>
        <c:dLbls>
          <c:showLegendKey val="0"/>
          <c:showVal val="0"/>
          <c:showCatName val="0"/>
          <c:showSerName val="0"/>
          <c:showPercent val="0"/>
          <c:showBubbleSize val="0"/>
          <c:showLeaderLines val="1"/>
        </c:dLbls>
        <c:firstSliceAng val="0"/>
      </c:pieChart>
      <c:spPr>
        <a:noFill/>
        <a:ln w="25399">
          <a:noFill/>
        </a:ln>
      </c:spPr>
    </c:plotArea>
    <c:plotVisOnly val="1"/>
    <c:dispBlanksAs val="zero"/>
    <c:showDLblsOverMax val="0"/>
  </c:chart>
  <c:spPr>
    <a:noFill/>
    <a:ln>
      <a:noFill/>
    </a:ln>
  </c:spPr>
  <c:txPr>
    <a:bodyPr/>
    <a:lstStyle/>
    <a:p>
      <a:pPr>
        <a:defRPr sz="1800" b="1" i="0" u="none" strike="noStrike" baseline="0">
          <a:solidFill>
            <a:schemeClr val="tx1"/>
          </a:solidFill>
          <a:latin typeface="Arial Black"/>
          <a:ea typeface="Arial Black"/>
          <a:cs typeface="Arial Black"/>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b="0" i="0" u="none" strike="noStrike" baseline="0">
                <a:solidFill>
                  <a:schemeClr val="tx1"/>
                </a:solidFill>
                <a:latin typeface="Arial Black"/>
                <a:ea typeface="Arial Black"/>
                <a:cs typeface="Arial Black"/>
              </a:defRPr>
            </a:pPr>
            <a:r>
              <a:rPr lang="en-US" sz="1600" dirty="0" smtClean="0"/>
              <a:t>2015</a:t>
            </a:r>
            <a:endParaRPr lang="en-US" sz="1600" dirty="0"/>
          </a:p>
        </c:rich>
      </c:tx>
      <c:layout>
        <c:manualLayout>
          <c:xMode val="edge"/>
          <c:yMode val="edge"/>
          <c:x val="0.4589041095890411"/>
          <c:y val="2.0576131687242798E-2"/>
        </c:manualLayout>
      </c:layout>
      <c:overlay val="0"/>
      <c:spPr>
        <a:noFill/>
        <a:ln w="25399">
          <a:noFill/>
        </a:ln>
      </c:spPr>
    </c:title>
    <c:autoTitleDeleted val="0"/>
    <c:plotArea>
      <c:layout>
        <c:manualLayout>
          <c:layoutTarget val="inner"/>
          <c:xMode val="edge"/>
          <c:yMode val="edge"/>
          <c:x val="0.20319634703196346"/>
          <c:y val="0.26954732510288065"/>
          <c:w val="0.6004566210045662"/>
          <c:h val="0.54115226337448563"/>
        </c:manualLayout>
      </c:layout>
      <c:pieChart>
        <c:varyColors val="1"/>
        <c:ser>
          <c:idx val="0"/>
          <c:order val="0"/>
          <c:tx>
            <c:strRef>
              <c:f>Sheet1!$A$2</c:f>
              <c:strCache>
                <c:ptCount val="1"/>
                <c:pt idx="0">
                  <c:v>2015</c:v>
                </c:pt>
              </c:strCache>
            </c:strRef>
          </c:tx>
          <c:spPr>
            <a:solidFill>
              <a:schemeClr val="accent1"/>
            </a:solidFill>
            <a:ln w="12700">
              <a:solidFill>
                <a:schemeClr val="tx1"/>
              </a:solidFill>
              <a:prstDash val="solid"/>
            </a:ln>
          </c:spPr>
          <c:explosion val="3"/>
          <c:dPt>
            <c:idx val="0"/>
            <c:bubble3D val="0"/>
            <c:spPr>
              <a:solidFill>
                <a:schemeClr val="bg1"/>
              </a:solidFill>
              <a:ln w="12700">
                <a:solidFill>
                  <a:schemeClr val="tx1"/>
                </a:solidFill>
                <a:prstDash val="solid"/>
              </a:ln>
            </c:spPr>
          </c:dPt>
          <c:dPt>
            <c:idx val="1"/>
            <c:bubble3D val="0"/>
            <c:spPr>
              <a:solidFill>
                <a:srgbClr val="00AF9F"/>
              </a:solidFill>
              <a:ln w="12700">
                <a:solidFill>
                  <a:schemeClr val="tx1"/>
                </a:solidFill>
                <a:prstDash val="solid"/>
              </a:ln>
            </c:spPr>
          </c:dPt>
          <c:dPt>
            <c:idx val="2"/>
            <c:bubble3D val="0"/>
            <c:spPr>
              <a:solidFill>
                <a:srgbClr val="717174"/>
              </a:solidFill>
              <a:ln w="12700">
                <a:solidFill>
                  <a:schemeClr val="tx1"/>
                </a:solidFill>
                <a:prstDash val="solid"/>
              </a:ln>
            </c:spPr>
          </c:dPt>
          <c:dPt>
            <c:idx val="3"/>
            <c:bubble3D val="0"/>
            <c:spPr>
              <a:solidFill>
                <a:srgbClr val="1E5352"/>
              </a:solidFill>
              <a:ln w="12700">
                <a:solidFill>
                  <a:schemeClr val="tx1"/>
                </a:solidFill>
                <a:prstDash val="solid"/>
              </a:ln>
            </c:spPr>
          </c:dPt>
          <c:dPt>
            <c:idx val="4"/>
            <c:bubble3D val="0"/>
            <c:spPr>
              <a:solidFill>
                <a:srgbClr val="A7A9AC"/>
              </a:solidFill>
              <a:ln w="12700">
                <a:solidFill>
                  <a:schemeClr val="tx1"/>
                </a:solidFill>
                <a:prstDash val="solid"/>
              </a:ln>
            </c:spPr>
          </c:dPt>
          <c:dPt>
            <c:idx val="5"/>
            <c:bubble3D val="0"/>
            <c:spPr>
              <a:solidFill>
                <a:schemeClr val="tx1"/>
              </a:solidFill>
              <a:ln w="12700">
                <a:solidFill>
                  <a:schemeClr val="tx1"/>
                </a:solidFill>
                <a:prstDash val="solid"/>
              </a:ln>
            </c:spPr>
          </c:dPt>
          <c:dLbls>
            <c:dLbl>
              <c:idx val="0"/>
              <c:layout/>
              <c:tx>
                <c:rich>
                  <a:bodyPr/>
                  <a:lstStyle/>
                  <a:p>
                    <a:r>
                      <a:rPr lang="en-US" dirty="0">
                        <a:solidFill>
                          <a:schemeClr val="tx1"/>
                        </a:solidFill>
                      </a:rPr>
                      <a:t>General Government
</a:t>
                    </a:r>
                    <a:r>
                      <a:rPr lang="en-US" dirty="0" smtClean="0">
                        <a:solidFill>
                          <a:schemeClr val="tx1"/>
                        </a:solidFill>
                      </a:rPr>
                      <a:t>23%</a:t>
                    </a:r>
                    <a:endParaRPr lang="en-US" dirty="0">
                      <a:solidFill>
                        <a:schemeClr val="tx1"/>
                      </a:solidFill>
                    </a:endParaRPr>
                  </a:p>
                </c:rich>
              </c:tx>
              <c:dLblPos val="inEnd"/>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5760514691761091"/>
                  <c:y val="-0.14718525568919269"/>
                </c:manualLayout>
              </c:layout>
              <c:tx>
                <c:rich>
                  <a:bodyPr/>
                  <a:lstStyle/>
                  <a:p>
                    <a:r>
                      <a:rPr lang="en-US" dirty="0">
                        <a:solidFill>
                          <a:schemeClr val="tx1"/>
                        </a:solidFill>
                      </a:rPr>
                      <a:t>Public Safety
</a:t>
                    </a:r>
                    <a:r>
                      <a:rPr lang="en-US" dirty="0" smtClean="0">
                        <a:solidFill>
                          <a:schemeClr val="tx1"/>
                        </a:solidFill>
                      </a:rPr>
                      <a:t>37%</a:t>
                    </a:r>
                    <a:endParaRPr lang="en-US" dirty="0">
                      <a:solidFill>
                        <a:schemeClr val="tx1"/>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tx>
                <c:rich>
                  <a:bodyPr/>
                  <a:lstStyle/>
                  <a:p>
                    <a:fld id="{DEA16A7E-23FD-43A0-B9F0-A14E49B84554}" type="CATEGORYNAME">
                      <a:rPr lang="en-US">
                        <a:solidFill>
                          <a:schemeClr val="bg1"/>
                        </a:solidFill>
                      </a:rPr>
                      <a:pPr/>
                      <a:t>[CATEGORY NAME]</a:t>
                    </a:fld>
                    <a:r>
                      <a:rPr lang="en-US" baseline="0" dirty="0">
                        <a:solidFill>
                          <a:schemeClr val="bg1"/>
                        </a:solidFill>
                      </a:rPr>
                      <a:t>
</a:t>
                    </a:r>
                    <a:fld id="{CE81138F-1108-4344-91A5-77726EC8B56A}" type="PERCENTAGE">
                      <a:rPr lang="en-US" baseline="0">
                        <a:solidFill>
                          <a:schemeClr val="bg1"/>
                        </a:solidFill>
                      </a:rPr>
                      <a:pPr/>
                      <a:t>[PERCENTAGE]</a:t>
                    </a:fld>
                    <a:endParaRPr lang="en-US" baseline="0" dirty="0">
                      <a:solidFill>
                        <a:schemeClr val="bg1"/>
                      </a:solidFill>
                    </a:endParaRPr>
                  </a:p>
                </c:rich>
              </c:tx>
              <c:dLblPos val="inEnd"/>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3"/>
              <c:layout>
                <c:manualLayout>
                  <c:x val="-0.11239520824180306"/>
                  <c:y val="-6.3192179325162703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4"/>
              <c:layout>
                <c:manualLayout>
                  <c:x val="-8.8443134593138638E-4"/>
                  <c:y val="-8.5145557838033792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5"/>
              <c:layout>
                <c:manualLayout>
                  <c:x val="0.18700464688823354"/>
                  <c:y val="-4.8383163286925324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numFmt formatCode="0%" sourceLinked="0"/>
            <c:spPr>
              <a:noFill/>
              <a:ln w="25399">
                <a:noFill/>
              </a:ln>
            </c:spPr>
            <c:txPr>
              <a:bodyPr/>
              <a:lstStyle/>
              <a:p>
                <a:pPr>
                  <a:defRPr sz="950" b="0" i="0" u="none" strike="noStrike" baseline="0">
                    <a:solidFill>
                      <a:schemeClr val="tx1"/>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Sheet1!$B$1:$G$1</c:f>
              <c:strCache>
                <c:ptCount val="6"/>
                <c:pt idx="0">
                  <c:v>General Government</c:v>
                </c:pt>
                <c:pt idx="1">
                  <c:v>Public Safety</c:v>
                </c:pt>
                <c:pt idx="2">
                  <c:v>Highways and Streets</c:v>
                </c:pt>
                <c:pt idx="3">
                  <c:v>Community Development</c:v>
                </c:pt>
                <c:pt idx="4">
                  <c:v>Parks</c:v>
                </c:pt>
                <c:pt idx="5">
                  <c:v>Other Unallocated</c:v>
                </c:pt>
              </c:strCache>
            </c:strRef>
          </c:cat>
          <c:val>
            <c:numRef>
              <c:f>Sheet1!$B$2:$G$2</c:f>
              <c:numCache>
                <c:formatCode>General</c:formatCode>
                <c:ptCount val="6"/>
                <c:pt idx="0">
                  <c:v>979788</c:v>
                </c:pt>
                <c:pt idx="1">
                  <c:v>1571184</c:v>
                </c:pt>
                <c:pt idx="2">
                  <c:v>1204844</c:v>
                </c:pt>
                <c:pt idx="3">
                  <c:v>43498</c:v>
                </c:pt>
                <c:pt idx="4">
                  <c:v>337316</c:v>
                </c:pt>
                <c:pt idx="5">
                  <c:v>137210</c:v>
                </c:pt>
              </c:numCache>
            </c:numRef>
          </c:val>
        </c:ser>
        <c:dLbls>
          <c:showLegendKey val="0"/>
          <c:showVal val="0"/>
          <c:showCatName val="0"/>
          <c:showSerName val="0"/>
          <c:showPercent val="0"/>
          <c:showBubbleSize val="0"/>
          <c:showLeaderLines val="1"/>
        </c:dLbls>
        <c:firstSliceAng val="0"/>
      </c:pieChart>
      <c:spPr>
        <a:noFill/>
        <a:ln w="25399">
          <a:noFill/>
        </a:ln>
      </c:spPr>
    </c:plotArea>
    <c:plotVisOnly val="1"/>
    <c:dispBlanksAs val="zero"/>
    <c:showDLblsOverMax val="0"/>
  </c:chart>
  <c:spPr>
    <a:noFill/>
    <a:ln>
      <a:noFill/>
    </a:ln>
  </c:spPr>
  <c:txPr>
    <a:bodyPr/>
    <a:lstStyle/>
    <a:p>
      <a:pPr>
        <a:defRPr sz="1800" b="1" i="0" u="none" strike="noStrike" baseline="0">
          <a:solidFill>
            <a:schemeClr val="tx1"/>
          </a:solidFill>
          <a:latin typeface="Arial Black"/>
          <a:ea typeface="Arial Black"/>
          <a:cs typeface="Arial Black"/>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114155251141551E-2"/>
          <c:y val="2.2633744855967079E-2"/>
          <c:w val="0.954337899543379"/>
          <c:h val="0.95884773662551437"/>
        </c:manualLayout>
      </c:layout>
      <c:barChart>
        <c:barDir val="col"/>
        <c:grouping val="clustered"/>
        <c:varyColors val="0"/>
        <c:dLbls>
          <c:showLegendKey val="0"/>
          <c:showVal val="0"/>
          <c:showCatName val="0"/>
          <c:showSerName val="0"/>
          <c:showPercent val="0"/>
          <c:showBubbleSize val="0"/>
        </c:dLbls>
        <c:gapWidth val="150"/>
        <c:axId val="237567144"/>
        <c:axId val="237567536"/>
      </c:barChart>
      <c:catAx>
        <c:axId val="237567144"/>
        <c:scaling>
          <c:orientation val="minMax"/>
        </c:scaling>
        <c:delete val="0"/>
        <c:axPos val="b"/>
        <c:majorTickMark val="cross"/>
        <c:minorTickMark val="none"/>
        <c:tickLblPos val="nextTo"/>
        <c:spPr>
          <a:ln w="1536">
            <a:solidFill>
              <a:schemeClr val="tx1"/>
            </a:solidFill>
            <a:prstDash val="solid"/>
          </a:ln>
        </c:spPr>
        <c:txPr>
          <a:bodyPr rot="0" vert="horz"/>
          <a:lstStyle/>
          <a:p>
            <a:pPr>
              <a:defRPr sz="871" b="1" i="0" u="none" strike="noStrike" baseline="0">
                <a:solidFill>
                  <a:schemeClr val="tx1"/>
                </a:solidFill>
                <a:latin typeface="Arial Black"/>
                <a:ea typeface="Arial Black"/>
                <a:cs typeface="Arial Black"/>
              </a:defRPr>
            </a:pPr>
            <a:endParaRPr lang="en-US"/>
          </a:p>
        </c:txPr>
        <c:crossAx val="237567536"/>
        <c:crosses val="autoZero"/>
        <c:auto val="1"/>
        <c:lblAlgn val="ctr"/>
        <c:lblOffset val="100"/>
        <c:tickMarkSkip val="1"/>
        <c:noMultiLvlLbl val="0"/>
      </c:catAx>
      <c:valAx>
        <c:axId val="237567536"/>
        <c:scaling>
          <c:orientation val="minMax"/>
        </c:scaling>
        <c:delete val="0"/>
        <c:axPos val="l"/>
        <c:majorTickMark val="cross"/>
        <c:minorTickMark val="none"/>
        <c:tickLblPos val="nextTo"/>
        <c:spPr>
          <a:ln w="1536">
            <a:solidFill>
              <a:schemeClr val="tx1"/>
            </a:solidFill>
            <a:prstDash val="solid"/>
          </a:ln>
        </c:spPr>
        <c:txPr>
          <a:bodyPr rot="0" vert="horz"/>
          <a:lstStyle/>
          <a:p>
            <a:pPr>
              <a:defRPr sz="871" b="1" i="0" u="none" strike="noStrike" baseline="0">
                <a:solidFill>
                  <a:schemeClr val="tx1"/>
                </a:solidFill>
                <a:latin typeface="Arial Black"/>
                <a:ea typeface="Arial Black"/>
                <a:cs typeface="Arial Black"/>
              </a:defRPr>
            </a:pPr>
            <a:endParaRPr lang="en-US"/>
          </a:p>
        </c:txPr>
        <c:crossAx val="237567144"/>
        <c:crosses val="autoZero"/>
        <c:crossBetween val="between"/>
      </c:valAx>
      <c:spPr>
        <a:noFill/>
        <a:ln w="12290">
          <a:noFill/>
        </a:ln>
      </c:spPr>
    </c:plotArea>
    <c:plotVisOnly val="1"/>
    <c:dispBlanksAs val="gap"/>
    <c:showDLblsOverMax val="0"/>
  </c:chart>
  <c:spPr>
    <a:noFill/>
    <a:ln>
      <a:noFill/>
    </a:ln>
  </c:spPr>
  <c:txPr>
    <a:bodyPr/>
    <a:lstStyle/>
    <a:p>
      <a:pPr>
        <a:defRPr sz="871" b="1" i="0" u="none" strike="noStrike" baseline="0">
          <a:solidFill>
            <a:schemeClr val="tx1"/>
          </a:solidFill>
          <a:latin typeface="Arial Black"/>
          <a:ea typeface="Arial Black"/>
          <a:cs typeface="Arial Black"/>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23287671232876"/>
          <c:y val="5.5408970976253295E-2"/>
          <c:w val="0.80821917808219179"/>
          <c:h val="0.78100263852242746"/>
        </c:manualLayout>
      </c:layout>
      <c:barChart>
        <c:barDir val="col"/>
        <c:grouping val="clustered"/>
        <c:varyColors val="0"/>
        <c:ser>
          <c:idx val="0"/>
          <c:order val="0"/>
          <c:tx>
            <c:strRef>
              <c:f>Sheet1!$A$2</c:f>
              <c:strCache>
                <c:ptCount val="1"/>
                <c:pt idx="0">
                  <c:v>Unassigned Fund Balance</c:v>
                </c:pt>
              </c:strCache>
            </c:strRef>
          </c:tx>
          <c:spPr>
            <a:solidFill>
              <a:srgbClr val="00AF9F"/>
            </a:solidFill>
            <a:ln w="15230">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Sheet1!$B$2:$F$2</c:f>
              <c:numCache>
                <c:formatCode>General</c:formatCode>
                <c:ptCount val="5"/>
                <c:pt idx="0">
                  <c:v>2109985</c:v>
                </c:pt>
                <c:pt idx="1">
                  <c:v>2186178</c:v>
                </c:pt>
                <c:pt idx="2">
                  <c:v>2316449</c:v>
                </c:pt>
                <c:pt idx="3">
                  <c:v>2422714</c:v>
                </c:pt>
                <c:pt idx="4">
                  <c:v>2603086</c:v>
                </c:pt>
              </c:numCache>
            </c:numRef>
          </c:val>
        </c:ser>
        <c:ser>
          <c:idx val="1"/>
          <c:order val="1"/>
          <c:tx>
            <c:strRef>
              <c:f>Sheet1!$A$3</c:f>
              <c:strCache>
                <c:ptCount val="1"/>
                <c:pt idx="0">
                  <c:v>General Fund Expenditures</c:v>
                </c:pt>
              </c:strCache>
            </c:strRef>
          </c:tx>
          <c:spPr>
            <a:solidFill>
              <a:srgbClr val="A7A9AC"/>
            </a:solidFill>
            <a:ln w="15230">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Sheet1!$B$3:$F$3</c:f>
              <c:numCache>
                <c:formatCode>General</c:formatCode>
                <c:ptCount val="5"/>
                <c:pt idx="0">
                  <c:v>3916687</c:v>
                </c:pt>
                <c:pt idx="1">
                  <c:v>4017210</c:v>
                </c:pt>
                <c:pt idx="2">
                  <c:v>4104799</c:v>
                </c:pt>
                <c:pt idx="3">
                  <c:v>4273840</c:v>
                </c:pt>
                <c:pt idx="4">
                  <c:v>4334746</c:v>
                </c:pt>
              </c:numCache>
            </c:numRef>
          </c:val>
        </c:ser>
        <c:dLbls>
          <c:showLegendKey val="0"/>
          <c:showVal val="0"/>
          <c:showCatName val="0"/>
          <c:showSerName val="0"/>
          <c:showPercent val="0"/>
          <c:showBubbleSize val="0"/>
        </c:dLbls>
        <c:gapWidth val="150"/>
        <c:axId val="237568320"/>
        <c:axId val="237568712"/>
      </c:barChart>
      <c:catAx>
        <c:axId val="237568320"/>
        <c:scaling>
          <c:orientation val="minMax"/>
        </c:scaling>
        <c:delete val="0"/>
        <c:axPos val="b"/>
        <c:numFmt formatCode="General" sourceLinked="1"/>
        <c:majorTickMark val="out"/>
        <c:minorTickMark val="none"/>
        <c:tickLblPos val="nextTo"/>
        <c:spPr>
          <a:ln w="3808">
            <a:solidFill>
              <a:schemeClr val="tx1"/>
            </a:solidFill>
            <a:prstDash val="solid"/>
          </a:ln>
        </c:spPr>
        <c:txPr>
          <a:bodyPr rot="0" vert="horz"/>
          <a:lstStyle/>
          <a:p>
            <a:pPr>
              <a:defRPr sz="959" b="0" i="0" u="none" strike="noStrike" baseline="0">
                <a:solidFill>
                  <a:schemeClr val="tx1"/>
                </a:solidFill>
                <a:latin typeface="Arial"/>
                <a:ea typeface="Arial"/>
                <a:cs typeface="Arial"/>
              </a:defRPr>
            </a:pPr>
            <a:endParaRPr lang="en-US"/>
          </a:p>
        </c:txPr>
        <c:crossAx val="237568712"/>
        <c:crosses val="autoZero"/>
        <c:auto val="1"/>
        <c:lblAlgn val="ctr"/>
        <c:lblOffset val="100"/>
        <c:tickLblSkip val="1"/>
        <c:tickMarkSkip val="1"/>
        <c:noMultiLvlLbl val="0"/>
      </c:catAx>
      <c:valAx>
        <c:axId val="237568712"/>
        <c:scaling>
          <c:orientation val="minMax"/>
        </c:scaling>
        <c:delete val="0"/>
        <c:axPos val="l"/>
        <c:majorGridlines>
          <c:spPr>
            <a:ln w="3808">
              <a:solidFill>
                <a:schemeClr val="tx1"/>
              </a:solidFill>
              <a:prstDash val="solid"/>
            </a:ln>
          </c:spPr>
        </c:majorGridlines>
        <c:numFmt formatCode="\$#,##0" sourceLinked="0"/>
        <c:majorTickMark val="out"/>
        <c:minorTickMark val="none"/>
        <c:tickLblPos val="nextTo"/>
        <c:spPr>
          <a:ln w="3808">
            <a:solidFill>
              <a:schemeClr val="tx1"/>
            </a:solidFill>
            <a:prstDash val="solid"/>
          </a:ln>
        </c:spPr>
        <c:txPr>
          <a:bodyPr rot="0" vert="horz"/>
          <a:lstStyle/>
          <a:p>
            <a:pPr>
              <a:defRPr sz="959" b="0" i="0" u="none" strike="noStrike" baseline="0">
                <a:solidFill>
                  <a:schemeClr val="tx1"/>
                </a:solidFill>
                <a:latin typeface="Arial"/>
                <a:ea typeface="Arial"/>
                <a:cs typeface="Arial"/>
              </a:defRPr>
            </a:pPr>
            <a:endParaRPr lang="en-US"/>
          </a:p>
        </c:txPr>
        <c:crossAx val="237568320"/>
        <c:crosses val="autoZero"/>
        <c:crossBetween val="between"/>
      </c:valAx>
      <c:spPr>
        <a:solidFill>
          <a:schemeClr val="bg1"/>
        </a:solidFill>
        <a:ln w="15230">
          <a:solidFill>
            <a:schemeClr val="tx1"/>
          </a:solidFill>
          <a:prstDash val="solid"/>
        </a:ln>
      </c:spPr>
    </c:plotArea>
    <c:legend>
      <c:legendPos val="b"/>
      <c:layout>
        <c:manualLayout>
          <c:xMode val="edge"/>
          <c:yMode val="edge"/>
          <c:x val="0.23972602739726026"/>
          <c:y val="0.93403693931398413"/>
          <c:w val="0.66666666666666663"/>
          <c:h val="5.8047493403693931E-2"/>
        </c:manualLayout>
      </c:layout>
      <c:overlay val="0"/>
      <c:spPr>
        <a:noFill/>
        <a:ln w="3808">
          <a:solidFill>
            <a:schemeClr val="tx1"/>
          </a:solidFill>
          <a:prstDash val="solid"/>
        </a:ln>
      </c:spPr>
      <c:txPr>
        <a:bodyPr/>
        <a:lstStyle/>
        <a:p>
          <a:pPr>
            <a:defRPr sz="881" b="0" i="0" u="none" strike="noStrike" baseline="0">
              <a:solidFill>
                <a:schemeClr val="tx1"/>
              </a:solidFill>
              <a:latin typeface="Arial"/>
              <a:ea typeface="Arial"/>
              <a:cs typeface="Arial"/>
            </a:defRPr>
          </a:pPr>
          <a:endParaRPr lang="en-US"/>
        </a:p>
      </c:txPr>
    </c:legend>
    <c:plotVisOnly val="1"/>
    <c:dispBlanksAs val="gap"/>
    <c:showDLblsOverMax val="0"/>
  </c:chart>
  <c:spPr>
    <a:noFill/>
    <a:ln>
      <a:noFill/>
    </a:ln>
  </c:spPr>
  <c:txPr>
    <a:bodyPr/>
    <a:lstStyle/>
    <a:p>
      <a:pPr>
        <a:defRPr sz="2159" b="1" i="0" u="none" strike="noStrike" baseline="0">
          <a:solidFill>
            <a:schemeClr val="tx1"/>
          </a:solidFill>
          <a:latin typeface="Arial Black"/>
          <a:ea typeface="Arial Black"/>
          <a:cs typeface="Arial Black"/>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658119658119658"/>
          <c:y val="8.0188679245283015E-2"/>
          <c:w val="0.7649572649572649"/>
          <c:h val="0.71226415094339623"/>
        </c:manualLayout>
      </c:layout>
      <c:barChart>
        <c:barDir val="col"/>
        <c:grouping val="stacked"/>
        <c:varyColors val="0"/>
        <c:ser>
          <c:idx val="0"/>
          <c:order val="0"/>
          <c:tx>
            <c:strRef>
              <c:f>'slide 33'!$A$2</c:f>
              <c:strCache>
                <c:ptCount val="1"/>
                <c:pt idx="0">
                  <c:v>General Obligation Debt</c:v>
                </c:pt>
              </c:strCache>
            </c:strRef>
          </c:tx>
          <c:spPr>
            <a:solidFill>
              <a:srgbClr val="00AF9F"/>
            </a:solidFill>
            <a:ln w="29770">
              <a:solidFill>
                <a:srgbClr val="000000"/>
              </a:solidFill>
              <a:prstDash val="solid"/>
            </a:ln>
          </c:spPr>
          <c:invertIfNegative val="0"/>
          <c:cat>
            <c:numRef>
              <c:f>'slide 33'!$B$1:$F$1</c:f>
              <c:numCache>
                <c:formatCode>General</c:formatCode>
                <c:ptCount val="5"/>
                <c:pt idx="0">
                  <c:v>2017</c:v>
                </c:pt>
                <c:pt idx="1">
                  <c:v>2018</c:v>
                </c:pt>
                <c:pt idx="2">
                  <c:v>2019</c:v>
                </c:pt>
                <c:pt idx="3">
                  <c:v>2020</c:v>
                </c:pt>
                <c:pt idx="4">
                  <c:v>2021</c:v>
                </c:pt>
              </c:numCache>
            </c:numRef>
          </c:cat>
          <c:val>
            <c:numRef>
              <c:f>'slide 33'!$B$2:$F$2</c:f>
              <c:numCache>
                <c:formatCode>"$"#,##0</c:formatCode>
                <c:ptCount val="5"/>
                <c:pt idx="0">
                  <c:v>1731243</c:v>
                </c:pt>
                <c:pt idx="1">
                  <c:v>1763058</c:v>
                </c:pt>
                <c:pt idx="2">
                  <c:v>1673403</c:v>
                </c:pt>
                <c:pt idx="3">
                  <c:v>1707636</c:v>
                </c:pt>
                <c:pt idx="4" formatCode="General">
                  <c:v>201341</c:v>
                </c:pt>
              </c:numCache>
            </c:numRef>
          </c:val>
        </c:ser>
        <c:ser>
          <c:idx val="1"/>
          <c:order val="1"/>
          <c:tx>
            <c:strRef>
              <c:f>'slide 33'!$A$3</c:f>
              <c:strCache>
                <c:ptCount val="1"/>
                <c:pt idx="0">
                  <c:v>Lease Revenue Bonds</c:v>
                </c:pt>
              </c:strCache>
            </c:strRef>
          </c:tx>
          <c:spPr>
            <a:solidFill>
              <a:srgbClr val="FFFFFF"/>
            </a:solidFill>
            <a:ln w="29770">
              <a:solidFill>
                <a:srgbClr val="000000"/>
              </a:solidFill>
              <a:prstDash val="solid"/>
            </a:ln>
          </c:spPr>
          <c:invertIfNegative val="0"/>
          <c:cat>
            <c:numRef>
              <c:f>'slide 33'!$B$1:$F$1</c:f>
              <c:numCache>
                <c:formatCode>General</c:formatCode>
                <c:ptCount val="5"/>
                <c:pt idx="0">
                  <c:v>2017</c:v>
                </c:pt>
                <c:pt idx="1">
                  <c:v>2018</c:v>
                </c:pt>
                <c:pt idx="2">
                  <c:v>2019</c:v>
                </c:pt>
                <c:pt idx="3">
                  <c:v>2020</c:v>
                </c:pt>
                <c:pt idx="4">
                  <c:v>2021</c:v>
                </c:pt>
              </c:numCache>
            </c:numRef>
          </c:cat>
          <c:val>
            <c:numRef>
              <c:f>'slide 33'!$B$3:$F$3</c:f>
              <c:numCache>
                <c:formatCode>General</c:formatCode>
                <c:ptCount val="5"/>
              </c:numCache>
            </c:numRef>
          </c:val>
        </c:ser>
        <c:ser>
          <c:idx val="2"/>
          <c:order val="2"/>
          <c:tx>
            <c:strRef>
              <c:f>'slide 33'!$A$4</c:f>
              <c:strCache>
                <c:ptCount val="1"/>
                <c:pt idx="0">
                  <c:v>Rev Bonds - Ent Fund</c:v>
                </c:pt>
              </c:strCache>
            </c:strRef>
          </c:tx>
          <c:spPr>
            <a:solidFill>
              <a:srgbClr val="FF0000"/>
            </a:solidFill>
            <a:ln w="29770">
              <a:solidFill>
                <a:srgbClr val="000000"/>
              </a:solidFill>
              <a:prstDash val="solid"/>
            </a:ln>
          </c:spPr>
          <c:invertIfNegative val="0"/>
          <c:cat>
            <c:numRef>
              <c:f>'slide 33'!$B$1:$F$1</c:f>
              <c:numCache>
                <c:formatCode>General</c:formatCode>
                <c:ptCount val="5"/>
                <c:pt idx="0">
                  <c:v>2017</c:v>
                </c:pt>
                <c:pt idx="1">
                  <c:v>2018</c:v>
                </c:pt>
                <c:pt idx="2">
                  <c:v>2019</c:v>
                </c:pt>
                <c:pt idx="3">
                  <c:v>2020</c:v>
                </c:pt>
                <c:pt idx="4">
                  <c:v>2021</c:v>
                </c:pt>
              </c:numCache>
            </c:numRef>
          </c:cat>
          <c:val>
            <c:numRef>
              <c:f>'slide 33'!$B$4:$F$4</c:f>
              <c:numCache>
                <c:formatCode>General</c:formatCode>
                <c:ptCount val="5"/>
              </c:numCache>
            </c:numRef>
          </c:val>
        </c:ser>
        <c:dLbls>
          <c:showLegendKey val="0"/>
          <c:showVal val="0"/>
          <c:showCatName val="0"/>
          <c:showSerName val="0"/>
          <c:showPercent val="0"/>
          <c:showBubbleSize val="0"/>
        </c:dLbls>
        <c:gapWidth val="150"/>
        <c:overlap val="100"/>
        <c:axId val="237569496"/>
        <c:axId val="237569888"/>
      </c:barChart>
      <c:catAx>
        <c:axId val="237569496"/>
        <c:scaling>
          <c:orientation val="minMax"/>
        </c:scaling>
        <c:delete val="0"/>
        <c:axPos val="b"/>
        <c:numFmt formatCode="General" sourceLinked="1"/>
        <c:majorTickMark val="out"/>
        <c:minorTickMark val="none"/>
        <c:tickLblPos val="nextTo"/>
        <c:spPr>
          <a:ln w="7443">
            <a:solidFill>
              <a:srgbClr val="000000"/>
            </a:solidFill>
            <a:prstDash val="solid"/>
          </a:ln>
        </c:spPr>
        <c:txPr>
          <a:bodyPr rot="0" vert="horz"/>
          <a:lstStyle/>
          <a:p>
            <a:pPr>
              <a:defRPr sz="1113" b="0" i="0" u="none" strike="noStrike" baseline="0">
                <a:solidFill>
                  <a:srgbClr val="000000"/>
                </a:solidFill>
                <a:latin typeface="Arial"/>
                <a:ea typeface="Arial"/>
                <a:cs typeface="Arial"/>
              </a:defRPr>
            </a:pPr>
            <a:endParaRPr lang="en-US"/>
          </a:p>
        </c:txPr>
        <c:crossAx val="237569888"/>
        <c:crosses val="autoZero"/>
        <c:auto val="1"/>
        <c:lblAlgn val="ctr"/>
        <c:lblOffset val="100"/>
        <c:tickLblSkip val="1"/>
        <c:tickMarkSkip val="1"/>
        <c:noMultiLvlLbl val="0"/>
      </c:catAx>
      <c:valAx>
        <c:axId val="237569888"/>
        <c:scaling>
          <c:orientation val="minMax"/>
          <c:min val="0"/>
        </c:scaling>
        <c:delete val="0"/>
        <c:axPos val="l"/>
        <c:majorGridlines>
          <c:spPr>
            <a:ln w="7443">
              <a:solidFill>
                <a:srgbClr val="000000"/>
              </a:solidFill>
              <a:prstDash val="solid"/>
            </a:ln>
          </c:spPr>
        </c:majorGridlines>
        <c:numFmt formatCode="&quot;$&quot;#,##0" sourceLinked="1"/>
        <c:majorTickMark val="out"/>
        <c:minorTickMark val="none"/>
        <c:tickLblPos val="nextTo"/>
        <c:spPr>
          <a:ln w="7443">
            <a:solidFill>
              <a:srgbClr val="000000"/>
            </a:solidFill>
            <a:prstDash val="solid"/>
          </a:ln>
        </c:spPr>
        <c:txPr>
          <a:bodyPr rot="0" vert="horz"/>
          <a:lstStyle/>
          <a:p>
            <a:pPr>
              <a:defRPr sz="1113" b="0" i="0" u="none" strike="noStrike" baseline="0">
                <a:solidFill>
                  <a:srgbClr val="000000"/>
                </a:solidFill>
                <a:latin typeface="Arial"/>
                <a:ea typeface="Arial"/>
                <a:cs typeface="Arial"/>
              </a:defRPr>
            </a:pPr>
            <a:endParaRPr lang="en-US"/>
          </a:p>
        </c:txPr>
        <c:crossAx val="237569496"/>
        <c:crosses val="autoZero"/>
        <c:crossBetween val="between"/>
      </c:valAx>
      <c:spPr>
        <a:solidFill>
          <a:schemeClr val="bg1"/>
        </a:solidFill>
        <a:ln w="29770">
          <a:solidFill>
            <a:srgbClr val="808080"/>
          </a:solidFill>
          <a:prstDash val="solid"/>
        </a:ln>
      </c:spPr>
    </c:plotArea>
    <c:plotVisOnly val="1"/>
    <c:dispBlanksAs val="gap"/>
    <c:showDLblsOverMax val="0"/>
  </c:chart>
  <c:spPr>
    <a:solidFill>
      <a:srgbClr val="FFFFFF"/>
    </a:solidFill>
    <a:ln w="7443">
      <a:solidFill>
        <a:srgbClr val="000000"/>
      </a:solidFill>
      <a:prstDash val="solid"/>
    </a:ln>
  </c:spPr>
  <c:txPr>
    <a:bodyPr/>
    <a:lstStyle/>
    <a:p>
      <a:pPr>
        <a:defRPr sz="1113" b="0" i="0" u="none" strike="noStrike" baseline="0">
          <a:solidFill>
            <a:srgbClr val="000000"/>
          </a:solidFill>
          <a:latin typeface="Arial"/>
          <a:ea typeface="Arial"/>
          <a:cs typeface="Aria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426103646833014"/>
          <c:y val="5.5155875299760189E-2"/>
          <c:w val="0.79654510556621883"/>
          <c:h val="0.53294056638340326"/>
        </c:manualLayout>
      </c:layout>
      <c:barChart>
        <c:barDir val="col"/>
        <c:grouping val="stacked"/>
        <c:varyColors val="0"/>
        <c:ser>
          <c:idx val="1"/>
          <c:order val="0"/>
          <c:tx>
            <c:strRef>
              <c:f>'slide 35'!$A$2</c:f>
              <c:strCache>
                <c:ptCount val="1"/>
                <c:pt idx="0">
                  <c:v>Construction and Repairs</c:v>
                </c:pt>
              </c:strCache>
            </c:strRef>
          </c:tx>
          <c:spPr>
            <a:solidFill>
              <a:srgbClr val="00AF9F"/>
            </a:solidFill>
            <a:ln w="11672">
              <a:solidFill>
                <a:srgbClr val="000000"/>
              </a:solidFill>
              <a:prstDash val="solid"/>
            </a:ln>
          </c:spPr>
          <c:invertIfNegative val="0"/>
          <c:cat>
            <c:numRef>
              <c:f>'slide 35'!$B$1:$F$1</c:f>
              <c:numCache>
                <c:formatCode>General</c:formatCode>
                <c:ptCount val="5"/>
                <c:pt idx="0">
                  <c:v>2012</c:v>
                </c:pt>
                <c:pt idx="1">
                  <c:v>2013</c:v>
                </c:pt>
                <c:pt idx="2">
                  <c:v>2014</c:v>
                </c:pt>
                <c:pt idx="3">
                  <c:v>2015</c:v>
                </c:pt>
                <c:pt idx="4">
                  <c:v>2016</c:v>
                </c:pt>
              </c:numCache>
            </c:numRef>
          </c:cat>
          <c:val>
            <c:numRef>
              <c:f>'slide 35'!$B$2:$F$2</c:f>
              <c:numCache>
                <c:formatCode>"$"#,##0</c:formatCode>
                <c:ptCount val="5"/>
                <c:pt idx="0">
                  <c:v>879647</c:v>
                </c:pt>
                <c:pt idx="1">
                  <c:v>230065</c:v>
                </c:pt>
                <c:pt idx="2">
                  <c:v>0</c:v>
                </c:pt>
                <c:pt idx="3">
                  <c:v>0</c:v>
                </c:pt>
                <c:pt idx="4">
                  <c:v>0</c:v>
                </c:pt>
              </c:numCache>
            </c:numRef>
          </c:val>
        </c:ser>
        <c:ser>
          <c:idx val="2"/>
          <c:order val="1"/>
          <c:tx>
            <c:strRef>
              <c:f>'slide 35'!$A$3</c:f>
              <c:strCache>
                <c:ptCount val="1"/>
                <c:pt idx="0">
                  <c:v>Cracksealing</c:v>
                </c:pt>
              </c:strCache>
            </c:strRef>
          </c:tx>
          <c:spPr>
            <a:solidFill>
              <a:srgbClr val="A7A9AC"/>
            </a:solidFill>
            <a:ln w="11672">
              <a:solidFill>
                <a:srgbClr val="000000"/>
              </a:solidFill>
              <a:prstDash val="solid"/>
            </a:ln>
          </c:spPr>
          <c:invertIfNegative val="0"/>
          <c:cat>
            <c:numRef>
              <c:f>'slide 35'!$B$1:$F$1</c:f>
              <c:numCache>
                <c:formatCode>General</c:formatCode>
                <c:ptCount val="5"/>
                <c:pt idx="0">
                  <c:v>2012</c:v>
                </c:pt>
                <c:pt idx="1">
                  <c:v>2013</c:v>
                </c:pt>
                <c:pt idx="2">
                  <c:v>2014</c:v>
                </c:pt>
                <c:pt idx="3">
                  <c:v>2015</c:v>
                </c:pt>
                <c:pt idx="4">
                  <c:v>2016</c:v>
                </c:pt>
              </c:numCache>
            </c:numRef>
          </c:cat>
          <c:val>
            <c:numRef>
              <c:f>'slide 35'!$B$3:$F$3</c:f>
              <c:numCache>
                <c:formatCode>"$"#,##0</c:formatCode>
                <c:ptCount val="5"/>
                <c:pt idx="0">
                  <c:v>12744</c:v>
                </c:pt>
                <c:pt idx="1">
                  <c:v>21845</c:v>
                </c:pt>
                <c:pt idx="2">
                  <c:v>20521</c:v>
                </c:pt>
                <c:pt idx="3">
                  <c:v>26828</c:v>
                </c:pt>
                <c:pt idx="4">
                  <c:v>22756</c:v>
                </c:pt>
              </c:numCache>
            </c:numRef>
          </c:val>
        </c:ser>
        <c:ser>
          <c:idx val="3"/>
          <c:order val="2"/>
          <c:tx>
            <c:strRef>
              <c:f>'slide 35'!$A$4</c:f>
              <c:strCache>
                <c:ptCount val="1"/>
                <c:pt idx="0">
                  <c:v>Sealcoating</c:v>
                </c:pt>
              </c:strCache>
            </c:strRef>
          </c:tx>
          <c:spPr>
            <a:solidFill>
              <a:srgbClr val="1E5352"/>
            </a:solidFill>
            <a:ln w="11672">
              <a:solidFill>
                <a:srgbClr val="000000"/>
              </a:solidFill>
              <a:prstDash val="solid"/>
            </a:ln>
          </c:spPr>
          <c:invertIfNegative val="0"/>
          <c:cat>
            <c:numRef>
              <c:f>'slide 35'!$B$1:$F$1</c:f>
              <c:numCache>
                <c:formatCode>General</c:formatCode>
                <c:ptCount val="5"/>
                <c:pt idx="0">
                  <c:v>2012</c:v>
                </c:pt>
                <c:pt idx="1">
                  <c:v>2013</c:v>
                </c:pt>
                <c:pt idx="2">
                  <c:v>2014</c:v>
                </c:pt>
                <c:pt idx="3">
                  <c:v>2015</c:v>
                </c:pt>
                <c:pt idx="4">
                  <c:v>2016</c:v>
                </c:pt>
              </c:numCache>
            </c:numRef>
          </c:cat>
          <c:val>
            <c:numRef>
              <c:f>'slide 35'!$B$4:$F$4</c:f>
              <c:numCache>
                <c:formatCode>"$"#,##0</c:formatCode>
                <c:ptCount val="5"/>
                <c:pt idx="0">
                  <c:v>166800</c:v>
                </c:pt>
                <c:pt idx="1">
                  <c:v>116407</c:v>
                </c:pt>
                <c:pt idx="2">
                  <c:v>188346</c:v>
                </c:pt>
                <c:pt idx="3">
                  <c:v>180946</c:v>
                </c:pt>
                <c:pt idx="4">
                  <c:v>194581</c:v>
                </c:pt>
              </c:numCache>
            </c:numRef>
          </c:val>
        </c:ser>
        <c:ser>
          <c:idx val="4"/>
          <c:order val="3"/>
          <c:tx>
            <c:strRef>
              <c:f>'slide 35'!$A$5</c:f>
              <c:strCache>
                <c:ptCount val="1"/>
                <c:pt idx="0">
                  <c:v>Improvements</c:v>
                </c:pt>
              </c:strCache>
            </c:strRef>
          </c:tx>
          <c:spPr>
            <a:solidFill>
              <a:srgbClr val="717174"/>
            </a:solidFill>
            <a:ln w="11672">
              <a:solidFill>
                <a:srgbClr val="000000"/>
              </a:solidFill>
              <a:prstDash val="solid"/>
            </a:ln>
          </c:spPr>
          <c:invertIfNegative val="0"/>
          <c:cat>
            <c:numRef>
              <c:f>'slide 35'!$B$1:$F$1</c:f>
              <c:numCache>
                <c:formatCode>General</c:formatCode>
                <c:ptCount val="5"/>
                <c:pt idx="0">
                  <c:v>2012</c:v>
                </c:pt>
                <c:pt idx="1">
                  <c:v>2013</c:v>
                </c:pt>
                <c:pt idx="2">
                  <c:v>2014</c:v>
                </c:pt>
                <c:pt idx="3">
                  <c:v>2015</c:v>
                </c:pt>
                <c:pt idx="4">
                  <c:v>2016</c:v>
                </c:pt>
              </c:numCache>
            </c:numRef>
          </c:cat>
          <c:val>
            <c:numRef>
              <c:f>'slide 35'!$B$5:$F$5</c:f>
              <c:numCache>
                <c:formatCode>"$"#,##0</c:formatCode>
                <c:ptCount val="5"/>
                <c:pt idx="0">
                  <c:v>123293</c:v>
                </c:pt>
                <c:pt idx="1">
                  <c:v>150184</c:v>
                </c:pt>
                <c:pt idx="2">
                  <c:v>1595529</c:v>
                </c:pt>
                <c:pt idx="3">
                  <c:v>1219229</c:v>
                </c:pt>
                <c:pt idx="4">
                  <c:v>920331</c:v>
                </c:pt>
              </c:numCache>
            </c:numRef>
          </c:val>
        </c:ser>
        <c:ser>
          <c:idx val="5"/>
          <c:order val="4"/>
          <c:tx>
            <c:strRef>
              <c:f>'slide 35'!$A$6</c:f>
              <c:strCache>
                <c:ptCount val="1"/>
                <c:pt idx="0">
                  <c:v>Property &amp; Equipment Acquisition</c:v>
                </c:pt>
              </c:strCache>
            </c:strRef>
          </c:tx>
          <c:spPr>
            <a:solidFill>
              <a:schemeClr val="tx1"/>
            </a:solidFill>
            <a:ln w="11672">
              <a:solidFill>
                <a:srgbClr val="000000"/>
              </a:solidFill>
              <a:prstDash val="solid"/>
            </a:ln>
          </c:spPr>
          <c:invertIfNegative val="0"/>
          <c:cat>
            <c:numRef>
              <c:f>'slide 35'!$B$1:$F$1</c:f>
              <c:numCache>
                <c:formatCode>General</c:formatCode>
                <c:ptCount val="5"/>
                <c:pt idx="0">
                  <c:v>2012</c:v>
                </c:pt>
                <c:pt idx="1">
                  <c:v>2013</c:v>
                </c:pt>
                <c:pt idx="2">
                  <c:v>2014</c:v>
                </c:pt>
                <c:pt idx="3">
                  <c:v>2015</c:v>
                </c:pt>
                <c:pt idx="4">
                  <c:v>2016</c:v>
                </c:pt>
              </c:numCache>
            </c:numRef>
          </c:cat>
          <c:val>
            <c:numRef>
              <c:f>'slide 35'!$B$6:$F$6</c:f>
              <c:numCache>
                <c:formatCode>"$"#,##0</c:formatCode>
                <c:ptCount val="5"/>
                <c:pt idx="0">
                  <c:v>95655</c:v>
                </c:pt>
                <c:pt idx="1">
                  <c:v>234273</c:v>
                </c:pt>
                <c:pt idx="2">
                  <c:v>230574</c:v>
                </c:pt>
                <c:pt idx="3">
                  <c:v>502735</c:v>
                </c:pt>
                <c:pt idx="4">
                  <c:v>644059</c:v>
                </c:pt>
              </c:numCache>
            </c:numRef>
          </c:val>
        </c:ser>
        <c:ser>
          <c:idx val="6"/>
          <c:order val="5"/>
          <c:tx>
            <c:strRef>
              <c:f>'slide 35'!$A$7</c:f>
              <c:strCache>
                <c:ptCount val="1"/>
                <c:pt idx="0">
                  <c:v>Miscellaneous</c:v>
                </c:pt>
              </c:strCache>
            </c:strRef>
          </c:tx>
          <c:spPr>
            <a:solidFill>
              <a:schemeClr val="bg1"/>
            </a:solidFill>
            <a:ln w="11672">
              <a:solidFill>
                <a:srgbClr val="000000"/>
              </a:solidFill>
              <a:prstDash val="solid"/>
            </a:ln>
          </c:spPr>
          <c:invertIfNegative val="0"/>
          <c:cat>
            <c:numRef>
              <c:f>'slide 35'!$B$1:$F$1</c:f>
              <c:numCache>
                <c:formatCode>General</c:formatCode>
                <c:ptCount val="5"/>
                <c:pt idx="0">
                  <c:v>2012</c:v>
                </c:pt>
                <c:pt idx="1">
                  <c:v>2013</c:v>
                </c:pt>
                <c:pt idx="2">
                  <c:v>2014</c:v>
                </c:pt>
                <c:pt idx="3">
                  <c:v>2015</c:v>
                </c:pt>
                <c:pt idx="4">
                  <c:v>2016</c:v>
                </c:pt>
              </c:numCache>
            </c:numRef>
          </c:cat>
          <c:val>
            <c:numRef>
              <c:f>'slide 35'!$B$7:$F$7</c:f>
              <c:numCache>
                <c:formatCode>"$"#,##0</c:formatCode>
                <c:ptCount val="5"/>
                <c:pt idx="0">
                  <c:v>0</c:v>
                </c:pt>
                <c:pt idx="1">
                  <c:v>17774</c:v>
                </c:pt>
                <c:pt idx="2">
                  <c:v>20697</c:v>
                </c:pt>
                <c:pt idx="3">
                  <c:v>9242</c:v>
                </c:pt>
                <c:pt idx="4">
                  <c:v>14648</c:v>
                </c:pt>
              </c:numCache>
            </c:numRef>
          </c:val>
        </c:ser>
        <c:dLbls>
          <c:showLegendKey val="0"/>
          <c:showVal val="0"/>
          <c:showCatName val="0"/>
          <c:showSerName val="0"/>
          <c:showPercent val="0"/>
          <c:showBubbleSize val="0"/>
        </c:dLbls>
        <c:gapWidth val="150"/>
        <c:overlap val="100"/>
        <c:axId val="237894352"/>
        <c:axId val="237894744"/>
      </c:barChart>
      <c:catAx>
        <c:axId val="237894352"/>
        <c:scaling>
          <c:orientation val="minMax"/>
        </c:scaling>
        <c:delete val="0"/>
        <c:axPos val="b"/>
        <c:numFmt formatCode="General" sourceLinked="1"/>
        <c:majorTickMark val="out"/>
        <c:minorTickMark val="none"/>
        <c:tickLblPos val="nextTo"/>
        <c:spPr>
          <a:ln w="2918">
            <a:solidFill>
              <a:srgbClr val="000000"/>
            </a:solidFill>
            <a:prstDash val="solid"/>
          </a:ln>
        </c:spPr>
        <c:txPr>
          <a:bodyPr rot="0" vert="horz"/>
          <a:lstStyle/>
          <a:p>
            <a:pPr>
              <a:defRPr sz="988" b="0" i="0" u="none" strike="noStrike" baseline="0">
                <a:solidFill>
                  <a:srgbClr val="000000"/>
                </a:solidFill>
                <a:latin typeface="Arial"/>
                <a:ea typeface="Arial"/>
                <a:cs typeface="Arial"/>
              </a:defRPr>
            </a:pPr>
            <a:endParaRPr lang="en-US"/>
          </a:p>
        </c:txPr>
        <c:crossAx val="237894744"/>
        <c:crosses val="autoZero"/>
        <c:auto val="1"/>
        <c:lblAlgn val="ctr"/>
        <c:lblOffset val="100"/>
        <c:tickLblSkip val="1"/>
        <c:tickMarkSkip val="1"/>
        <c:noMultiLvlLbl val="0"/>
      </c:catAx>
      <c:valAx>
        <c:axId val="237894744"/>
        <c:scaling>
          <c:orientation val="minMax"/>
        </c:scaling>
        <c:delete val="0"/>
        <c:axPos val="l"/>
        <c:majorGridlines>
          <c:spPr>
            <a:ln w="2918">
              <a:solidFill>
                <a:srgbClr val="000000"/>
              </a:solidFill>
              <a:prstDash val="solid"/>
            </a:ln>
          </c:spPr>
        </c:majorGridlines>
        <c:numFmt formatCode="&quot;$&quot;#,##0" sourceLinked="1"/>
        <c:majorTickMark val="out"/>
        <c:minorTickMark val="none"/>
        <c:tickLblPos val="nextTo"/>
        <c:spPr>
          <a:ln w="2918">
            <a:solidFill>
              <a:srgbClr val="000000"/>
            </a:solidFill>
            <a:prstDash val="solid"/>
          </a:ln>
        </c:spPr>
        <c:txPr>
          <a:bodyPr rot="0" vert="horz"/>
          <a:lstStyle/>
          <a:p>
            <a:pPr>
              <a:defRPr sz="988" b="0" i="0" u="none" strike="noStrike" baseline="0">
                <a:solidFill>
                  <a:srgbClr val="000000"/>
                </a:solidFill>
                <a:latin typeface="Arial"/>
                <a:ea typeface="Arial"/>
                <a:cs typeface="Arial"/>
              </a:defRPr>
            </a:pPr>
            <a:endParaRPr lang="en-US"/>
          </a:p>
        </c:txPr>
        <c:crossAx val="237894352"/>
        <c:crosses val="autoZero"/>
        <c:crossBetween val="between"/>
      </c:valAx>
      <c:spPr>
        <a:solidFill>
          <a:srgbClr val="C0C0C0"/>
        </a:solidFill>
        <a:ln w="11672">
          <a:solidFill>
            <a:srgbClr val="808080"/>
          </a:solidFill>
          <a:prstDash val="solid"/>
        </a:ln>
      </c:spPr>
    </c:plotArea>
    <c:legend>
      <c:legendPos val="r"/>
      <c:layout>
        <c:manualLayout>
          <c:xMode val="edge"/>
          <c:yMode val="edge"/>
          <c:x val="0"/>
          <c:y val="0.65668037763936227"/>
          <c:w val="0.91853932584269671"/>
          <c:h val="0.34331962236063773"/>
        </c:manualLayout>
      </c:layout>
      <c:overlay val="0"/>
      <c:spPr>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c:spPr>
      <c:txPr>
        <a:bodyPr/>
        <a:lstStyle/>
        <a:p>
          <a:pPr>
            <a:defRPr sz="1100" baseline="0"/>
          </a:pPr>
          <a:endParaRPr lang="en-US"/>
        </a:p>
      </c:txPr>
    </c:legend>
    <c:plotVisOnly val="1"/>
    <c:dispBlanksAs val="gap"/>
    <c:showDLblsOverMax val="0"/>
  </c:chart>
  <c:spPr>
    <a:solidFill>
      <a:srgbClr val="FFFFFF"/>
    </a:solidFill>
    <a:ln w="2918">
      <a:solidFill>
        <a:srgbClr val="000000"/>
      </a:solidFill>
      <a:prstDash val="solid"/>
    </a:ln>
  </c:spPr>
  <c:txPr>
    <a:bodyPr/>
    <a:lstStyle/>
    <a:p>
      <a:pPr>
        <a:defRPr sz="988" b="0" i="0" u="none" strike="noStrike" baseline="0">
          <a:solidFill>
            <a:srgbClr val="000000"/>
          </a:solidFill>
          <a:latin typeface="Arial"/>
          <a:ea typeface="Arial"/>
          <a:cs typeface="Aria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42"/>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9.7297297297297303E-2"/>
          <c:y val="3.0395136778115502E-2"/>
          <c:w val="0.9027027027027027"/>
          <c:h val="0.72342881464141306"/>
        </c:manualLayout>
      </c:layout>
      <c:bar3DChart>
        <c:barDir val="col"/>
        <c:grouping val="clustered"/>
        <c:varyColors val="0"/>
        <c:ser>
          <c:idx val="0"/>
          <c:order val="0"/>
          <c:tx>
            <c:strRef>
              <c:f>Sheet1!$A$2</c:f>
              <c:strCache>
                <c:ptCount val="1"/>
                <c:pt idx="0">
                  <c:v>Revenues</c:v>
                </c:pt>
              </c:strCache>
            </c:strRef>
          </c:tx>
          <c:spPr>
            <a:solidFill>
              <a:srgbClr val="00AF9F"/>
            </a:solidFill>
            <a:ln w="20481">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Sheet1!$B$2:$F$2</c:f>
              <c:numCache>
                <c:formatCode>General</c:formatCode>
                <c:ptCount val="5"/>
                <c:pt idx="0">
                  <c:v>4052611</c:v>
                </c:pt>
                <c:pt idx="1">
                  <c:v>2387753</c:v>
                </c:pt>
                <c:pt idx="2">
                  <c:v>3638946</c:v>
                </c:pt>
                <c:pt idx="3">
                  <c:v>3895027</c:v>
                </c:pt>
                <c:pt idx="4">
                  <c:v>2987018</c:v>
                </c:pt>
              </c:numCache>
            </c:numRef>
          </c:val>
        </c:ser>
        <c:ser>
          <c:idx val="1"/>
          <c:order val="1"/>
          <c:tx>
            <c:strRef>
              <c:f>Sheet1!$A$3</c:f>
              <c:strCache>
                <c:ptCount val="1"/>
                <c:pt idx="0">
                  <c:v>Expenses</c:v>
                </c:pt>
              </c:strCache>
            </c:strRef>
          </c:tx>
          <c:spPr>
            <a:solidFill>
              <a:srgbClr val="A7A9AC"/>
            </a:solidFill>
            <a:ln w="20481">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Sheet1!$B$3:$F$3</c:f>
              <c:numCache>
                <c:formatCode>General</c:formatCode>
                <c:ptCount val="5"/>
                <c:pt idx="0">
                  <c:v>1720993</c:v>
                </c:pt>
                <c:pt idx="1">
                  <c:v>1914195</c:v>
                </c:pt>
                <c:pt idx="2">
                  <c:v>1980909</c:v>
                </c:pt>
                <c:pt idx="3">
                  <c:v>2257189</c:v>
                </c:pt>
                <c:pt idx="4">
                  <c:v>2525203</c:v>
                </c:pt>
              </c:numCache>
            </c:numRef>
          </c:val>
        </c:ser>
        <c:ser>
          <c:idx val="4"/>
          <c:order val="2"/>
          <c:tx>
            <c:strRef>
              <c:f>Sheet1!$A$4</c:f>
              <c:strCache>
                <c:ptCount val="1"/>
                <c:pt idx="0">
                  <c:v>Net Income (Before Transfers and Noncash Cap Contr)</c:v>
                </c:pt>
              </c:strCache>
            </c:strRef>
          </c:tx>
          <c:spPr>
            <a:solidFill>
              <a:srgbClr val="1E5352"/>
            </a:solidFill>
            <a:ln w="20481">
              <a:solidFill>
                <a:schemeClr val="tx1"/>
              </a:solidFill>
              <a:prstDash val="solid"/>
            </a:ln>
          </c:spPr>
          <c:invertIfNegative val="0"/>
          <c:cat>
            <c:numRef>
              <c:f>Sheet1!$B$1:$F$1</c:f>
              <c:numCache>
                <c:formatCode>General</c:formatCode>
                <c:ptCount val="5"/>
                <c:pt idx="0">
                  <c:v>2012</c:v>
                </c:pt>
                <c:pt idx="1">
                  <c:v>2013</c:v>
                </c:pt>
                <c:pt idx="2">
                  <c:v>2014</c:v>
                </c:pt>
                <c:pt idx="3">
                  <c:v>2015</c:v>
                </c:pt>
                <c:pt idx="4">
                  <c:v>2016</c:v>
                </c:pt>
              </c:numCache>
            </c:numRef>
          </c:cat>
          <c:val>
            <c:numRef>
              <c:f>Sheet1!$B$4:$F$4</c:f>
              <c:numCache>
                <c:formatCode>General</c:formatCode>
                <c:ptCount val="5"/>
                <c:pt idx="0">
                  <c:v>2331618</c:v>
                </c:pt>
                <c:pt idx="1">
                  <c:v>473558</c:v>
                </c:pt>
                <c:pt idx="2">
                  <c:v>1658037</c:v>
                </c:pt>
                <c:pt idx="3">
                  <c:v>1637838</c:v>
                </c:pt>
                <c:pt idx="4">
                  <c:v>461815</c:v>
                </c:pt>
              </c:numCache>
            </c:numRef>
          </c:val>
        </c:ser>
        <c:dLbls>
          <c:showLegendKey val="0"/>
          <c:showVal val="0"/>
          <c:showCatName val="0"/>
          <c:showSerName val="0"/>
          <c:showPercent val="0"/>
          <c:showBubbleSize val="0"/>
        </c:dLbls>
        <c:gapWidth val="150"/>
        <c:gapDepth val="0"/>
        <c:shape val="box"/>
        <c:axId val="237895528"/>
        <c:axId val="237895920"/>
        <c:axId val="0"/>
      </c:bar3DChart>
      <c:catAx>
        <c:axId val="237895528"/>
        <c:scaling>
          <c:orientation val="minMax"/>
        </c:scaling>
        <c:delete val="0"/>
        <c:axPos val="b"/>
        <c:numFmt formatCode="General" sourceLinked="1"/>
        <c:majorTickMark val="out"/>
        <c:minorTickMark val="none"/>
        <c:tickLblPos val="low"/>
        <c:spPr>
          <a:ln w="5120">
            <a:solidFill>
              <a:schemeClr val="tx1"/>
            </a:solidFill>
            <a:prstDash val="solid"/>
          </a:ln>
        </c:spPr>
        <c:txPr>
          <a:bodyPr rot="0" vert="horz"/>
          <a:lstStyle/>
          <a:p>
            <a:pPr>
              <a:defRPr sz="766" b="1" i="0" u="none" strike="noStrike" baseline="0">
                <a:solidFill>
                  <a:schemeClr val="tx1"/>
                </a:solidFill>
                <a:latin typeface="Arial"/>
                <a:ea typeface="Arial"/>
                <a:cs typeface="Arial"/>
              </a:defRPr>
            </a:pPr>
            <a:endParaRPr lang="en-US"/>
          </a:p>
        </c:txPr>
        <c:crossAx val="237895920"/>
        <c:crosses val="autoZero"/>
        <c:auto val="1"/>
        <c:lblAlgn val="ctr"/>
        <c:lblOffset val="100"/>
        <c:tickLblSkip val="1"/>
        <c:tickMarkSkip val="1"/>
        <c:noMultiLvlLbl val="0"/>
      </c:catAx>
      <c:valAx>
        <c:axId val="237895920"/>
        <c:scaling>
          <c:orientation val="minMax"/>
        </c:scaling>
        <c:delete val="0"/>
        <c:axPos val="l"/>
        <c:majorGridlines>
          <c:spPr>
            <a:ln w="5120">
              <a:solidFill>
                <a:schemeClr val="tx1"/>
              </a:solidFill>
              <a:prstDash val="solid"/>
            </a:ln>
          </c:spPr>
        </c:majorGridlines>
        <c:numFmt formatCode="\$#,##0" sourceLinked="0"/>
        <c:majorTickMark val="out"/>
        <c:minorTickMark val="none"/>
        <c:tickLblPos val="nextTo"/>
        <c:spPr>
          <a:ln w="5120">
            <a:solidFill>
              <a:schemeClr val="tx1"/>
            </a:solidFill>
            <a:prstDash val="solid"/>
          </a:ln>
        </c:spPr>
        <c:txPr>
          <a:bodyPr rot="0" vert="horz"/>
          <a:lstStyle/>
          <a:p>
            <a:pPr>
              <a:defRPr sz="766" b="1" i="0" u="none" strike="noStrike" baseline="0">
                <a:solidFill>
                  <a:schemeClr val="tx1"/>
                </a:solidFill>
                <a:latin typeface="Arial"/>
                <a:ea typeface="Arial"/>
                <a:cs typeface="Arial"/>
              </a:defRPr>
            </a:pPr>
            <a:endParaRPr lang="en-US"/>
          </a:p>
        </c:txPr>
        <c:crossAx val="237895528"/>
        <c:crosses val="autoZero"/>
        <c:crossBetween val="between"/>
      </c:valAx>
      <c:spPr>
        <a:noFill/>
        <a:ln w="40961">
          <a:noFill/>
        </a:ln>
      </c:spPr>
    </c:plotArea>
    <c:legend>
      <c:legendPos val="b"/>
      <c:layout>
        <c:manualLayout>
          <c:xMode val="edge"/>
          <c:yMode val="edge"/>
          <c:x val="8.4292506828810079E-2"/>
          <c:y val="0.80442395358474927"/>
          <c:w val="0.8288288288288288"/>
          <c:h val="0.14752987033337253"/>
        </c:manualLayout>
      </c:layout>
      <c:overlay val="0"/>
      <c:spPr>
        <a:noFill/>
        <a:ln w="5120">
          <a:noFill/>
          <a:prstDash val="solid"/>
        </a:ln>
      </c:spPr>
      <c:txPr>
        <a:bodyPr/>
        <a:lstStyle/>
        <a:p>
          <a:pPr>
            <a:defRPr sz="1185" b="1" i="0" u="none" strike="noStrike" baseline="0">
              <a:solidFill>
                <a:schemeClr val="tx1"/>
              </a:solidFill>
              <a:latin typeface="Arial"/>
              <a:ea typeface="Arial"/>
              <a:cs typeface="Arial"/>
            </a:defRPr>
          </a:pPr>
          <a:endParaRPr lang="en-US"/>
        </a:p>
      </c:txPr>
    </c:legend>
    <c:plotVisOnly val="1"/>
    <c:dispBlanksAs val="gap"/>
    <c:showDLblsOverMax val="0"/>
  </c:chart>
  <c:spPr>
    <a:noFill/>
    <a:ln>
      <a:noFill/>
    </a:ln>
  </c:spPr>
  <c:txPr>
    <a:bodyPr/>
    <a:lstStyle/>
    <a:p>
      <a:pPr>
        <a:defRPr sz="1935" b="1" i="0" u="none" strike="noStrike" baseline="0">
          <a:solidFill>
            <a:schemeClr val="tx1"/>
          </a:solidFill>
          <a:latin typeface="Arial Black"/>
          <a:ea typeface="Arial Black"/>
          <a:cs typeface="Arial Black"/>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4386" name="Rectangle 2"/>
          <p:cNvSpPr>
            <a:spLocks noGrp="1" noChangeArrowheads="1"/>
          </p:cNvSpPr>
          <p:nvPr>
            <p:ph type="hdr" sz="quarter"/>
          </p:nvPr>
        </p:nvSpPr>
        <p:spPr bwMode="auto">
          <a:xfrm>
            <a:off x="0" y="3"/>
            <a:ext cx="3037840" cy="465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855" tIns="45928" rIns="91855" bIns="45928" numCol="1" anchor="t" anchorCtr="0" compatLnSpc="1">
            <a:prstTxWarp prst="textNoShape">
              <a:avLst/>
            </a:prstTxWarp>
          </a:bodyPr>
          <a:lstStyle>
            <a:lvl1pPr algn="l" defTabSz="918631">
              <a:spcBef>
                <a:spcPct val="0"/>
              </a:spcBef>
              <a:buClrTx/>
              <a:buSzTx/>
              <a:buFontTx/>
              <a:buNone/>
              <a:defRPr kumimoji="0" sz="1200">
                <a:latin typeface="Times New Roman" pitchFamily="18" charset="0"/>
              </a:defRPr>
            </a:lvl1pPr>
          </a:lstStyle>
          <a:p>
            <a:endParaRPr lang="en-US"/>
          </a:p>
        </p:txBody>
      </p:sp>
      <p:sp>
        <p:nvSpPr>
          <p:cNvPr id="144387" name="Rectangle 3"/>
          <p:cNvSpPr>
            <a:spLocks noGrp="1" noChangeArrowheads="1"/>
          </p:cNvSpPr>
          <p:nvPr>
            <p:ph type="dt" sz="quarter" idx="1"/>
          </p:nvPr>
        </p:nvSpPr>
        <p:spPr bwMode="auto">
          <a:xfrm>
            <a:off x="3970938" y="3"/>
            <a:ext cx="3037840" cy="465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855" tIns="45928" rIns="91855" bIns="45928" numCol="1" anchor="t" anchorCtr="0" compatLnSpc="1">
            <a:prstTxWarp prst="textNoShape">
              <a:avLst/>
            </a:prstTxWarp>
          </a:bodyPr>
          <a:lstStyle>
            <a:lvl1pPr algn="r" defTabSz="918631">
              <a:spcBef>
                <a:spcPct val="0"/>
              </a:spcBef>
              <a:buClrTx/>
              <a:buSzTx/>
              <a:buFontTx/>
              <a:buNone/>
              <a:defRPr kumimoji="0" sz="1200">
                <a:latin typeface="Times New Roman" pitchFamily="18" charset="0"/>
              </a:defRPr>
            </a:lvl1pPr>
          </a:lstStyle>
          <a:p>
            <a:endParaRPr lang="en-US"/>
          </a:p>
        </p:txBody>
      </p:sp>
      <p:sp>
        <p:nvSpPr>
          <p:cNvPr id="144388" name="Rectangle 4"/>
          <p:cNvSpPr>
            <a:spLocks noGrp="1" noChangeArrowheads="1"/>
          </p:cNvSpPr>
          <p:nvPr>
            <p:ph type="ftr" sz="quarter" idx="2"/>
          </p:nvPr>
        </p:nvSpPr>
        <p:spPr bwMode="auto">
          <a:xfrm>
            <a:off x="0" y="8829577"/>
            <a:ext cx="3037840" cy="465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855" tIns="45928" rIns="91855" bIns="45928" numCol="1" anchor="b" anchorCtr="0" compatLnSpc="1">
            <a:prstTxWarp prst="textNoShape">
              <a:avLst/>
            </a:prstTxWarp>
          </a:bodyPr>
          <a:lstStyle>
            <a:lvl1pPr algn="l" defTabSz="918631">
              <a:spcBef>
                <a:spcPct val="0"/>
              </a:spcBef>
              <a:buClrTx/>
              <a:buSzTx/>
              <a:buFontTx/>
              <a:buNone/>
              <a:defRPr kumimoji="0" sz="1200">
                <a:latin typeface="Times New Roman" pitchFamily="18" charset="0"/>
              </a:defRPr>
            </a:lvl1pPr>
          </a:lstStyle>
          <a:p>
            <a:endParaRPr lang="en-US"/>
          </a:p>
        </p:txBody>
      </p:sp>
      <p:sp>
        <p:nvSpPr>
          <p:cNvPr id="144389" name="Rectangle 5"/>
          <p:cNvSpPr>
            <a:spLocks noGrp="1" noChangeArrowheads="1"/>
          </p:cNvSpPr>
          <p:nvPr>
            <p:ph type="sldNum" sz="quarter" idx="3"/>
          </p:nvPr>
        </p:nvSpPr>
        <p:spPr bwMode="auto">
          <a:xfrm>
            <a:off x="3970938" y="8829577"/>
            <a:ext cx="3037840" cy="465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855" tIns="45928" rIns="91855" bIns="45928" numCol="1" anchor="b" anchorCtr="0" compatLnSpc="1">
            <a:prstTxWarp prst="textNoShape">
              <a:avLst/>
            </a:prstTxWarp>
          </a:bodyPr>
          <a:lstStyle>
            <a:lvl1pPr algn="r" defTabSz="918631">
              <a:spcBef>
                <a:spcPct val="0"/>
              </a:spcBef>
              <a:buClrTx/>
              <a:buSzTx/>
              <a:buFontTx/>
              <a:buNone/>
              <a:defRPr kumimoji="0" sz="1200">
                <a:latin typeface="Times New Roman" pitchFamily="18" charset="0"/>
              </a:defRPr>
            </a:lvl1pPr>
          </a:lstStyle>
          <a:p>
            <a:fld id="{C3999132-FF89-4BA2-BC49-10FD6328966A}" type="slidenum">
              <a:rPr lang="en-US"/>
              <a:pPr/>
              <a:t>‹#›</a:t>
            </a:fld>
            <a:endParaRPr lang="en-US"/>
          </a:p>
        </p:txBody>
      </p:sp>
    </p:spTree>
    <p:extLst>
      <p:ext uri="{BB962C8B-B14F-4D97-AF65-F5344CB8AC3E}">
        <p14:creationId xmlns:p14="http://schemas.microsoft.com/office/powerpoint/2010/main" val="2903877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2"/>
            <a:ext cx="3037840" cy="46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58" tIns="46379" rIns="92758" bIns="46379" numCol="1" anchor="t" anchorCtr="0" compatLnSpc="1">
            <a:prstTxWarp prst="textNoShape">
              <a:avLst/>
            </a:prstTxWarp>
          </a:bodyPr>
          <a:lstStyle>
            <a:lvl1pPr algn="l">
              <a:spcBef>
                <a:spcPct val="0"/>
              </a:spcBef>
              <a:buClrTx/>
              <a:buSzTx/>
              <a:buFontTx/>
              <a:buNone/>
              <a:defRPr kumimoji="0" sz="1200">
                <a:latin typeface="Times New Roman" pitchFamily="18" charset="0"/>
              </a:defRPr>
            </a:lvl1pPr>
          </a:lstStyle>
          <a:p>
            <a:endParaRPr lang="en-US"/>
          </a:p>
        </p:txBody>
      </p:sp>
      <p:sp>
        <p:nvSpPr>
          <p:cNvPr id="43011" name="Rectangle 3"/>
          <p:cNvSpPr>
            <a:spLocks noGrp="1" noChangeArrowheads="1"/>
          </p:cNvSpPr>
          <p:nvPr>
            <p:ph type="dt" idx="1"/>
          </p:nvPr>
        </p:nvSpPr>
        <p:spPr bwMode="auto">
          <a:xfrm>
            <a:off x="3972560" y="2"/>
            <a:ext cx="3037840" cy="46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58" tIns="46379" rIns="92758" bIns="46379" numCol="1" anchor="t" anchorCtr="0" compatLnSpc="1">
            <a:prstTxWarp prst="textNoShape">
              <a:avLst/>
            </a:prstTxWarp>
          </a:bodyPr>
          <a:lstStyle>
            <a:lvl1pPr algn="r">
              <a:spcBef>
                <a:spcPct val="0"/>
              </a:spcBef>
              <a:buClrTx/>
              <a:buSzTx/>
              <a:buFontTx/>
              <a:buNone/>
              <a:defRPr kumimoji="0" sz="1200">
                <a:latin typeface="Times New Roman" pitchFamily="18" charset="0"/>
              </a:defRPr>
            </a:lvl1pPr>
          </a:lstStyle>
          <a:p>
            <a:endParaRPr lang="en-US"/>
          </a:p>
        </p:txBody>
      </p:sp>
      <p:sp>
        <p:nvSpPr>
          <p:cNvPr id="43012" name="Rectangle 4"/>
          <p:cNvSpPr>
            <a:spLocks noGrp="1" noRot="1" noChangeAspect="1" noChangeArrowheads="1" noTextEdit="1"/>
          </p:cNvSpPr>
          <p:nvPr>
            <p:ph type="sldImg" idx="2"/>
          </p:nvPr>
        </p:nvSpPr>
        <p:spPr bwMode="auto">
          <a:xfrm>
            <a:off x="1201738" y="693738"/>
            <a:ext cx="4616450" cy="346392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3013" name="Rectangle 5"/>
          <p:cNvSpPr>
            <a:spLocks noGrp="1" noChangeArrowheads="1"/>
          </p:cNvSpPr>
          <p:nvPr>
            <p:ph type="body" sz="quarter" idx="3"/>
          </p:nvPr>
        </p:nvSpPr>
        <p:spPr bwMode="auto">
          <a:xfrm>
            <a:off x="934720" y="4389120"/>
            <a:ext cx="5140960" cy="4235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58" tIns="46379" rIns="92758" bIns="463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3014" name="Rectangle 6"/>
          <p:cNvSpPr>
            <a:spLocks noGrp="1" noChangeArrowheads="1"/>
          </p:cNvSpPr>
          <p:nvPr>
            <p:ph type="ftr" sz="quarter" idx="4"/>
          </p:nvPr>
        </p:nvSpPr>
        <p:spPr bwMode="auto">
          <a:xfrm>
            <a:off x="0" y="8855243"/>
            <a:ext cx="3037840" cy="46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58" tIns="46379" rIns="92758" bIns="46379" numCol="1" anchor="b" anchorCtr="0" compatLnSpc="1">
            <a:prstTxWarp prst="textNoShape">
              <a:avLst/>
            </a:prstTxWarp>
          </a:bodyPr>
          <a:lstStyle>
            <a:lvl1pPr algn="l">
              <a:spcBef>
                <a:spcPct val="0"/>
              </a:spcBef>
              <a:buClrTx/>
              <a:buSzTx/>
              <a:buFontTx/>
              <a:buNone/>
              <a:defRPr kumimoji="0" sz="1200">
                <a:latin typeface="Times New Roman" pitchFamily="18" charset="0"/>
              </a:defRPr>
            </a:lvl1pPr>
          </a:lstStyle>
          <a:p>
            <a:endParaRPr lang="en-US"/>
          </a:p>
        </p:txBody>
      </p:sp>
      <p:sp>
        <p:nvSpPr>
          <p:cNvPr id="43015" name="Rectangle 7"/>
          <p:cNvSpPr>
            <a:spLocks noGrp="1" noChangeArrowheads="1"/>
          </p:cNvSpPr>
          <p:nvPr>
            <p:ph type="sldNum" sz="quarter" idx="5"/>
          </p:nvPr>
        </p:nvSpPr>
        <p:spPr bwMode="auto">
          <a:xfrm>
            <a:off x="3972560" y="8855243"/>
            <a:ext cx="3037840" cy="46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58" tIns="46379" rIns="92758" bIns="46379" numCol="1" anchor="b" anchorCtr="0" compatLnSpc="1">
            <a:prstTxWarp prst="textNoShape">
              <a:avLst/>
            </a:prstTxWarp>
          </a:bodyPr>
          <a:lstStyle>
            <a:lvl1pPr algn="r">
              <a:spcBef>
                <a:spcPct val="0"/>
              </a:spcBef>
              <a:buClrTx/>
              <a:buSzTx/>
              <a:buFontTx/>
              <a:buNone/>
              <a:defRPr kumimoji="0" sz="1200">
                <a:latin typeface="Times New Roman" pitchFamily="18" charset="0"/>
              </a:defRPr>
            </a:lvl1pPr>
          </a:lstStyle>
          <a:p>
            <a:fld id="{2142A477-FF83-46AE-9352-67495A54713F}" type="slidenum">
              <a:rPr lang="en-US"/>
              <a:pPr/>
              <a:t>‹#›</a:t>
            </a:fld>
            <a:endParaRPr lang="en-US"/>
          </a:p>
        </p:txBody>
      </p:sp>
    </p:spTree>
    <p:extLst>
      <p:ext uri="{BB962C8B-B14F-4D97-AF65-F5344CB8AC3E}">
        <p14:creationId xmlns:p14="http://schemas.microsoft.com/office/powerpoint/2010/main" val="2579971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A720C2-04A0-4522-BD52-61051F194D6C}" type="slidenum">
              <a:rPr lang="en-US"/>
              <a:pPr/>
              <a:t>2</a:t>
            </a:fld>
            <a:endParaRPr lang="en-US"/>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94289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BD9B4F-BBD7-4CC0-8469-E7B991F16E1A}" type="slidenum">
              <a:rPr lang="en-US"/>
              <a:pPr/>
              <a:t>7</a:t>
            </a:fld>
            <a:endParaRPr lang="en-US"/>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55985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42A477-FF83-46AE-9352-67495A54713F}" type="slidenum">
              <a:rPr lang="en-US" smtClean="0"/>
              <a:pPr/>
              <a:t>16</a:t>
            </a:fld>
            <a:endParaRPr lang="en-US"/>
          </a:p>
        </p:txBody>
      </p:sp>
    </p:spTree>
    <p:extLst>
      <p:ext uri="{BB962C8B-B14F-4D97-AF65-F5344CB8AC3E}">
        <p14:creationId xmlns:p14="http://schemas.microsoft.com/office/powerpoint/2010/main" val="3070328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7EE10F-85C6-4380-986F-E3E289CB37CE}" type="slidenum">
              <a:rPr lang="en-US"/>
              <a:pPr/>
              <a:t>18</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r>
              <a:rPr lang="en-US" dirty="0" smtClean="0"/>
              <a:t>Capital outlay expenditures</a:t>
            </a:r>
            <a:r>
              <a:rPr lang="en-US" baseline="0" dirty="0" smtClean="0"/>
              <a:t> from capital project funds ONLY</a:t>
            </a:r>
            <a:endParaRPr lang="en-US" dirty="0"/>
          </a:p>
        </p:txBody>
      </p:sp>
    </p:spTree>
    <p:extLst>
      <p:ext uri="{BB962C8B-B14F-4D97-AF65-F5344CB8AC3E}">
        <p14:creationId xmlns:p14="http://schemas.microsoft.com/office/powerpoint/2010/main" val="4079324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7282" name="Group 2"/>
          <p:cNvGrpSpPr>
            <a:grpSpLocks/>
          </p:cNvGrpSpPr>
          <p:nvPr/>
        </p:nvGrpSpPr>
        <p:grpSpPr bwMode="auto">
          <a:xfrm>
            <a:off x="0" y="-1588"/>
            <a:ext cx="9144000" cy="6859588"/>
            <a:chOff x="0" y="-1"/>
            <a:chExt cx="5760" cy="4321"/>
          </a:xfrm>
        </p:grpSpPr>
        <p:sp>
          <p:nvSpPr>
            <p:cNvPr id="97283" name="Rectangle 3"/>
            <p:cNvSpPr>
              <a:spLocks noChangeArrowheads="1"/>
            </p:cNvSpPr>
            <p:nvPr/>
          </p:nvSpPr>
          <p:spPr bwMode="auto">
            <a:xfrm>
              <a:off x="0" y="1824"/>
              <a:ext cx="5760" cy="24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284" name="Rectangle 4"/>
            <p:cNvSpPr>
              <a:spLocks noChangeArrowheads="1"/>
            </p:cNvSpPr>
            <p:nvPr/>
          </p:nvSpPr>
          <p:spPr bwMode="white">
            <a:xfrm>
              <a:off x="0" y="4125"/>
              <a:ext cx="5760" cy="19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97285" name="Rectangle 5"/>
            <p:cNvSpPr>
              <a:spLocks noChangeArrowheads="1"/>
            </p:cNvSpPr>
            <p:nvPr/>
          </p:nvSpPr>
          <p:spPr bwMode="white">
            <a:xfrm>
              <a:off x="0" y="-1"/>
              <a:ext cx="5760" cy="2017"/>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nvGrpSpPr>
            <p:cNvPr id="97286" name="Group 6"/>
            <p:cNvGrpSpPr>
              <a:grpSpLocks/>
            </p:cNvGrpSpPr>
            <p:nvPr/>
          </p:nvGrpSpPr>
          <p:grpSpPr bwMode="auto">
            <a:xfrm>
              <a:off x="0" y="2016"/>
              <a:ext cx="5760" cy="261"/>
              <a:chOff x="0" y="115"/>
              <a:chExt cx="5760" cy="464"/>
            </a:xfrm>
          </p:grpSpPr>
          <p:sp>
            <p:nvSpPr>
              <p:cNvPr id="97287" name="Rectangle 7"/>
              <p:cNvSpPr>
                <a:spLocks noChangeArrowheads="1"/>
              </p:cNvSpPr>
              <p:nvPr/>
            </p:nvSpPr>
            <p:spPr bwMode="ltGray">
              <a:xfrm>
                <a:off x="0" y="115"/>
                <a:ext cx="5760" cy="116"/>
              </a:xfrm>
              <a:prstGeom prst="rect">
                <a:avLst/>
              </a:prstGeom>
              <a:solidFill>
                <a:srgbClr val="80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97288" name="Rectangle 8"/>
              <p:cNvSpPr>
                <a:spLocks noChangeArrowheads="1"/>
              </p:cNvSpPr>
              <p:nvPr/>
            </p:nvSpPr>
            <p:spPr bwMode="ltGray">
              <a:xfrm>
                <a:off x="0" y="231"/>
                <a:ext cx="5760" cy="116"/>
              </a:xfrm>
              <a:prstGeom prst="rect">
                <a:avLst/>
              </a:prstGeom>
              <a:solidFill>
                <a:srgbClr val="80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97289" name="Rectangle 9"/>
              <p:cNvSpPr>
                <a:spLocks noChangeArrowheads="1"/>
              </p:cNvSpPr>
              <p:nvPr/>
            </p:nvSpPr>
            <p:spPr bwMode="ltGray">
              <a:xfrm>
                <a:off x="0" y="347"/>
                <a:ext cx="5760" cy="116"/>
              </a:xfrm>
              <a:prstGeom prst="rect">
                <a:avLst/>
              </a:prstGeom>
              <a:solidFill>
                <a:srgbClr val="00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97290" name="Rectangle 10"/>
              <p:cNvSpPr>
                <a:spLocks noChangeArrowheads="1"/>
              </p:cNvSpPr>
              <p:nvPr/>
            </p:nvSpPr>
            <p:spPr bwMode="ltGray">
              <a:xfrm>
                <a:off x="0" y="463"/>
                <a:ext cx="5760" cy="116"/>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97291" name="Rectangle 11"/>
          <p:cNvSpPr>
            <a:spLocks noGrp="1" noChangeArrowheads="1"/>
          </p:cNvSpPr>
          <p:nvPr>
            <p:ph type="ctrTitle"/>
          </p:nvPr>
        </p:nvSpPr>
        <p:spPr>
          <a:xfrm>
            <a:off x="685800" y="1295400"/>
            <a:ext cx="7772400" cy="1560513"/>
          </a:xfrm>
        </p:spPr>
        <p:txBody>
          <a:bodyPr/>
          <a:lstStyle>
            <a:lvl1pPr>
              <a:defRPr/>
            </a:lvl1pPr>
          </a:lstStyle>
          <a:p>
            <a:pPr lvl="0"/>
            <a:r>
              <a:rPr lang="en-US" noProof="0" smtClean="0"/>
              <a:t>Click to edit Master title style</a:t>
            </a:r>
          </a:p>
        </p:txBody>
      </p:sp>
      <p:sp>
        <p:nvSpPr>
          <p:cNvPr id="97292" name="Rectangle 12"/>
          <p:cNvSpPr>
            <a:spLocks noGrp="1" noChangeArrowheads="1"/>
          </p:cNvSpPr>
          <p:nvPr>
            <p:ph type="subTitle" idx="1"/>
          </p:nvPr>
        </p:nvSpPr>
        <p:spPr>
          <a:xfrm>
            <a:off x="1371600" y="4267200"/>
            <a:ext cx="6400800" cy="1752600"/>
          </a:xfrm>
        </p:spPr>
        <p:txBody>
          <a:bodyPr/>
          <a:lstStyle>
            <a:lvl1pPr marL="0" indent="0" algn="ctr">
              <a:buFont typeface="Monotype Sorts" pitchFamily="2" charset="2"/>
              <a:buNone/>
              <a:defRPr/>
            </a:lvl1pPr>
          </a:lstStyle>
          <a:p>
            <a:pPr lvl="0"/>
            <a:r>
              <a:rPr lang="en-US" noProof="0" smtClean="0"/>
              <a:t>Click to edit Master subtitle style</a:t>
            </a:r>
          </a:p>
        </p:txBody>
      </p:sp>
      <p:sp>
        <p:nvSpPr>
          <p:cNvPr id="97293" name="Rectangle 13"/>
          <p:cNvSpPr>
            <a:spLocks noGrp="1" noChangeArrowheads="1"/>
          </p:cNvSpPr>
          <p:nvPr>
            <p:ph type="sldNum" sz="quarter" idx="4"/>
          </p:nvPr>
        </p:nvSpPr>
        <p:spPr>
          <a:xfrm>
            <a:off x="6553200" y="6400800"/>
            <a:ext cx="1905000" cy="457200"/>
          </a:xfrm>
        </p:spPr>
        <p:txBody>
          <a:bodyPr anchor="b"/>
          <a:lstStyle>
            <a:lvl1pPr>
              <a:spcBef>
                <a:spcPct val="50000"/>
              </a:spcBef>
              <a:defRPr>
                <a:solidFill>
                  <a:srgbClr val="FFFFFF"/>
                </a:solidFill>
              </a:defRPr>
            </a:lvl1pPr>
          </a:lstStyle>
          <a:p>
            <a:fld id="{6456E3BF-902D-43D4-803A-110D74FDF52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r>
              <a:rPr lang="en-US"/>
              <a:t> </a:t>
            </a:r>
            <a:fld id="{DE34A9FE-FAC3-4E12-8304-A78EF3C395A9}" type="slidenum">
              <a:rPr lang="en-US"/>
              <a:pPr/>
              <a:t>‹#›</a:t>
            </a:fld>
            <a:endParaRPr lang="en-US" b="1"/>
          </a:p>
        </p:txBody>
      </p:sp>
    </p:spTree>
    <p:extLst>
      <p:ext uri="{BB962C8B-B14F-4D97-AF65-F5344CB8AC3E}">
        <p14:creationId xmlns:p14="http://schemas.microsoft.com/office/powerpoint/2010/main" val="4247657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US"/>
              <a:t> </a:t>
            </a:r>
            <a:fld id="{7F037C09-796A-4C22-AC44-773592454813}" type="slidenum">
              <a:rPr lang="en-US"/>
              <a:pPr/>
              <a:t>‹#›</a:t>
            </a:fld>
            <a:endParaRPr lang="en-US" b="1"/>
          </a:p>
        </p:txBody>
      </p:sp>
    </p:spTree>
    <p:extLst>
      <p:ext uri="{BB962C8B-B14F-4D97-AF65-F5344CB8AC3E}">
        <p14:creationId xmlns:p14="http://schemas.microsoft.com/office/powerpoint/2010/main" val="63871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600200"/>
            <a:ext cx="42672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2672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r>
              <a:rPr lang="en-US"/>
              <a:t> </a:t>
            </a:r>
            <a:fld id="{7EF5BF16-E270-4E20-98CF-8F24BC52EA19}" type="slidenum">
              <a:rPr lang="en-US"/>
              <a:pPr/>
              <a:t>‹#›</a:t>
            </a:fld>
            <a:endParaRPr lang="en-US" b="1"/>
          </a:p>
        </p:txBody>
      </p:sp>
    </p:spTree>
    <p:extLst>
      <p:ext uri="{BB962C8B-B14F-4D97-AF65-F5344CB8AC3E}">
        <p14:creationId xmlns:p14="http://schemas.microsoft.com/office/powerpoint/2010/main" val="138731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r>
              <a:rPr lang="en-US"/>
              <a:t> </a:t>
            </a:r>
            <a:fld id="{C652432D-B109-4759-BE89-9CD79C1B0CCF}" type="slidenum">
              <a:rPr lang="en-US"/>
              <a:pPr/>
              <a:t>‹#›</a:t>
            </a:fld>
            <a:endParaRPr lang="en-US" b="1"/>
          </a:p>
        </p:txBody>
      </p:sp>
    </p:spTree>
    <p:extLst>
      <p:ext uri="{BB962C8B-B14F-4D97-AF65-F5344CB8AC3E}">
        <p14:creationId xmlns:p14="http://schemas.microsoft.com/office/powerpoint/2010/main" val="2976727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r>
              <a:rPr lang="en-US"/>
              <a:t> </a:t>
            </a:r>
            <a:fld id="{BBD1CA85-4D7A-4E74-88AE-20C2CF33E18A}" type="slidenum">
              <a:rPr lang="en-US"/>
              <a:pPr/>
              <a:t>‹#›</a:t>
            </a:fld>
            <a:endParaRPr lang="en-US" b="1"/>
          </a:p>
        </p:txBody>
      </p:sp>
    </p:spTree>
    <p:extLst>
      <p:ext uri="{BB962C8B-B14F-4D97-AF65-F5344CB8AC3E}">
        <p14:creationId xmlns:p14="http://schemas.microsoft.com/office/powerpoint/2010/main" val="3159412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US"/>
              <a:t> </a:t>
            </a:r>
            <a:fld id="{51DF09C4-13CE-4243-B368-2C04AE4A653A}" type="slidenum">
              <a:rPr lang="en-US"/>
              <a:pPr/>
              <a:t>‹#›</a:t>
            </a:fld>
            <a:endParaRPr lang="en-US" b="1"/>
          </a:p>
        </p:txBody>
      </p:sp>
    </p:spTree>
    <p:extLst>
      <p:ext uri="{BB962C8B-B14F-4D97-AF65-F5344CB8AC3E}">
        <p14:creationId xmlns:p14="http://schemas.microsoft.com/office/powerpoint/2010/main" val="362540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r>
              <a:rPr lang="en-US"/>
              <a:t> </a:t>
            </a:r>
            <a:fld id="{25E02B97-0C69-4C4B-BED6-73D8D873F6F1}" type="slidenum">
              <a:rPr lang="en-US"/>
              <a:pPr/>
              <a:t>‹#›</a:t>
            </a:fld>
            <a:endParaRPr lang="en-US" b="1"/>
          </a:p>
        </p:txBody>
      </p:sp>
    </p:spTree>
    <p:extLst>
      <p:ext uri="{BB962C8B-B14F-4D97-AF65-F5344CB8AC3E}">
        <p14:creationId xmlns:p14="http://schemas.microsoft.com/office/powerpoint/2010/main" val="1134423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r>
              <a:rPr lang="en-US"/>
              <a:t> </a:t>
            </a:r>
            <a:fld id="{90AB1BF7-CA00-44FC-BBA4-C8815AD27188}" type="slidenum">
              <a:rPr lang="en-US"/>
              <a:pPr/>
              <a:t>‹#›</a:t>
            </a:fld>
            <a:endParaRPr lang="en-US" b="1"/>
          </a:p>
        </p:txBody>
      </p:sp>
    </p:spTree>
    <p:extLst>
      <p:ext uri="{BB962C8B-B14F-4D97-AF65-F5344CB8AC3E}">
        <p14:creationId xmlns:p14="http://schemas.microsoft.com/office/powerpoint/2010/main" val="4074947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r>
              <a:rPr lang="en-US"/>
              <a:t> </a:t>
            </a:r>
            <a:fld id="{F613408D-C912-41C8-92C2-3F99A536E6C3}" type="slidenum">
              <a:rPr lang="en-US"/>
              <a:pPr/>
              <a:t>‹#›</a:t>
            </a:fld>
            <a:endParaRPr lang="en-US" b="1"/>
          </a:p>
        </p:txBody>
      </p:sp>
    </p:spTree>
    <p:extLst>
      <p:ext uri="{BB962C8B-B14F-4D97-AF65-F5344CB8AC3E}">
        <p14:creationId xmlns:p14="http://schemas.microsoft.com/office/powerpoint/2010/main" val="844802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0"/>
            <a:ext cx="21717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0"/>
            <a:ext cx="63627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r>
              <a:rPr lang="en-US"/>
              <a:t> </a:t>
            </a:r>
            <a:fld id="{9DA6D16B-AEBB-4B33-B6B1-D7179C4973C8}" type="slidenum">
              <a:rPr lang="en-US"/>
              <a:pPr/>
              <a:t>‹#›</a:t>
            </a:fld>
            <a:endParaRPr lang="en-US" b="1"/>
          </a:p>
        </p:txBody>
      </p:sp>
    </p:spTree>
    <p:extLst>
      <p:ext uri="{BB962C8B-B14F-4D97-AF65-F5344CB8AC3E}">
        <p14:creationId xmlns:p14="http://schemas.microsoft.com/office/powerpoint/2010/main" val="3232966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3914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600200"/>
            <a:ext cx="42672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2672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38600"/>
            <a:ext cx="42672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391400" y="6553200"/>
            <a:ext cx="1524000" cy="304800"/>
          </a:xfrm>
        </p:spPr>
        <p:txBody>
          <a:bodyPr/>
          <a:lstStyle>
            <a:lvl1pPr>
              <a:defRPr/>
            </a:lvl1pPr>
          </a:lstStyle>
          <a:p>
            <a:r>
              <a:rPr lang="en-US"/>
              <a:t> </a:t>
            </a:r>
            <a:fld id="{4A5A2380-9DC0-4F52-83A6-413138058E72}" type="slidenum">
              <a:rPr lang="en-US"/>
              <a:pPr/>
              <a:t>‹#›</a:t>
            </a:fld>
            <a:endParaRPr lang="en-US" b="1"/>
          </a:p>
        </p:txBody>
      </p:sp>
    </p:spTree>
    <p:extLst>
      <p:ext uri="{BB962C8B-B14F-4D97-AF65-F5344CB8AC3E}">
        <p14:creationId xmlns:p14="http://schemas.microsoft.com/office/powerpoint/2010/main" val="1662351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391400" cy="6858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228600" y="1600200"/>
            <a:ext cx="42672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228600" y="4038600"/>
            <a:ext cx="42672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2672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391400" y="6553200"/>
            <a:ext cx="1524000" cy="304800"/>
          </a:xfrm>
        </p:spPr>
        <p:txBody>
          <a:bodyPr/>
          <a:lstStyle>
            <a:lvl1pPr>
              <a:defRPr/>
            </a:lvl1pPr>
          </a:lstStyle>
          <a:p>
            <a:r>
              <a:rPr lang="en-US"/>
              <a:t> </a:t>
            </a:r>
            <a:fld id="{F5850F87-1148-4904-9AF5-BEC8C5D2FDB9}" type="slidenum">
              <a:rPr lang="en-US"/>
              <a:pPr/>
              <a:t>‹#›</a:t>
            </a:fld>
            <a:endParaRPr lang="en-US" b="1"/>
          </a:p>
        </p:txBody>
      </p:sp>
    </p:spTree>
    <p:extLst>
      <p:ext uri="{BB962C8B-B14F-4D97-AF65-F5344CB8AC3E}">
        <p14:creationId xmlns:p14="http://schemas.microsoft.com/office/powerpoint/2010/main" val="2749074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391400" cy="6858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228600" y="1600200"/>
            <a:ext cx="8686800" cy="4724400"/>
          </a:xfrm>
        </p:spPr>
        <p:txBody>
          <a:bodyPr/>
          <a:lstStyle/>
          <a:p>
            <a:endParaRPr lang="en-US"/>
          </a:p>
        </p:txBody>
      </p:sp>
      <p:sp>
        <p:nvSpPr>
          <p:cNvPr id="4" name="Slide Number Placeholder 3"/>
          <p:cNvSpPr>
            <a:spLocks noGrp="1"/>
          </p:cNvSpPr>
          <p:nvPr>
            <p:ph type="sldNum" sz="quarter" idx="10"/>
          </p:nvPr>
        </p:nvSpPr>
        <p:spPr>
          <a:xfrm>
            <a:off x="7391400" y="6553200"/>
            <a:ext cx="1524000" cy="304800"/>
          </a:xfrm>
        </p:spPr>
        <p:txBody>
          <a:bodyPr/>
          <a:lstStyle>
            <a:lvl1pPr>
              <a:defRPr/>
            </a:lvl1pPr>
          </a:lstStyle>
          <a:p>
            <a:r>
              <a:rPr lang="en-US"/>
              <a:t> </a:t>
            </a:r>
            <a:fld id="{CA3853CC-F53C-4658-8A0B-B439916C4BC0}" type="slidenum">
              <a:rPr lang="en-US"/>
              <a:pPr/>
              <a:t>‹#›</a:t>
            </a:fld>
            <a:endParaRPr lang="en-US" b="1"/>
          </a:p>
        </p:txBody>
      </p:sp>
    </p:spTree>
    <p:extLst>
      <p:ext uri="{BB962C8B-B14F-4D97-AF65-F5344CB8AC3E}">
        <p14:creationId xmlns:p14="http://schemas.microsoft.com/office/powerpoint/2010/main" val="2958431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6BCBB6-717D-484D-895C-AE5D7DCAD946}" type="datetime1">
              <a:rPr lang="en-US" smtClean="0">
                <a:solidFill>
                  <a:prstClr val="black">
                    <a:tint val="75000"/>
                  </a:prstClr>
                </a:solidFill>
              </a:rPr>
              <a:pPr/>
              <a:t>7/13/2017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456E3BF-902D-43D4-803A-110D74FDF525}" type="slidenum">
              <a:rPr lang="en-US" smtClean="0"/>
              <a:pPr/>
              <a:t>‹#›</a:t>
            </a:fld>
            <a:endParaRPr lang="en-US"/>
          </a:p>
        </p:txBody>
      </p:sp>
    </p:spTree>
    <p:extLst>
      <p:ext uri="{BB962C8B-B14F-4D97-AF65-F5344CB8AC3E}">
        <p14:creationId xmlns:p14="http://schemas.microsoft.com/office/powerpoint/2010/main" val="379709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F59C9E-6578-40E7-8A2E-CCE6380B2CAE}" type="datetime1">
              <a:rPr lang="en-US" smtClean="0">
                <a:solidFill>
                  <a:prstClr val="black">
                    <a:tint val="75000"/>
                  </a:prstClr>
                </a:solidFill>
              </a:rPr>
              <a:pPr/>
              <a:t>7/13/2017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r>
              <a:rPr lang="en-US" smtClean="0"/>
              <a:t> </a:t>
            </a:r>
            <a:fld id="{DE34A9FE-FAC3-4E12-8304-A78EF3C395A9}" type="slidenum">
              <a:rPr lang="en-US" smtClean="0"/>
              <a:pPr/>
              <a:t>‹#›</a:t>
            </a:fld>
            <a:endParaRPr lang="en-US" b="1"/>
          </a:p>
        </p:txBody>
      </p:sp>
    </p:spTree>
    <p:extLst>
      <p:ext uri="{BB962C8B-B14F-4D97-AF65-F5344CB8AC3E}">
        <p14:creationId xmlns:p14="http://schemas.microsoft.com/office/powerpoint/2010/main" val="3457262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9B906A-5DAF-485C-9494-85A850755116}" type="datetime1">
              <a:rPr lang="en-US" smtClean="0">
                <a:solidFill>
                  <a:prstClr val="black">
                    <a:tint val="75000"/>
                  </a:prstClr>
                </a:solidFill>
              </a:rPr>
              <a:pPr/>
              <a:t>7/13/2017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r>
              <a:rPr lang="en-US" smtClean="0"/>
              <a:t> </a:t>
            </a:r>
            <a:fld id="{7F037C09-796A-4C22-AC44-773592454813}" type="slidenum">
              <a:rPr lang="en-US" smtClean="0"/>
              <a:pPr/>
              <a:t>‹#›</a:t>
            </a:fld>
            <a:endParaRPr lang="en-US" b="1"/>
          </a:p>
        </p:txBody>
      </p:sp>
    </p:spTree>
    <p:extLst>
      <p:ext uri="{BB962C8B-B14F-4D97-AF65-F5344CB8AC3E}">
        <p14:creationId xmlns:p14="http://schemas.microsoft.com/office/powerpoint/2010/main" val="734221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CCCCF6-BB48-4614-BC67-F7DB35024D28}" type="datetime1">
              <a:rPr lang="en-US" smtClean="0">
                <a:solidFill>
                  <a:prstClr val="black">
                    <a:tint val="75000"/>
                  </a:prstClr>
                </a:solidFill>
              </a:rPr>
              <a:pPr/>
              <a:t>7/13/2017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r>
              <a:rPr lang="en-US" smtClean="0"/>
              <a:t> </a:t>
            </a:r>
            <a:fld id="{7EF5BF16-E270-4E20-98CF-8F24BC52EA19}" type="slidenum">
              <a:rPr lang="en-US" smtClean="0"/>
              <a:pPr/>
              <a:t>‹#›</a:t>
            </a:fld>
            <a:endParaRPr lang="en-US" b="1"/>
          </a:p>
        </p:txBody>
      </p:sp>
    </p:spTree>
    <p:extLst>
      <p:ext uri="{BB962C8B-B14F-4D97-AF65-F5344CB8AC3E}">
        <p14:creationId xmlns:p14="http://schemas.microsoft.com/office/powerpoint/2010/main" val="7066029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5B1679-92D2-42AD-9DDF-25DAEF1325A4}" type="datetime1">
              <a:rPr lang="en-US" smtClean="0">
                <a:solidFill>
                  <a:prstClr val="black">
                    <a:tint val="75000"/>
                  </a:prstClr>
                </a:solidFill>
              </a:rPr>
              <a:pPr/>
              <a:t>7/13/2017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r>
              <a:rPr lang="en-US" smtClean="0"/>
              <a:t> </a:t>
            </a:r>
            <a:fld id="{C652432D-B109-4759-BE89-9CD79C1B0CCF}" type="slidenum">
              <a:rPr lang="en-US" smtClean="0"/>
              <a:pPr/>
              <a:t>‹#›</a:t>
            </a:fld>
            <a:endParaRPr lang="en-US" b="1"/>
          </a:p>
        </p:txBody>
      </p:sp>
    </p:spTree>
    <p:extLst>
      <p:ext uri="{BB962C8B-B14F-4D97-AF65-F5344CB8AC3E}">
        <p14:creationId xmlns:p14="http://schemas.microsoft.com/office/powerpoint/2010/main" val="29205780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975D73-A5F1-4E1D-B4F6-8FCB72C4D33B}" type="datetime1">
              <a:rPr lang="en-US" smtClean="0">
                <a:solidFill>
                  <a:prstClr val="black">
                    <a:tint val="75000"/>
                  </a:prstClr>
                </a:solidFill>
              </a:rPr>
              <a:pPr/>
              <a:t>7/13/2017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r>
              <a:rPr lang="en-US" smtClean="0"/>
              <a:t> </a:t>
            </a:r>
            <a:fld id="{BBD1CA85-4D7A-4E74-88AE-20C2CF33E18A}" type="slidenum">
              <a:rPr lang="en-US" smtClean="0"/>
              <a:pPr/>
              <a:t>‹#›</a:t>
            </a:fld>
            <a:endParaRPr lang="en-US" b="1"/>
          </a:p>
        </p:txBody>
      </p:sp>
    </p:spTree>
    <p:extLst>
      <p:ext uri="{BB962C8B-B14F-4D97-AF65-F5344CB8AC3E}">
        <p14:creationId xmlns:p14="http://schemas.microsoft.com/office/powerpoint/2010/main" val="12157855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CD6016-8EF5-479C-B3E4-8D9FE28B3CD0}" type="datetime1">
              <a:rPr lang="en-US" smtClean="0">
                <a:solidFill>
                  <a:prstClr val="black">
                    <a:tint val="75000"/>
                  </a:prstClr>
                </a:solidFill>
              </a:rPr>
              <a:pPr/>
              <a:t>7/13/2017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r>
              <a:rPr lang="en-US" smtClean="0"/>
              <a:t> </a:t>
            </a:r>
            <a:fld id="{51DF09C4-13CE-4243-B368-2C04AE4A653A}" type="slidenum">
              <a:rPr lang="en-US" smtClean="0"/>
              <a:pPr/>
              <a:t>‹#›</a:t>
            </a:fld>
            <a:endParaRPr lang="en-US" b="1"/>
          </a:p>
        </p:txBody>
      </p:sp>
    </p:spTree>
    <p:extLst>
      <p:ext uri="{BB962C8B-B14F-4D97-AF65-F5344CB8AC3E}">
        <p14:creationId xmlns:p14="http://schemas.microsoft.com/office/powerpoint/2010/main" val="6258006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2112A7-C99A-49E2-A31F-4ABF854F97B7}" type="datetime1">
              <a:rPr lang="en-US" smtClean="0">
                <a:solidFill>
                  <a:prstClr val="black">
                    <a:tint val="75000"/>
                  </a:prstClr>
                </a:solidFill>
              </a:rPr>
              <a:pPr/>
              <a:t>7/13/2017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r>
              <a:rPr lang="en-US" smtClean="0"/>
              <a:t> </a:t>
            </a:r>
            <a:fld id="{25E02B97-0C69-4C4B-BED6-73D8D873F6F1}" type="slidenum">
              <a:rPr lang="en-US" smtClean="0"/>
              <a:pPr/>
              <a:t>‹#›</a:t>
            </a:fld>
            <a:endParaRPr lang="en-US" b="1"/>
          </a:p>
        </p:txBody>
      </p:sp>
    </p:spTree>
    <p:extLst>
      <p:ext uri="{BB962C8B-B14F-4D97-AF65-F5344CB8AC3E}">
        <p14:creationId xmlns:p14="http://schemas.microsoft.com/office/powerpoint/2010/main" val="3461372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FF1D8A-D598-4453-9A4E-4ABD9981D0E5}" type="datetime1">
              <a:rPr lang="en-US" smtClean="0">
                <a:solidFill>
                  <a:prstClr val="black">
                    <a:tint val="75000"/>
                  </a:prstClr>
                </a:solidFill>
              </a:rPr>
              <a:pPr/>
              <a:t>7/13/2017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r>
              <a:rPr lang="en-US" smtClean="0"/>
              <a:t> </a:t>
            </a:r>
            <a:fld id="{90AB1BF7-CA00-44FC-BBA4-C8815AD27188}" type="slidenum">
              <a:rPr lang="en-US" smtClean="0"/>
              <a:pPr/>
              <a:t>‹#›</a:t>
            </a:fld>
            <a:endParaRPr lang="en-US" b="1"/>
          </a:p>
        </p:txBody>
      </p:sp>
    </p:spTree>
    <p:extLst>
      <p:ext uri="{BB962C8B-B14F-4D97-AF65-F5344CB8AC3E}">
        <p14:creationId xmlns:p14="http://schemas.microsoft.com/office/powerpoint/2010/main" val="9987505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4E364F-F72B-41B2-98E8-2FCF08B0DB76}" type="datetime1">
              <a:rPr lang="en-US" smtClean="0">
                <a:solidFill>
                  <a:prstClr val="black">
                    <a:tint val="75000"/>
                  </a:prstClr>
                </a:solidFill>
              </a:rPr>
              <a:pPr/>
              <a:t>7/13/2017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r>
              <a:rPr lang="en-US" smtClean="0"/>
              <a:t> </a:t>
            </a:r>
            <a:fld id="{F613408D-C912-41C8-92C2-3F99A536E6C3}" type="slidenum">
              <a:rPr lang="en-US" smtClean="0"/>
              <a:pPr/>
              <a:t>‹#›</a:t>
            </a:fld>
            <a:endParaRPr lang="en-US" b="1"/>
          </a:p>
        </p:txBody>
      </p:sp>
    </p:spTree>
    <p:extLst>
      <p:ext uri="{BB962C8B-B14F-4D97-AF65-F5344CB8AC3E}">
        <p14:creationId xmlns:p14="http://schemas.microsoft.com/office/powerpoint/2010/main" val="5850877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41ECC-F6E6-46B1-B286-7420C2185443}" type="datetime1">
              <a:rPr lang="en-US" smtClean="0">
                <a:solidFill>
                  <a:prstClr val="black">
                    <a:tint val="75000"/>
                  </a:prstClr>
                </a:solidFill>
              </a:rPr>
              <a:pPr/>
              <a:t>7/13/2017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Smith Schafer &amp; Associates, Ltd.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r>
              <a:rPr lang="en-US" smtClean="0"/>
              <a:t> </a:t>
            </a:r>
            <a:fld id="{9DA6D16B-AEBB-4B33-B6B1-D7179C4973C8}" type="slidenum">
              <a:rPr lang="en-US" smtClean="0"/>
              <a:pPr/>
              <a:t>‹#›</a:t>
            </a:fld>
            <a:endParaRPr lang="en-US" b="1"/>
          </a:p>
        </p:txBody>
      </p:sp>
    </p:spTree>
    <p:extLst>
      <p:ext uri="{BB962C8B-B14F-4D97-AF65-F5344CB8AC3E}">
        <p14:creationId xmlns:p14="http://schemas.microsoft.com/office/powerpoint/2010/main" val="16498597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3914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600200"/>
            <a:ext cx="42672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2672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38600"/>
            <a:ext cx="42672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391400" y="6553200"/>
            <a:ext cx="1524000" cy="304800"/>
          </a:xfrm>
        </p:spPr>
        <p:txBody>
          <a:bodyPr/>
          <a:lstStyle>
            <a:lvl1pPr>
              <a:defRPr/>
            </a:lvl1pPr>
          </a:lstStyle>
          <a:p>
            <a:r>
              <a:rPr lang="en-US"/>
              <a:t> </a:t>
            </a:r>
            <a:fld id="{4A5A2380-9DC0-4F52-83A6-413138058E72}" type="slidenum">
              <a:rPr lang="en-US"/>
              <a:pPr/>
              <a:t>‹#›</a:t>
            </a:fld>
            <a:endParaRPr lang="en-US" b="1"/>
          </a:p>
        </p:txBody>
      </p:sp>
    </p:spTree>
    <p:extLst>
      <p:ext uri="{BB962C8B-B14F-4D97-AF65-F5344CB8AC3E}">
        <p14:creationId xmlns:p14="http://schemas.microsoft.com/office/powerpoint/2010/main" val="17462489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391400" cy="6858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228600" y="1600200"/>
            <a:ext cx="42672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228600" y="4038600"/>
            <a:ext cx="42672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2672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391400" y="6553200"/>
            <a:ext cx="1524000" cy="304800"/>
          </a:xfrm>
        </p:spPr>
        <p:txBody>
          <a:bodyPr/>
          <a:lstStyle>
            <a:lvl1pPr>
              <a:defRPr/>
            </a:lvl1pPr>
          </a:lstStyle>
          <a:p>
            <a:r>
              <a:rPr lang="en-US"/>
              <a:t> </a:t>
            </a:r>
            <a:fld id="{F5850F87-1148-4904-9AF5-BEC8C5D2FDB9}" type="slidenum">
              <a:rPr lang="en-US"/>
              <a:pPr/>
              <a:t>‹#›</a:t>
            </a:fld>
            <a:endParaRPr lang="en-US" b="1"/>
          </a:p>
        </p:txBody>
      </p:sp>
    </p:spTree>
    <p:extLst>
      <p:ext uri="{BB962C8B-B14F-4D97-AF65-F5344CB8AC3E}">
        <p14:creationId xmlns:p14="http://schemas.microsoft.com/office/powerpoint/2010/main" val="27272609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391400" cy="6858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228600" y="1600200"/>
            <a:ext cx="8686800" cy="4724400"/>
          </a:xfrm>
        </p:spPr>
        <p:txBody>
          <a:bodyPr/>
          <a:lstStyle/>
          <a:p>
            <a:endParaRPr lang="en-US"/>
          </a:p>
        </p:txBody>
      </p:sp>
      <p:sp>
        <p:nvSpPr>
          <p:cNvPr id="4" name="Slide Number Placeholder 3"/>
          <p:cNvSpPr>
            <a:spLocks noGrp="1"/>
          </p:cNvSpPr>
          <p:nvPr>
            <p:ph type="sldNum" sz="quarter" idx="10"/>
          </p:nvPr>
        </p:nvSpPr>
        <p:spPr>
          <a:xfrm>
            <a:off x="7391400" y="6553200"/>
            <a:ext cx="1524000" cy="304800"/>
          </a:xfrm>
        </p:spPr>
        <p:txBody>
          <a:bodyPr/>
          <a:lstStyle>
            <a:lvl1pPr>
              <a:defRPr/>
            </a:lvl1pPr>
          </a:lstStyle>
          <a:p>
            <a:r>
              <a:rPr lang="en-US"/>
              <a:t> </a:t>
            </a:r>
            <a:fld id="{CA3853CC-F53C-4658-8A0B-B439916C4BC0}" type="slidenum">
              <a:rPr lang="en-US"/>
              <a:pPr/>
              <a:t>‹#›</a:t>
            </a:fld>
            <a:endParaRPr lang="en-US" b="1"/>
          </a:p>
        </p:txBody>
      </p:sp>
    </p:spTree>
    <p:extLst>
      <p:ext uri="{BB962C8B-B14F-4D97-AF65-F5344CB8AC3E}">
        <p14:creationId xmlns:p14="http://schemas.microsoft.com/office/powerpoint/2010/main" val="31672925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6ABF4E-6925-4572-A53D-18752FAE9849}" type="slidenum">
              <a:rPr lang="en-US" smtClean="0"/>
              <a:pPr/>
              <a:t>‹#›</a:t>
            </a:fld>
            <a:endParaRPr lang="en-US" dirty="0"/>
          </a:p>
        </p:txBody>
      </p:sp>
    </p:spTree>
    <p:extLst>
      <p:ext uri="{BB962C8B-B14F-4D97-AF65-F5344CB8AC3E}">
        <p14:creationId xmlns:p14="http://schemas.microsoft.com/office/powerpoint/2010/main" val="36380107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590087-B7FA-4E6F-8779-BC74303CDB03}" type="slidenum">
              <a:rPr lang="en-US" smtClean="0"/>
              <a:pPr/>
              <a:t>‹#›</a:t>
            </a:fld>
            <a:endParaRPr lang="en-US" dirty="0"/>
          </a:p>
        </p:txBody>
      </p:sp>
    </p:spTree>
    <p:extLst>
      <p:ext uri="{BB962C8B-B14F-4D97-AF65-F5344CB8AC3E}">
        <p14:creationId xmlns:p14="http://schemas.microsoft.com/office/powerpoint/2010/main" val="7101215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F41071-46D7-4DA9-96BC-A88E17E3CD53}" type="slidenum">
              <a:rPr lang="en-US" smtClean="0"/>
              <a:pPr/>
              <a:t>‹#›</a:t>
            </a:fld>
            <a:endParaRPr lang="en-US" dirty="0"/>
          </a:p>
        </p:txBody>
      </p:sp>
    </p:spTree>
    <p:extLst>
      <p:ext uri="{BB962C8B-B14F-4D97-AF65-F5344CB8AC3E}">
        <p14:creationId xmlns:p14="http://schemas.microsoft.com/office/powerpoint/2010/main" val="13975157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AD03C7-4800-456E-9C70-4278D680EB4D}" type="slidenum">
              <a:rPr lang="en-US" smtClean="0"/>
              <a:pPr/>
              <a:t>‹#›</a:t>
            </a:fld>
            <a:endParaRPr lang="en-US" dirty="0"/>
          </a:p>
        </p:txBody>
      </p:sp>
    </p:spTree>
    <p:extLst>
      <p:ext uri="{BB962C8B-B14F-4D97-AF65-F5344CB8AC3E}">
        <p14:creationId xmlns:p14="http://schemas.microsoft.com/office/powerpoint/2010/main" val="479645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D6B317C-7314-446E-8364-1A2FDA22DA98}" type="slidenum">
              <a:rPr lang="en-US" smtClean="0"/>
              <a:pPr/>
              <a:t>‹#›</a:t>
            </a:fld>
            <a:endParaRPr lang="en-US" dirty="0"/>
          </a:p>
        </p:txBody>
      </p:sp>
    </p:spTree>
    <p:extLst>
      <p:ext uri="{BB962C8B-B14F-4D97-AF65-F5344CB8AC3E}">
        <p14:creationId xmlns:p14="http://schemas.microsoft.com/office/powerpoint/2010/main" val="6773328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196D380-C663-4585-B2F4-082BF6420E00}" type="slidenum">
              <a:rPr lang="en-US" smtClean="0"/>
              <a:pPr/>
              <a:t>‹#›</a:t>
            </a:fld>
            <a:endParaRPr lang="en-US" dirty="0"/>
          </a:p>
        </p:txBody>
      </p:sp>
    </p:spTree>
    <p:extLst>
      <p:ext uri="{BB962C8B-B14F-4D97-AF65-F5344CB8AC3E}">
        <p14:creationId xmlns:p14="http://schemas.microsoft.com/office/powerpoint/2010/main" val="19579278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EA4F3B-0258-408D-A2A6-5858844F90FA}" type="slidenum">
              <a:rPr lang="en-US" smtClean="0"/>
              <a:pPr/>
              <a:t>‹#›</a:t>
            </a:fld>
            <a:endParaRPr lang="en-US" dirty="0"/>
          </a:p>
        </p:txBody>
      </p:sp>
    </p:spTree>
    <p:extLst>
      <p:ext uri="{BB962C8B-B14F-4D97-AF65-F5344CB8AC3E}">
        <p14:creationId xmlns:p14="http://schemas.microsoft.com/office/powerpoint/2010/main" val="3402976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E6B0FC-F333-4DB8-91ED-7597B3A066EE}" type="slidenum">
              <a:rPr lang="en-US" smtClean="0"/>
              <a:pPr/>
              <a:t>‹#›</a:t>
            </a:fld>
            <a:endParaRPr lang="en-US" dirty="0"/>
          </a:p>
        </p:txBody>
      </p:sp>
    </p:spTree>
    <p:extLst>
      <p:ext uri="{BB962C8B-B14F-4D97-AF65-F5344CB8AC3E}">
        <p14:creationId xmlns:p14="http://schemas.microsoft.com/office/powerpoint/2010/main" val="12904517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9041CBB-F0D0-4FDC-9453-D1D3D56EBDA2}" type="slidenum">
              <a:rPr lang="en-US" smtClean="0"/>
              <a:pPr/>
              <a:t>‹#›</a:t>
            </a:fld>
            <a:endParaRPr lang="en-US" dirty="0"/>
          </a:p>
        </p:txBody>
      </p:sp>
    </p:spTree>
    <p:extLst>
      <p:ext uri="{BB962C8B-B14F-4D97-AF65-F5344CB8AC3E}">
        <p14:creationId xmlns:p14="http://schemas.microsoft.com/office/powerpoint/2010/main" val="5116456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383358-2B7D-4936-BB4A-47E215B424D8}" type="slidenum">
              <a:rPr lang="en-US" smtClean="0"/>
              <a:pPr/>
              <a:t>‹#›</a:t>
            </a:fld>
            <a:endParaRPr lang="en-US" dirty="0"/>
          </a:p>
        </p:txBody>
      </p:sp>
    </p:spTree>
    <p:extLst>
      <p:ext uri="{BB962C8B-B14F-4D97-AF65-F5344CB8AC3E}">
        <p14:creationId xmlns:p14="http://schemas.microsoft.com/office/powerpoint/2010/main" val="32600343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F2A95C-39D3-4BB0-B0D8-679EA45BFB10}" type="slidenum">
              <a:rPr lang="en-US" smtClean="0"/>
              <a:pPr/>
              <a:t>‹#›</a:t>
            </a:fld>
            <a:endParaRPr lang="en-US" dirty="0"/>
          </a:p>
        </p:txBody>
      </p:sp>
    </p:spTree>
    <p:extLst>
      <p:ext uri="{BB962C8B-B14F-4D97-AF65-F5344CB8AC3E}">
        <p14:creationId xmlns:p14="http://schemas.microsoft.com/office/powerpoint/2010/main" val="14899013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696200" cy="10668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304800" y="1600200"/>
            <a:ext cx="4229100" cy="4495800"/>
          </a:xfrm>
        </p:spPr>
        <p:txBody>
          <a:bodyPr/>
          <a:lstStyle/>
          <a:p>
            <a:r>
              <a:rPr lang="en-US" smtClean="0"/>
              <a:t>Click icon to add chart</a:t>
            </a:r>
            <a:endParaRPr lang="en-US" dirty="0"/>
          </a:p>
        </p:txBody>
      </p:sp>
      <p:sp>
        <p:nvSpPr>
          <p:cNvPr id="4" name="Text Placeholder 3"/>
          <p:cNvSpPr>
            <a:spLocks noGrp="1"/>
          </p:cNvSpPr>
          <p:nvPr>
            <p:ph type="body" sz="half" idx="2"/>
          </p:nvPr>
        </p:nvSpPr>
        <p:spPr>
          <a:xfrm>
            <a:off x="4686300" y="1600200"/>
            <a:ext cx="42291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032C4ECA-0BB7-4521-A780-88768B6F325A}" type="slidenum">
              <a:rPr lang="en-US"/>
              <a:pPr/>
              <a:t>‹#›</a:t>
            </a:fld>
            <a:endParaRPr lang="en-US" dirty="0"/>
          </a:p>
        </p:txBody>
      </p:sp>
    </p:spTree>
    <p:extLst>
      <p:ext uri="{BB962C8B-B14F-4D97-AF65-F5344CB8AC3E}">
        <p14:creationId xmlns:p14="http://schemas.microsoft.com/office/powerpoint/2010/main" val="31336774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696200" cy="1066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2291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86300" y="1600200"/>
            <a:ext cx="42291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A13E389-CC8C-4AEA-8CEB-68AB625497BD}" type="slidenum">
              <a:rPr lang="en-US"/>
              <a:pPr/>
              <a:t>‹#›</a:t>
            </a:fld>
            <a:endParaRPr lang="en-US" dirty="0"/>
          </a:p>
        </p:txBody>
      </p:sp>
    </p:spTree>
    <p:extLst>
      <p:ext uri="{BB962C8B-B14F-4D97-AF65-F5344CB8AC3E}">
        <p14:creationId xmlns:p14="http://schemas.microsoft.com/office/powerpoint/2010/main" val="24816798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6962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1600200"/>
            <a:ext cx="42291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600200"/>
            <a:ext cx="42291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86300" y="3924300"/>
            <a:ext cx="42291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dirty="0"/>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BED716CD-DD30-4488-BA60-1F04520130BD}" type="slidenum">
              <a:rPr lang="en-US"/>
              <a:pPr/>
              <a:t>‹#›</a:t>
            </a:fld>
            <a:endParaRPr lang="en-US" dirty="0"/>
          </a:p>
        </p:txBody>
      </p:sp>
    </p:spTree>
    <p:extLst>
      <p:ext uri="{BB962C8B-B14F-4D97-AF65-F5344CB8AC3E}">
        <p14:creationId xmlns:p14="http://schemas.microsoft.com/office/powerpoint/2010/main" val="30305068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6962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1600200"/>
            <a:ext cx="42291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86300" y="1600200"/>
            <a:ext cx="4229100" cy="4495800"/>
          </a:xfrm>
        </p:spPr>
        <p:txBody>
          <a:bodyPr/>
          <a:lstStyle/>
          <a:p>
            <a:r>
              <a:rPr lang="en-US" smtClean="0"/>
              <a:t>Click icon to add chart</a:t>
            </a:r>
            <a:endParaRPr lang="en-US" dirty="0"/>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23231E9-95B9-48B2-93A9-67A96A509D11}" type="slidenum">
              <a:rPr lang="en-US"/>
              <a:pPr/>
              <a:t>‹#›</a:t>
            </a:fld>
            <a:endParaRPr lang="en-US" dirty="0"/>
          </a:p>
        </p:txBody>
      </p:sp>
    </p:spTree>
    <p:extLst>
      <p:ext uri="{BB962C8B-B14F-4D97-AF65-F5344CB8AC3E}">
        <p14:creationId xmlns:p14="http://schemas.microsoft.com/office/powerpoint/2010/main" val="35399507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696200" cy="10668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04800" y="1600200"/>
            <a:ext cx="8610600" cy="4495800"/>
          </a:xfrm>
        </p:spPr>
        <p:txBody>
          <a:bodyPr/>
          <a:lstStyle/>
          <a:p>
            <a:r>
              <a:rPr lang="en-US" smtClean="0"/>
              <a:t>Click icon to add chart</a:t>
            </a:r>
            <a:endParaRPr lang="en-US" dirty="0"/>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dirty="0"/>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6DDFDA4C-68A5-4AB6-B180-E958C0AC85DE}" type="slidenum">
              <a:rPr lang="en-US"/>
              <a:pPr/>
              <a:t>‹#›</a:t>
            </a:fld>
            <a:endParaRPr lang="en-US" dirty="0"/>
          </a:p>
        </p:txBody>
      </p:sp>
    </p:spTree>
    <p:extLst>
      <p:ext uri="{BB962C8B-B14F-4D97-AF65-F5344CB8AC3E}">
        <p14:creationId xmlns:p14="http://schemas.microsoft.com/office/powerpoint/2010/main" val="17220788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04800" y="228600"/>
            <a:ext cx="7696200" cy="10668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04800" y="1600200"/>
            <a:ext cx="42291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600200"/>
            <a:ext cx="42291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04800" y="3924300"/>
            <a:ext cx="42291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86300" y="3924300"/>
            <a:ext cx="42291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p:spPr>
        <p:txBody>
          <a:bodyPr/>
          <a:lstStyle>
            <a:lvl1pPr>
              <a:defRPr/>
            </a:lvl1pPr>
          </a:lstStyle>
          <a:p>
            <a:endParaRPr lang="en-US" dirty="0"/>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9" name="Slide Number Placeholder 8"/>
          <p:cNvSpPr>
            <a:spLocks noGrp="1"/>
          </p:cNvSpPr>
          <p:nvPr>
            <p:ph type="sldNum" sz="quarter" idx="12"/>
          </p:nvPr>
        </p:nvSpPr>
        <p:spPr>
          <a:xfrm>
            <a:off x="6553200" y="6248400"/>
            <a:ext cx="1905000" cy="457200"/>
          </a:xfrm>
        </p:spPr>
        <p:txBody>
          <a:bodyPr/>
          <a:lstStyle>
            <a:lvl1pPr>
              <a:defRPr/>
            </a:lvl1pPr>
          </a:lstStyle>
          <a:p>
            <a:fld id="{ABAA000C-FF83-4196-A1C9-621347327F61}" type="slidenum">
              <a:rPr lang="en-US"/>
              <a:pPr/>
              <a:t>‹#›</a:t>
            </a:fld>
            <a:endParaRPr lang="en-US" dirty="0"/>
          </a:p>
        </p:txBody>
      </p:sp>
    </p:spTree>
    <p:extLst>
      <p:ext uri="{BB962C8B-B14F-4D97-AF65-F5344CB8AC3E}">
        <p14:creationId xmlns:p14="http://schemas.microsoft.com/office/powerpoint/2010/main" val="2959704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image" Target="../media/image2.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t="-2000" b="-2000"/>
          </a:stretch>
        </a:blip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96258" name="Group 2"/>
          <p:cNvGrpSpPr>
            <a:grpSpLocks/>
          </p:cNvGrpSpPr>
          <p:nvPr userDrawn="1"/>
        </p:nvGrpSpPr>
        <p:grpSpPr bwMode="auto">
          <a:xfrm>
            <a:off x="0" y="-914400"/>
            <a:ext cx="9144000" cy="7772400"/>
            <a:chOff x="0" y="-1"/>
            <a:chExt cx="5760" cy="4321"/>
          </a:xfrm>
        </p:grpSpPr>
        <p:sp>
          <p:nvSpPr>
            <p:cNvPr id="96259" name="Rectangle 3"/>
            <p:cNvSpPr>
              <a:spLocks noChangeArrowheads="1"/>
            </p:cNvSpPr>
            <p:nvPr userDrawn="1"/>
          </p:nvSpPr>
          <p:spPr bwMode="auto">
            <a:xfrm>
              <a:off x="0" y="864"/>
              <a:ext cx="5760" cy="34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0" name="Rectangle 4"/>
            <p:cNvSpPr>
              <a:spLocks noChangeArrowheads="1"/>
            </p:cNvSpPr>
            <p:nvPr userDrawn="1"/>
          </p:nvSpPr>
          <p:spPr bwMode="white">
            <a:xfrm>
              <a:off x="0" y="4125"/>
              <a:ext cx="5760" cy="19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96261" name="Rectangle 5"/>
            <p:cNvSpPr>
              <a:spLocks noChangeArrowheads="1"/>
            </p:cNvSpPr>
            <p:nvPr userDrawn="1"/>
          </p:nvSpPr>
          <p:spPr bwMode="white">
            <a:xfrm>
              <a:off x="0" y="-1"/>
              <a:ext cx="5760" cy="101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nvGrpSpPr>
            <p:cNvPr id="96262" name="Group 6"/>
            <p:cNvGrpSpPr>
              <a:grpSpLocks/>
            </p:cNvGrpSpPr>
            <p:nvPr userDrawn="1"/>
          </p:nvGrpSpPr>
          <p:grpSpPr bwMode="auto">
            <a:xfrm>
              <a:off x="0" y="1014"/>
              <a:ext cx="5760" cy="261"/>
              <a:chOff x="0" y="115"/>
              <a:chExt cx="5760" cy="464"/>
            </a:xfrm>
          </p:grpSpPr>
          <p:sp>
            <p:nvSpPr>
              <p:cNvPr id="96263" name="Rectangle 7"/>
              <p:cNvSpPr>
                <a:spLocks noChangeArrowheads="1"/>
              </p:cNvSpPr>
              <p:nvPr userDrawn="1"/>
            </p:nvSpPr>
            <p:spPr bwMode="ltGray">
              <a:xfrm>
                <a:off x="0" y="115"/>
                <a:ext cx="5760" cy="116"/>
              </a:xfrm>
              <a:prstGeom prst="rect">
                <a:avLst/>
              </a:prstGeom>
              <a:solidFill>
                <a:srgbClr val="80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96264" name="Rectangle 8"/>
              <p:cNvSpPr>
                <a:spLocks noChangeArrowheads="1"/>
              </p:cNvSpPr>
              <p:nvPr userDrawn="1"/>
            </p:nvSpPr>
            <p:spPr bwMode="ltGray">
              <a:xfrm>
                <a:off x="0" y="231"/>
                <a:ext cx="5760" cy="116"/>
              </a:xfrm>
              <a:prstGeom prst="rect">
                <a:avLst/>
              </a:prstGeom>
              <a:solidFill>
                <a:srgbClr val="80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96265" name="Rectangle 9"/>
              <p:cNvSpPr>
                <a:spLocks noChangeArrowheads="1"/>
              </p:cNvSpPr>
              <p:nvPr userDrawn="1"/>
            </p:nvSpPr>
            <p:spPr bwMode="ltGray">
              <a:xfrm>
                <a:off x="0" y="347"/>
                <a:ext cx="5760" cy="116"/>
              </a:xfrm>
              <a:prstGeom prst="rect">
                <a:avLst/>
              </a:prstGeom>
              <a:solidFill>
                <a:srgbClr val="00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96266" name="Rectangle 10"/>
              <p:cNvSpPr>
                <a:spLocks noChangeArrowheads="1"/>
              </p:cNvSpPr>
              <p:nvPr userDrawn="1"/>
            </p:nvSpPr>
            <p:spPr bwMode="ltGray">
              <a:xfrm>
                <a:off x="0" y="463"/>
                <a:ext cx="5760" cy="116"/>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96267" name="Rectangle 11"/>
          <p:cNvSpPr>
            <a:spLocks noGrp="1" noChangeArrowheads="1"/>
          </p:cNvSpPr>
          <p:nvPr>
            <p:ph type="title"/>
          </p:nvPr>
        </p:nvSpPr>
        <p:spPr bwMode="auto">
          <a:xfrm>
            <a:off x="685800" y="0"/>
            <a:ext cx="73914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6268" name="Rectangle 12"/>
          <p:cNvSpPr>
            <a:spLocks noGrp="1" noChangeArrowheads="1"/>
          </p:cNvSpPr>
          <p:nvPr>
            <p:ph type="body" idx="1"/>
          </p:nvPr>
        </p:nvSpPr>
        <p:spPr bwMode="auto">
          <a:xfrm>
            <a:off x="228600" y="1600200"/>
            <a:ext cx="8686800"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6269" name="Rectangle 13"/>
          <p:cNvSpPr>
            <a:spLocks noGrp="1" noChangeArrowheads="1"/>
          </p:cNvSpPr>
          <p:nvPr>
            <p:ph type="sldNum" sz="quarter" idx="4"/>
          </p:nvPr>
        </p:nvSpPr>
        <p:spPr bwMode="auto">
          <a:xfrm>
            <a:off x="7391400" y="6553200"/>
            <a:ext cx="152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kumimoji="0" sz="1400">
                <a:latin typeface="+mn-lt"/>
              </a:defRPr>
            </a:lvl1pPr>
          </a:lstStyle>
          <a:p>
            <a:r>
              <a:rPr lang="en-US"/>
              <a:t> </a:t>
            </a:r>
            <a:fld id="{F8CCD9CD-9231-4A75-B693-4F1D6E650A3D}" type="slidenum">
              <a:rPr lang="en-US"/>
              <a:pPr/>
              <a:t>‹#›</a:t>
            </a:fld>
            <a:endParaRPr lang="en-US" b="1"/>
          </a:p>
        </p:txBody>
      </p:sp>
      <p:sp>
        <p:nvSpPr>
          <p:cNvPr id="96270" name="Line 14"/>
          <p:cNvSpPr>
            <a:spLocks noChangeShapeType="1"/>
          </p:cNvSpPr>
          <p:nvPr/>
        </p:nvSpPr>
        <p:spPr bwMode="auto">
          <a:xfrm>
            <a:off x="0" y="6858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71" name="Line 15"/>
          <p:cNvSpPr>
            <a:spLocks noChangeShapeType="1"/>
          </p:cNvSpPr>
          <p:nvPr/>
        </p:nvSpPr>
        <p:spPr bwMode="auto">
          <a:xfrm>
            <a:off x="0" y="6858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Lst>
  <p:hf hdr="0" ftr="0" dt="0"/>
  <p:txStyles>
    <p:titleStyle>
      <a:lvl1pPr algn="ctr" rtl="0" fontAlgn="base">
        <a:spcBef>
          <a:spcPct val="0"/>
        </a:spcBef>
        <a:spcAft>
          <a:spcPct val="0"/>
        </a:spcAft>
        <a:defRPr kumimoji="1" sz="4400">
          <a:solidFill>
            <a:schemeClr val="tx1"/>
          </a:solidFill>
          <a:latin typeface="+mj-lt"/>
          <a:ea typeface="+mj-ea"/>
          <a:cs typeface="+mj-cs"/>
        </a:defRPr>
      </a:lvl1pPr>
      <a:lvl2pPr algn="ctr" rtl="0" fontAlgn="base">
        <a:spcBef>
          <a:spcPct val="0"/>
        </a:spcBef>
        <a:spcAft>
          <a:spcPct val="0"/>
        </a:spcAft>
        <a:defRPr kumimoji="1" sz="4400">
          <a:solidFill>
            <a:schemeClr val="tx1"/>
          </a:solidFill>
          <a:latin typeface="Arial Black" pitchFamily="34" charset="0"/>
        </a:defRPr>
      </a:lvl2pPr>
      <a:lvl3pPr algn="ctr" rtl="0" fontAlgn="base">
        <a:spcBef>
          <a:spcPct val="0"/>
        </a:spcBef>
        <a:spcAft>
          <a:spcPct val="0"/>
        </a:spcAft>
        <a:defRPr kumimoji="1" sz="4400">
          <a:solidFill>
            <a:schemeClr val="tx1"/>
          </a:solidFill>
          <a:latin typeface="Arial Black" pitchFamily="34" charset="0"/>
        </a:defRPr>
      </a:lvl3pPr>
      <a:lvl4pPr algn="ctr" rtl="0" fontAlgn="base">
        <a:spcBef>
          <a:spcPct val="0"/>
        </a:spcBef>
        <a:spcAft>
          <a:spcPct val="0"/>
        </a:spcAft>
        <a:defRPr kumimoji="1" sz="4400">
          <a:solidFill>
            <a:schemeClr val="tx1"/>
          </a:solidFill>
          <a:latin typeface="Arial Black" pitchFamily="34" charset="0"/>
        </a:defRPr>
      </a:lvl4pPr>
      <a:lvl5pPr algn="ctr" rtl="0" fontAlgn="base">
        <a:spcBef>
          <a:spcPct val="0"/>
        </a:spcBef>
        <a:spcAft>
          <a:spcPct val="0"/>
        </a:spcAft>
        <a:defRPr kumimoji="1" sz="4400">
          <a:solidFill>
            <a:schemeClr val="tx1"/>
          </a:solidFill>
          <a:latin typeface="Arial Black" pitchFamily="34" charset="0"/>
        </a:defRPr>
      </a:lvl5pPr>
      <a:lvl6pPr marL="457200" algn="ctr" rtl="0" fontAlgn="base">
        <a:spcBef>
          <a:spcPct val="0"/>
        </a:spcBef>
        <a:spcAft>
          <a:spcPct val="0"/>
        </a:spcAft>
        <a:defRPr kumimoji="1" sz="4400">
          <a:solidFill>
            <a:schemeClr val="tx1"/>
          </a:solidFill>
          <a:latin typeface="Arial Black" pitchFamily="34" charset="0"/>
        </a:defRPr>
      </a:lvl6pPr>
      <a:lvl7pPr marL="914400" algn="ctr" rtl="0" fontAlgn="base">
        <a:spcBef>
          <a:spcPct val="0"/>
        </a:spcBef>
        <a:spcAft>
          <a:spcPct val="0"/>
        </a:spcAft>
        <a:defRPr kumimoji="1" sz="4400">
          <a:solidFill>
            <a:schemeClr val="tx1"/>
          </a:solidFill>
          <a:latin typeface="Arial Black" pitchFamily="34" charset="0"/>
        </a:defRPr>
      </a:lvl7pPr>
      <a:lvl8pPr marL="1371600" algn="ctr" rtl="0" fontAlgn="base">
        <a:spcBef>
          <a:spcPct val="0"/>
        </a:spcBef>
        <a:spcAft>
          <a:spcPct val="0"/>
        </a:spcAft>
        <a:defRPr kumimoji="1" sz="4400">
          <a:solidFill>
            <a:schemeClr val="tx1"/>
          </a:solidFill>
          <a:latin typeface="Arial Black" pitchFamily="34" charset="0"/>
        </a:defRPr>
      </a:lvl8pPr>
      <a:lvl9pPr marL="1828800" algn="ctr" rtl="0" fontAlgn="base">
        <a:spcBef>
          <a:spcPct val="0"/>
        </a:spcBef>
        <a:spcAft>
          <a:spcPct val="0"/>
        </a:spcAft>
        <a:defRPr kumimoji="1" sz="4400">
          <a:solidFill>
            <a:schemeClr val="tx1"/>
          </a:solidFill>
          <a:latin typeface="Arial Black" pitchFamily="34" charset="0"/>
        </a:defRPr>
      </a:lvl9pPr>
    </p:titleStyle>
    <p:bodyStyle>
      <a:lvl1pPr marL="342900" indent="-342900" algn="l" rtl="0" fontAlgn="base">
        <a:spcBef>
          <a:spcPct val="20000"/>
        </a:spcBef>
        <a:spcAft>
          <a:spcPct val="0"/>
        </a:spcAft>
        <a:buClr>
          <a:schemeClr val="accent1"/>
        </a:buClr>
        <a:buSzPct val="70000"/>
        <a:buFont typeface="Monotype Sorts" pitchFamily="2" charset="2"/>
        <a:buChar char="l"/>
        <a:defRPr kumimoji="1" sz="3200">
          <a:solidFill>
            <a:schemeClr val="tx1"/>
          </a:solidFill>
          <a:latin typeface="+mn-lt"/>
          <a:ea typeface="+mn-ea"/>
          <a:cs typeface="+mn-cs"/>
        </a:defRPr>
      </a:lvl1pPr>
      <a:lvl2pPr marL="742950" indent="-285750" algn="l" rtl="0" fontAlgn="base">
        <a:spcBef>
          <a:spcPct val="20000"/>
        </a:spcBef>
        <a:spcAft>
          <a:spcPct val="0"/>
        </a:spcAft>
        <a:buClr>
          <a:schemeClr val="hlink"/>
        </a:buClr>
        <a:buChar char="•"/>
        <a:defRPr kumimoji="1" sz="2800">
          <a:solidFill>
            <a:schemeClr val="tx1"/>
          </a:solidFill>
          <a:latin typeface="+mn-lt"/>
        </a:defRPr>
      </a:lvl2pPr>
      <a:lvl3pPr marL="1143000" indent="-228600" algn="l" rtl="0" fontAlgn="base">
        <a:spcBef>
          <a:spcPct val="20000"/>
        </a:spcBef>
        <a:spcAft>
          <a:spcPct val="0"/>
        </a:spcAft>
        <a:buClr>
          <a:schemeClr val="accent2"/>
        </a:buClr>
        <a:buSzPct val="100000"/>
        <a:buChar char="•"/>
        <a:defRPr kumimoji="1" sz="2400">
          <a:solidFill>
            <a:schemeClr val="tx1"/>
          </a:solidFill>
          <a:latin typeface="+mn-lt"/>
        </a:defRPr>
      </a:lvl3pPr>
      <a:lvl4pPr marL="1600200" indent="-228600" algn="l" rtl="0" fontAlgn="base">
        <a:spcBef>
          <a:spcPct val="20000"/>
        </a:spcBef>
        <a:spcAft>
          <a:spcPct val="0"/>
        </a:spcAft>
        <a:buClr>
          <a:schemeClr val="tx2"/>
        </a:buClr>
        <a:buChar char="•"/>
        <a:defRPr kumimoji="1" sz="2000">
          <a:solidFill>
            <a:schemeClr val="tx1"/>
          </a:solidFill>
          <a:latin typeface="+mn-lt"/>
        </a:defRPr>
      </a:lvl4pPr>
      <a:lvl5pPr marL="2057400" indent="-228600" algn="l" rtl="0" fontAlgn="base">
        <a:spcBef>
          <a:spcPct val="20000"/>
        </a:spcBef>
        <a:spcAft>
          <a:spcPct val="0"/>
        </a:spcAft>
        <a:buClr>
          <a:schemeClr val="accent2"/>
        </a:buClr>
        <a:buChar char="•"/>
        <a:defRPr kumimoji="1" sz="2000">
          <a:solidFill>
            <a:schemeClr val="tx1"/>
          </a:solidFill>
          <a:latin typeface="+mn-lt"/>
        </a:defRPr>
      </a:lvl5pPr>
      <a:lvl6pPr marL="2514600" indent="-228600" algn="l" rtl="0" fontAlgn="base">
        <a:spcBef>
          <a:spcPct val="20000"/>
        </a:spcBef>
        <a:spcAft>
          <a:spcPct val="0"/>
        </a:spcAft>
        <a:buClr>
          <a:schemeClr val="accent2"/>
        </a:buClr>
        <a:buChar char="•"/>
        <a:defRPr kumimoji="1" sz="2000">
          <a:solidFill>
            <a:schemeClr val="tx1"/>
          </a:solidFill>
          <a:latin typeface="+mn-lt"/>
        </a:defRPr>
      </a:lvl6pPr>
      <a:lvl7pPr marL="2971800" indent="-228600" algn="l" rtl="0" fontAlgn="base">
        <a:spcBef>
          <a:spcPct val="20000"/>
        </a:spcBef>
        <a:spcAft>
          <a:spcPct val="0"/>
        </a:spcAft>
        <a:buClr>
          <a:schemeClr val="accent2"/>
        </a:buClr>
        <a:buChar char="•"/>
        <a:defRPr kumimoji="1" sz="2000">
          <a:solidFill>
            <a:schemeClr val="tx1"/>
          </a:solidFill>
          <a:latin typeface="+mn-lt"/>
        </a:defRPr>
      </a:lvl7pPr>
      <a:lvl8pPr marL="3429000" indent="-228600" algn="l" rtl="0" fontAlgn="base">
        <a:spcBef>
          <a:spcPct val="20000"/>
        </a:spcBef>
        <a:spcAft>
          <a:spcPct val="0"/>
        </a:spcAft>
        <a:buClr>
          <a:schemeClr val="accent2"/>
        </a:buClr>
        <a:buChar char="•"/>
        <a:defRPr kumimoji="1" sz="2000">
          <a:solidFill>
            <a:schemeClr val="tx1"/>
          </a:solidFill>
          <a:latin typeface="+mn-lt"/>
        </a:defRPr>
      </a:lvl8pPr>
      <a:lvl9pPr marL="3886200" indent="-228600" algn="l" rtl="0" fontAlgn="base">
        <a:spcBef>
          <a:spcPct val="20000"/>
        </a:spcBef>
        <a:spcAft>
          <a:spcPct val="0"/>
        </a:spcAft>
        <a:buClr>
          <a:schemeClr val="accent2"/>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DF7D73AA-77EC-4362-8A46-11577264ADB0}" type="datetime1">
              <a:rPr lang="en-US" smtClean="0">
                <a:solidFill>
                  <a:prstClr val="black">
                    <a:tint val="75000"/>
                  </a:prstClr>
                </a:solidFill>
                <a:latin typeface="Calibri"/>
              </a:rPr>
              <a:pPr eaLnBrk="1" fontAlgn="auto" hangingPunct="1">
                <a:spcBef>
                  <a:spcPts val="0"/>
                </a:spcBef>
                <a:spcAft>
                  <a:spcPts val="0"/>
                </a:spcAft>
              </a:pPr>
              <a:t>7/13/2017</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r>
              <a:rPr lang="en-US" smtClean="0">
                <a:solidFill>
                  <a:prstClr val="black">
                    <a:tint val="75000"/>
                  </a:prstClr>
                </a:solidFill>
                <a:latin typeface="Calibri"/>
              </a:rPr>
              <a:t>Smith Schafer &amp; Associates, Ltd.</a:t>
            </a: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 </a:t>
            </a:r>
            <a:fld id="{F8CCD9CD-9231-4A75-B693-4F1D6E650A3D}" type="slidenum">
              <a:rPr lang="en-US" smtClean="0"/>
              <a:pPr/>
              <a:t>‹#›</a:t>
            </a:fld>
            <a:endParaRPr lang="en-US" b="1"/>
          </a:p>
        </p:txBody>
      </p:sp>
      <p:grpSp>
        <p:nvGrpSpPr>
          <p:cNvPr id="7" name="Group 2"/>
          <p:cNvGrpSpPr>
            <a:grpSpLocks/>
          </p:cNvGrpSpPr>
          <p:nvPr userDrawn="1"/>
        </p:nvGrpSpPr>
        <p:grpSpPr bwMode="auto">
          <a:xfrm>
            <a:off x="0" y="-914400"/>
            <a:ext cx="9144000" cy="7772400"/>
            <a:chOff x="0" y="-1"/>
            <a:chExt cx="5760" cy="4321"/>
          </a:xfrm>
        </p:grpSpPr>
        <p:sp>
          <p:nvSpPr>
            <p:cNvPr id="8" name="Rectangle 3"/>
            <p:cNvSpPr>
              <a:spLocks noChangeArrowheads="1"/>
            </p:cNvSpPr>
            <p:nvPr userDrawn="1"/>
          </p:nvSpPr>
          <p:spPr bwMode="auto">
            <a:xfrm>
              <a:off x="0" y="864"/>
              <a:ext cx="5760" cy="34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Rectangle 4"/>
            <p:cNvSpPr>
              <a:spLocks noChangeArrowheads="1"/>
            </p:cNvSpPr>
            <p:nvPr userDrawn="1"/>
          </p:nvSpPr>
          <p:spPr bwMode="white">
            <a:xfrm>
              <a:off x="0" y="4125"/>
              <a:ext cx="5760" cy="19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0" name="Rectangle 5"/>
            <p:cNvSpPr>
              <a:spLocks noChangeArrowheads="1"/>
            </p:cNvSpPr>
            <p:nvPr userDrawn="1"/>
          </p:nvSpPr>
          <p:spPr bwMode="white">
            <a:xfrm>
              <a:off x="0" y="-1"/>
              <a:ext cx="5760" cy="101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nvGrpSpPr>
            <p:cNvPr id="11" name="Group 6"/>
            <p:cNvGrpSpPr>
              <a:grpSpLocks/>
            </p:cNvGrpSpPr>
            <p:nvPr userDrawn="1"/>
          </p:nvGrpSpPr>
          <p:grpSpPr bwMode="auto">
            <a:xfrm>
              <a:off x="0" y="1014"/>
              <a:ext cx="5760" cy="261"/>
              <a:chOff x="0" y="115"/>
              <a:chExt cx="5760" cy="464"/>
            </a:xfrm>
          </p:grpSpPr>
          <p:sp>
            <p:nvSpPr>
              <p:cNvPr id="12" name="Rectangle 7"/>
              <p:cNvSpPr>
                <a:spLocks noChangeArrowheads="1"/>
              </p:cNvSpPr>
              <p:nvPr userDrawn="1"/>
            </p:nvSpPr>
            <p:spPr bwMode="ltGray">
              <a:xfrm>
                <a:off x="0" y="115"/>
                <a:ext cx="5760" cy="116"/>
              </a:xfrm>
              <a:prstGeom prst="rect">
                <a:avLst/>
              </a:prstGeom>
              <a:solidFill>
                <a:srgbClr val="80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3" name="Rectangle 8"/>
              <p:cNvSpPr>
                <a:spLocks noChangeArrowheads="1"/>
              </p:cNvSpPr>
              <p:nvPr userDrawn="1"/>
            </p:nvSpPr>
            <p:spPr bwMode="ltGray">
              <a:xfrm>
                <a:off x="0" y="231"/>
                <a:ext cx="5760" cy="116"/>
              </a:xfrm>
              <a:prstGeom prst="rect">
                <a:avLst/>
              </a:prstGeom>
              <a:solidFill>
                <a:srgbClr val="80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4" name="Rectangle 9"/>
              <p:cNvSpPr>
                <a:spLocks noChangeArrowheads="1"/>
              </p:cNvSpPr>
              <p:nvPr userDrawn="1"/>
            </p:nvSpPr>
            <p:spPr bwMode="ltGray">
              <a:xfrm>
                <a:off x="0" y="347"/>
                <a:ext cx="5760" cy="116"/>
              </a:xfrm>
              <a:prstGeom prst="rect">
                <a:avLst/>
              </a:prstGeom>
              <a:solidFill>
                <a:srgbClr val="00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5" name="Rectangle 10"/>
              <p:cNvSpPr>
                <a:spLocks noChangeArrowheads="1"/>
              </p:cNvSpPr>
              <p:nvPr userDrawn="1"/>
            </p:nvSpPr>
            <p:spPr bwMode="ltGray">
              <a:xfrm>
                <a:off x="0" y="463"/>
                <a:ext cx="5760" cy="116"/>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Tree>
    <p:extLst>
      <p:ext uri="{BB962C8B-B14F-4D97-AF65-F5344CB8AC3E}">
        <p14:creationId xmlns:p14="http://schemas.microsoft.com/office/powerpoint/2010/main" val="266310670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C9FC42-3142-4A3A-8F9F-2B2046F8FC60}" type="slidenum">
              <a:rPr lang="en-US" smtClean="0"/>
              <a:pPr/>
              <a:t>‹#›</a:t>
            </a:fld>
            <a:endParaRPr lang="en-US" dirty="0"/>
          </a:p>
        </p:txBody>
      </p:sp>
      <p:pic>
        <p:nvPicPr>
          <p:cNvPr id="7" name="Picture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667250" y="6591300"/>
            <a:ext cx="4476750" cy="26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814766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5.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Blur radius="0"/>
                    </a14:imgEffect>
                    <a14:imgEffect>
                      <a14:sharpenSoften amount="-44000"/>
                    </a14:imgEffect>
                  </a14:imgLayer>
                </a14:imgProps>
              </a:ext>
              <a:ext uri="{28A0092B-C50C-407E-A947-70E740481C1C}">
                <a14:useLocalDpi xmlns:a14="http://schemas.microsoft.com/office/drawing/2010/main" val="0"/>
              </a:ext>
            </a:extLst>
          </a:blip>
          <a:stretch>
            <a:fillRect/>
          </a:stretch>
        </p:blipFill>
        <p:spPr>
          <a:xfrm>
            <a:off x="-17780" y="-76200"/>
            <a:ext cx="9237980" cy="6934200"/>
          </a:xfrm>
          <a:prstGeom prst="rect">
            <a:avLst/>
          </a:prstGeom>
          <a:blipFill dpi="0" rotWithShape="1">
            <a:blip r:embed="rId4">
              <a:alphaModFix amt="0"/>
            </a:blip>
            <a:srcRect/>
            <a:tile tx="0" ty="0" sx="100000" sy="100000" flip="xy" algn="ctr"/>
          </a:blipFill>
          <a:effectLst/>
        </p:spPr>
      </p:pic>
      <p:sp>
        <p:nvSpPr>
          <p:cNvPr id="6" name="Rectangle 5"/>
          <p:cNvSpPr/>
          <p:nvPr/>
        </p:nvSpPr>
        <p:spPr>
          <a:xfrm>
            <a:off x="-17780" y="1447800"/>
            <a:ext cx="9258778" cy="1676400"/>
          </a:xfrm>
          <a:prstGeom prst="rect">
            <a:avLst/>
          </a:prstGeom>
          <a:solidFill>
            <a:srgbClr val="1E5352">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dirty="0">
              <a:solidFill>
                <a:prstClr val="white"/>
              </a:solidFill>
            </a:endParaRPr>
          </a:p>
        </p:txBody>
      </p:sp>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sharpenSoften amount="100000"/>
                    </a14:imgEffect>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52400" y="1889402"/>
            <a:ext cx="3581400" cy="793196"/>
          </a:xfrm>
          <a:prstGeom prst="rect">
            <a:avLst/>
          </a:prstGeom>
          <a:noFill/>
          <a:ln cmpd="sng">
            <a:noFill/>
          </a:ln>
        </p:spPr>
      </p:pic>
      <p:cxnSp>
        <p:nvCxnSpPr>
          <p:cNvPr id="10" name="Straight Connector 9"/>
          <p:cNvCxnSpPr/>
          <p:nvPr/>
        </p:nvCxnSpPr>
        <p:spPr>
          <a:xfrm>
            <a:off x="4012194" y="1889402"/>
            <a:ext cx="0" cy="906364"/>
          </a:xfrm>
          <a:prstGeom prst="line">
            <a:avLst/>
          </a:prstGeom>
          <a:ln w="38100" cmpd="sng">
            <a:solidFill>
              <a:schemeClr val="bg1"/>
            </a:solidFill>
          </a:ln>
        </p:spPr>
        <p:style>
          <a:lnRef idx="3">
            <a:schemeClr val="accent1"/>
          </a:lnRef>
          <a:fillRef idx="0">
            <a:schemeClr val="accent1"/>
          </a:fillRef>
          <a:effectRef idx="2">
            <a:schemeClr val="accent1"/>
          </a:effectRef>
          <a:fontRef idx="minor">
            <a:schemeClr val="tx1"/>
          </a:fontRef>
        </p:style>
      </p:cxnSp>
      <p:sp>
        <p:nvSpPr>
          <p:cNvPr id="12" name="TextBox 11"/>
          <p:cNvSpPr txBox="1"/>
          <p:nvPr/>
        </p:nvSpPr>
        <p:spPr>
          <a:xfrm>
            <a:off x="4191000" y="1889402"/>
            <a:ext cx="4648200" cy="1015663"/>
          </a:xfrm>
          <a:prstGeom prst="rect">
            <a:avLst/>
          </a:prstGeom>
          <a:noFill/>
        </p:spPr>
        <p:txBody>
          <a:bodyPr wrap="square" rtlCol="0">
            <a:spAutoFit/>
          </a:bodyPr>
          <a:lstStyle/>
          <a:p>
            <a:pPr eaLnBrk="1" fontAlgn="auto" hangingPunct="1">
              <a:spcBef>
                <a:spcPts val="0"/>
              </a:spcBef>
              <a:spcAft>
                <a:spcPts val="0"/>
              </a:spcAft>
            </a:pPr>
            <a:r>
              <a:rPr lang="en-US" sz="2000" dirty="0" smtClean="0">
                <a:solidFill>
                  <a:prstClr val="white"/>
                </a:solidFill>
                <a:latin typeface="Arial" panose="020B0604020202020204" pitchFamily="34" charset="0"/>
                <a:cs typeface="Arial" panose="020B0604020202020204" pitchFamily="34" charset="0"/>
              </a:rPr>
              <a:t>City of Hugo</a:t>
            </a:r>
          </a:p>
          <a:p>
            <a:pPr eaLnBrk="1" fontAlgn="auto" hangingPunct="1">
              <a:spcBef>
                <a:spcPts val="0"/>
              </a:spcBef>
              <a:spcAft>
                <a:spcPts val="0"/>
              </a:spcAft>
            </a:pPr>
            <a:r>
              <a:rPr lang="en-US" sz="2000" dirty="0" smtClean="0">
                <a:solidFill>
                  <a:prstClr val="white"/>
                </a:solidFill>
                <a:latin typeface="Arial" panose="020B0604020202020204" pitchFamily="34" charset="0"/>
                <a:cs typeface="Arial" panose="020B0604020202020204" pitchFamily="34" charset="0"/>
              </a:rPr>
              <a:t>Financial Summary</a:t>
            </a:r>
          </a:p>
          <a:p>
            <a:pPr eaLnBrk="1" fontAlgn="auto" hangingPunct="1">
              <a:spcBef>
                <a:spcPts val="0"/>
              </a:spcBef>
              <a:spcAft>
                <a:spcPts val="0"/>
              </a:spcAft>
            </a:pPr>
            <a:r>
              <a:rPr lang="en-US" sz="2000" dirty="0" smtClean="0">
                <a:solidFill>
                  <a:prstClr val="white"/>
                </a:solidFill>
                <a:latin typeface="Arial" panose="020B0604020202020204" pitchFamily="34" charset="0"/>
                <a:cs typeface="Arial" panose="020B0604020202020204" pitchFamily="34" charset="0"/>
              </a:rPr>
              <a:t>December 31, 2016</a:t>
            </a:r>
            <a:endParaRPr lang="en-US" sz="20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68773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76300" y="381000"/>
            <a:ext cx="7391400" cy="914400"/>
          </a:xfrm>
          <a:noFill/>
        </p:spPr>
        <p:txBody>
          <a:bodyPr/>
          <a:lstStyle/>
          <a:p>
            <a:r>
              <a:rPr lang="en-US" sz="4000" b="1" dirty="0" smtClean="0">
                <a:solidFill>
                  <a:srgbClr val="1E5352"/>
                </a:solidFill>
              </a:rPr>
              <a:t>AUDIT</a:t>
            </a:r>
            <a:endParaRPr lang="en-US" sz="4000" dirty="0"/>
          </a:p>
        </p:txBody>
      </p:sp>
      <p:sp>
        <p:nvSpPr>
          <p:cNvPr id="11267" name="Rectangle 3"/>
          <p:cNvSpPr>
            <a:spLocks noGrp="1" noChangeArrowheads="1"/>
          </p:cNvSpPr>
          <p:nvPr>
            <p:ph idx="1"/>
          </p:nvPr>
        </p:nvSpPr>
        <p:spPr>
          <a:xfrm>
            <a:off x="228600" y="1295400"/>
            <a:ext cx="8686800" cy="4953000"/>
          </a:xfrm>
        </p:spPr>
        <p:txBody>
          <a:bodyPr>
            <a:normAutofit/>
          </a:bodyPr>
          <a:lstStyle/>
          <a:p>
            <a:pPr>
              <a:buClr>
                <a:schemeClr val="tx1"/>
              </a:buClr>
            </a:pPr>
            <a:r>
              <a:rPr lang="en-US" sz="1800" dirty="0">
                <a:solidFill>
                  <a:srgbClr val="717174"/>
                </a:solidFill>
                <a:latin typeface="Arial" charset="0"/>
              </a:rPr>
              <a:t>Audit Opinion</a:t>
            </a:r>
          </a:p>
          <a:p>
            <a:pPr lvl="1">
              <a:buClr>
                <a:srgbClr val="800000"/>
              </a:buClr>
            </a:pPr>
            <a:r>
              <a:rPr lang="en-US" sz="1600" dirty="0">
                <a:solidFill>
                  <a:srgbClr val="717174"/>
                </a:solidFill>
                <a:latin typeface="Arial" charset="0"/>
              </a:rPr>
              <a:t>Provides reasonable, but not absolute, assurance that financials are free of material misstatement</a:t>
            </a:r>
          </a:p>
          <a:p>
            <a:pPr lvl="1">
              <a:buClr>
                <a:srgbClr val="800000"/>
              </a:buClr>
            </a:pPr>
            <a:r>
              <a:rPr lang="en-US" sz="1600" dirty="0">
                <a:solidFill>
                  <a:srgbClr val="717174"/>
                </a:solidFill>
                <a:latin typeface="Arial" charset="0"/>
              </a:rPr>
              <a:t>Audit procedures include:  outside confirmation of certain balances and transactions, sample tests of documentary evidence, inquiries of employees and management, analytical procedures applied to balances and certain other testing procedures</a:t>
            </a:r>
          </a:p>
          <a:p>
            <a:pPr lvl="1">
              <a:buClr>
                <a:srgbClr val="800000"/>
              </a:buClr>
            </a:pPr>
            <a:r>
              <a:rPr lang="en-US" sz="1600" dirty="0" smtClean="0">
                <a:solidFill>
                  <a:srgbClr val="717174"/>
                </a:solidFill>
                <a:latin typeface="Arial" charset="0"/>
              </a:rPr>
              <a:t>Unmodified opinion </a:t>
            </a:r>
            <a:r>
              <a:rPr lang="en-US" sz="1600" dirty="0">
                <a:solidFill>
                  <a:srgbClr val="717174"/>
                </a:solidFill>
                <a:latin typeface="Arial" charset="0"/>
              </a:rPr>
              <a:t>– Financial Statements fairly stated in all material respects</a:t>
            </a:r>
          </a:p>
          <a:p>
            <a:pPr lvl="1">
              <a:buClr>
                <a:schemeClr val="tx1"/>
              </a:buClr>
            </a:pPr>
            <a:endParaRPr lang="en-US" sz="1400" dirty="0">
              <a:solidFill>
                <a:srgbClr val="717174"/>
              </a:solidFill>
              <a:latin typeface="Arial" charset="0"/>
            </a:endParaRPr>
          </a:p>
          <a:p>
            <a:pPr>
              <a:buClr>
                <a:schemeClr val="tx1"/>
              </a:buClr>
            </a:pPr>
            <a:r>
              <a:rPr lang="en-US" sz="1800" dirty="0">
                <a:solidFill>
                  <a:srgbClr val="717174"/>
                </a:solidFill>
                <a:latin typeface="Arial" charset="0"/>
              </a:rPr>
              <a:t>Minnesota Legal Compliance</a:t>
            </a:r>
          </a:p>
          <a:p>
            <a:pPr lvl="1">
              <a:buClr>
                <a:srgbClr val="800000"/>
              </a:buClr>
            </a:pPr>
            <a:r>
              <a:rPr lang="en-US" sz="1600" dirty="0">
                <a:solidFill>
                  <a:srgbClr val="717174"/>
                </a:solidFill>
                <a:latin typeface="Arial" charset="0"/>
              </a:rPr>
              <a:t>Seven areas required to be tested by the State of Minnesota:  contracting and bidding, deposits and investments, conflicts of interest, public indebtedness, claims and disbursements, miscellaneous provisions and tax increment financing.  The items required to be tested for each area are listed in the Office of the State Auditor’s Minnesota Legal Compliance Guide for </a:t>
            </a:r>
            <a:r>
              <a:rPr lang="en-US" sz="1600" dirty="0" smtClean="0">
                <a:solidFill>
                  <a:srgbClr val="717174"/>
                </a:solidFill>
                <a:latin typeface="Arial" charset="0"/>
              </a:rPr>
              <a:t>Cities</a:t>
            </a:r>
            <a:endParaRPr lang="en-US" sz="1600" dirty="0">
              <a:solidFill>
                <a:srgbClr val="717174"/>
              </a:solidFill>
              <a:latin typeface="Arial" charset="0"/>
            </a:endParaRPr>
          </a:p>
          <a:p>
            <a:pPr lvl="1">
              <a:buClr>
                <a:srgbClr val="800000"/>
              </a:buClr>
            </a:pPr>
            <a:r>
              <a:rPr lang="en-US" sz="1600" dirty="0">
                <a:solidFill>
                  <a:srgbClr val="717174"/>
                </a:solidFill>
                <a:latin typeface="Arial" charset="0"/>
              </a:rPr>
              <a:t>Testing covered all of the listed areas and consisted of inquiries, sighting of documents and testing on a sample basis</a:t>
            </a:r>
          </a:p>
          <a:p>
            <a:pPr lvl="1">
              <a:buClr>
                <a:srgbClr val="800000"/>
              </a:buClr>
            </a:pPr>
            <a:r>
              <a:rPr lang="en-US" sz="1600" dirty="0" smtClean="0">
                <a:solidFill>
                  <a:srgbClr val="717174"/>
                </a:solidFill>
                <a:latin typeface="Arial" charset="0"/>
              </a:rPr>
              <a:t>No exceptions noted during 2016 audit</a:t>
            </a:r>
          </a:p>
        </p:txBody>
      </p:sp>
      <p:sp>
        <p:nvSpPr>
          <p:cNvPr id="4" name="Slide Number Placeholder 3"/>
          <p:cNvSpPr>
            <a:spLocks noGrp="1"/>
          </p:cNvSpPr>
          <p:nvPr>
            <p:ph type="sldNum" sz="quarter" idx="12"/>
          </p:nvPr>
        </p:nvSpPr>
        <p:spPr>
          <a:xfrm>
            <a:off x="7607300" y="6553200"/>
            <a:ext cx="1524000" cy="304800"/>
          </a:xfrm>
        </p:spPr>
        <p:txBody>
          <a:bodyPr/>
          <a:lstStyle/>
          <a:p>
            <a:r>
              <a:rPr lang="en-US"/>
              <a:t> </a:t>
            </a:r>
            <a:fld id="{F4C32A3A-115D-49FD-9017-87766835F7E0}" type="slidenum">
              <a:rPr lang="en-US"/>
              <a:pPr/>
              <a:t>2</a:t>
            </a:fld>
            <a:endParaRPr lang="en-US"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12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12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126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126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126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126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112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38200" y="228600"/>
            <a:ext cx="7391400" cy="990600"/>
          </a:xfrm>
        </p:spPr>
        <p:txBody>
          <a:bodyPr/>
          <a:lstStyle/>
          <a:p>
            <a:r>
              <a:rPr lang="en-US" sz="4000" b="1" dirty="0" smtClean="0">
                <a:solidFill>
                  <a:srgbClr val="1E5352"/>
                </a:solidFill>
              </a:rPr>
              <a:t>FUND TYPES</a:t>
            </a:r>
            <a:endParaRPr lang="en-US" sz="4000" b="1" dirty="0">
              <a:solidFill>
                <a:srgbClr val="1E5352"/>
              </a:solidFill>
            </a:endParaRPr>
          </a:p>
        </p:txBody>
      </p:sp>
      <p:sp>
        <p:nvSpPr>
          <p:cNvPr id="10243" name="Rectangle 3"/>
          <p:cNvSpPr>
            <a:spLocks noGrp="1" noChangeArrowheads="1"/>
          </p:cNvSpPr>
          <p:nvPr>
            <p:ph sz="half" idx="1"/>
          </p:nvPr>
        </p:nvSpPr>
        <p:spPr>
          <a:xfrm>
            <a:off x="228600" y="1981200"/>
            <a:ext cx="4191000" cy="3962400"/>
          </a:xfrm>
        </p:spPr>
        <p:txBody>
          <a:bodyPr>
            <a:normAutofit/>
          </a:bodyPr>
          <a:lstStyle/>
          <a:p>
            <a:pPr>
              <a:buClr>
                <a:srgbClr val="717174"/>
              </a:buClr>
            </a:pPr>
            <a:r>
              <a:rPr lang="en-US" sz="2400" b="1" dirty="0" smtClean="0">
                <a:solidFill>
                  <a:srgbClr val="717174"/>
                </a:solidFill>
                <a:latin typeface="Arial" charset="0"/>
              </a:rPr>
              <a:t>Governmental</a:t>
            </a:r>
          </a:p>
          <a:p>
            <a:pPr lvl="1">
              <a:buClr>
                <a:schemeClr val="tx1"/>
              </a:buClr>
            </a:pPr>
            <a:r>
              <a:rPr lang="en-US" dirty="0" smtClean="0">
                <a:solidFill>
                  <a:srgbClr val="717174"/>
                </a:solidFill>
                <a:latin typeface="Arial" charset="0"/>
              </a:rPr>
              <a:t>General Fund</a:t>
            </a:r>
          </a:p>
          <a:p>
            <a:pPr lvl="1">
              <a:buClr>
                <a:schemeClr val="tx1"/>
              </a:buClr>
            </a:pPr>
            <a:r>
              <a:rPr lang="en-US" dirty="0" smtClean="0">
                <a:solidFill>
                  <a:srgbClr val="717174"/>
                </a:solidFill>
                <a:latin typeface="Arial" charset="0"/>
              </a:rPr>
              <a:t>Special Revenue Funds</a:t>
            </a:r>
          </a:p>
          <a:p>
            <a:pPr lvl="1">
              <a:buClr>
                <a:schemeClr val="tx1"/>
              </a:buClr>
            </a:pPr>
            <a:r>
              <a:rPr lang="en-US" dirty="0" smtClean="0">
                <a:solidFill>
                  <a:srgbClr val="717174"/>
                </a:solidFill>
                <a:latin typeface="Arial" charset="0"/>
              </a:rPr>
              <a:t>Debt Service Funds</a:t>
            </a:r>
          </a:p>
          <a:p>
            <a:pPr lvl="1">
              <a:buClr>
                <a:schemeClr val="tx1"/>
              </a:buClr>
            </a:pPr>
            <a:r>
              <a:rPr lang="en-US" dirty="0" smtClean="0">
                <a:solidFill>
                  <a:srgbClr val="717174"/>
                </a:solidFill>
                <a:latin typeface="Arial" charset="0"/>
              </a:rPr>
              <a:t>Capital Project Funds</a:t>
            </a:r>
            <a:endParaRPr lang="en-US" dirty="0">
              <a:solidFill>
                <a:srgbClr val="717174"/>
              </a:solidFill>
              <a:latin typeface="Arial" charset="0"/>
            </a:endParaRPr>
          </a:p>
        </p:txBody>
      </p:sp>
      <p:sp>
        <p:nvSpPr>
          <p:cNvPr id="10244" name="Rectangle 4"/>
          <p:cNvSpPr>
            <a:spLocks noGrp="1" noChangeArrowheads="1"/>
          </p:cNvSpPr>
          <p:nvPr>
            <p:ph sz="half" idx="2"/>
          </p:nvPr>
        </p:nvSpPr>
        <p:spPr>
          <a:xfrm>
            <a:off x="4724400" y="1981200"/>
            <a:ext cx="4191000" cy="4191000"/>
          </a:xfrm>
        </p:spPr>
        <p:txBody>
          <a:bodyPr>
            <a:normAutofit/>
          </a:bodyPr>
          <a:lstStyle/>
          <a:p>
            <a:pPr>
              <a:buClr>
                <a:srgbClr val="717174"/>
              </a:buClr>
            </a:pPr>
            <a:r>
              <a:rPr lang="en-US" sz="2400" b="1" dirty="0" smtClean="0">
                <a:solidFill>
                  <a:srgbClr val="717174"/>
                </a:solidFill>
                <a:latin typeface="Arial" charset="0"/>
              </a:rPr>
              <a:t>Enterprise</a:t>
            </a:r>
          </a:p>
          <a:p>
            <a:pPr lvl="1">
              <a:buClr>
                <a:srgbClr val="717174"/>
              </a:buClr>
            </a:pPr>
            <a:r>
              <a:rPr lang="en-US" dirty="0" smtClean="0">
                <a:solidFill>
                  <a:srgbClr val="717174"/>
                </a:solidFill>
                <a:latin typeface="Arial" charset="0"/>
              </a:rPr>
              <a:t>Water</a:t>
            </a:r>
          </a:p>
          <a:p>
            <a:pPr lvl="1">
              <a:buClr>
                <a:srgbClr val="717174"/>
              </a:buClr>
            </a:pPr>
            <a:r>
              <a:rPr lang="en-US" dirty="0" smtClean="0">
                <a:solidFill>
                  <a:srgbClr val="717174"/>
                </a:solidFill>
                <a:latin typeface="Arial" charset="0"/>
              </a:rPr>
              <a:t>Sewer</a:t>
            </a:r>
            <a:endParaRPr lang="en-US" sz="2800" dirty="0">
              <a:solidFill>
                <a:srgbClr val="717174"/>
              </a:solidFill>
            </a:endParaRPr>
          </a:p>
        </p:txBody>
      </p:sp>
      <p:sp>
        <p:nvSpPr>
          <p:cNvPr id="5" name="Slide Number Placeholder 4"/>
          <p:cNvSpPr>
            <a:spLocks noGrp="1"/>
          </p:cNvSpPr>
          <p:nvPr>
            <p:ph type="sldNum" sz="quarter" idx="12"/>
          </p:nvPr>
        </p:nvSpPr>
        <p:spPr>
          <a:xfrm>
            <a:off x="7620000" y="6553200"/>
            <a:ext cx="1524000" cy="304800"/>
          </a:xfrm>
        </p:spPr>
        <p:txBody>
          <a:bodyPr/>
          <a:lstStyle/>
          <a:p>
            <a:r>
              <a:rPr lang="en-US" dirty="0"/>
              <a:t> </a:t>
            </a:r>
            <a:fld id="{D76B4785-E6BA-414D-A858-7E2EDEFDD1AC}" type="slidenum">
              <a:rPr lang="en-US"/>
              <a:pPr/>
              <a:t>3</a:t>
            </a:fld>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024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024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024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024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24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024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1024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P spid="10244"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ctrTitle"/>
          </p:nvPr>
        </p:nvSpPr>
        <p:spPr>
          <a:xfrm>
            <a:off x="638175" y="2057400"/>
            <a:ext cx="7772400" cy="1560513"/>
          </a:xfrm>
        </p:spPr>
        <p:txBody>
          <a:bodyPr/>
          <a:lstStyle/>
          <a:p>
            <a:r>
              <a:rPr lang="en-US" sz="5400" b="1" dirty="0" smtClean="0">
                <a:solidFill>
                  <a:srgbClr val="1E5352"/>
                </a:solidFill>
              </a:rPr>
              <a:t>GOVERNMENTAL FUNDS</a:t>
            </a:r>
            <a:endParaRPr lang="en-US" sz="5400" b="1" dirty="0">
              <a:solidFill>
                <a:srgbClr val="1E5352"/>
              </a:solidFill>
            </a:endParaRPr>
          </a:p>
        </p:txBody>
      </p:sp>
      <p:sp>
        <p:nvSpPr>
          <p:cNvPr id="8" name="Rectangle 13"/>
          <p:cNvSpPr>
            <a:spLocks noGrp="1" noChangeArrowheads="1"/>
          </p:cNvSpPr>
          <p:nvPr>
            <p:ph type="sldNum" sz="quarter" idx="12"/>
          </p:nvPr>
        </p:nvSpPr>
        <p:spPr/>
        <p:txBody>
          <a:bodyPr/>
          <a:lstStyle/>
          <a:p>
            <a:fld id="{A0A27E8B-0D8F-4E85-B494-E3483E1D3FAC}" type="slidenum">
              <a:rPr lang="en-US"/>
              <a:pPr/>
              <a:t>4</a:t>
            </a:fld>
            <a:endParaRPr lang="en-US"/>
          </a:p>
        </p:txBody>
      </p:sp>
      <p:sp>
        <p:nvSpPr>
          <p:cNvPr id="60422" name="Rectangle 6"/>
          <p:cNvSpPr>
            <a:spLocks noChangeArrowheads="1"/>
          </p:cNvSpPr>
          <p:nvPr/>
        </p:nvSpPr>
        <p:spPr bwMode="auto">
          <a:xfrm>
            <a:off x="5842000" y="4572000"/>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spcBef>
                <a:spcPct val="50000"/>
              </a:spcBef>
              <a:buClrTx/>
              <a:buSzTx/>
              <a:buFontTx/>
              <a:buNone/>
            </a:pPr>
            <a:endParaRPr kumimoji="0" lang="en-US" sz="3600" b="1"/>
          </a:p>
        </p:txBody>
      </p:sp>
      <p:sp>
        <p:nvSpPr>
          <p:cNvPr id="60423" name="Rectangle 7"/>
          <p:cNvSpPr>
            <a:spLocks noChangeArrowheads="1"/>
          </p:cNvSpPr>
          <p:nvPr/>
        </p:nvSpPr>
        <p:spPr bwMode="auto">
          <a:xfrm>
            <a:off x="3118177" y="4340800"/>
            <a:ext cx="272382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spcBef>
                <a:spcPct val="50000"/>
              </a:spcBef>
              <a:buClrTx/>
              <a:buSzTx/>
              <a:buFontTx/>
              <a:buNone/>
            </a:pPr>
            <a:r>
              <a:rPr kumimoji="0" lang="en-US" sz="3600" b="1" dirty="0" smtClean="0">
                <a:solidFill>
                  <a:srgbClr val="717174"/>
                </a:solidFill>
              </a:rPr>
              <a:t>REVENUES</a:t>
            </a:r>
            <a:endParaRPr kumimoji="0" lang="en-US" sz="3600" b="1" dirty="0">
              <a:solidFill>
                <a:srgbClr val="717174"/>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3656" y="228600"/>
            <a:ext cx="9144000" cy="685800"/>
          </a:xfrm>
        </p:spPr>
        <p:txBody>
          <a:bodyPr/>
          <a:lstStyle/>
          <a:p>
            <a:r>
              <a:rPr lang="en-US" sz="3800" b="1" dirty="0" smtClean="0">
                <a:solidFill>
                  <a:srgbClr val="1E5352"/>
                </a:solidFill>
              </a:rPr>
              <a:t>GOVERNMENTAL FUND REVENUES</a:t>
            </a:r>
            <a:endParaRPr lang="en-US" sz="3800" b="1" dirty="0">
              <a:solidFill>
                <a:srgbClr val="1E5352"/>
              </a:solidFill>
            </a:endParaRPr>
          </a:p>
        </p:txBody>
      </p:sp>
      <p:graphicFrame>
        <p:nvGraphicFramePr>
          <p:cNvPr id="2" name="Object 11"/>
          <p:cNvGraphicFramePr>
            <a:graphicFrameLocks noGrp="1" noChangeAspect="1"/>
          </p:cNvGraphicFramePr>
          <p:nvPr>
            <p:ph sz="half" idx="1"/>
          </p:nvPr>
        </p:nvGraphicFramePr>
        <p:xfrm>
          <a:off x="279400" y="2589213"/>
          <a:ext cx="4165600" cy="274478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Object 15"/>
          <p:cNvGraphicFramePr>
            <a:graphicFrameLocks noGrp="1" noChangeAspect="1"/>
          </p:cNvGraphicFramePr>
          <p:nvPr>
            <p:ph sz="quarter" idx="2"/>
            <p:extLst>
              <p:ext uri="{D42A27DB-BD31-4B8C-83A1-F6EECF244321}">
                <p14:modId xmlns:p14="http://schemas.microsoft.com/office/powerpoint/2010/main" val="83290925"/>
              </p:ext>
            </p:extLst>
          </p:nvPr>
        </p:nvGraphicFramePr>
        <p:xfrm>
          <a:off x="228600" y="990600"/>
          <a:ext cx="8774113" cy="548640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5"/>
          <p:cNvSpPr>
            <a:spLocks noGrp="1"/>
          </p:cNvSpPr>
          <p:nvPr>
            <p:ph type="sldNum" sz="quarter" idx="10"/>
          </p:nvPr>
        </p:nvSpPr>
        <p:spPr>
          <a:xfrm>
            <a:off x="7620000" y="6553200"/>
            <a:ext cx="1524000" cy="304800"/>
          </a:xfrm>
        </p:spPr>
        <p:txBody>
          <a:bodyPr/>
          <a:lstStyle/>
          <a:p>
            <a:r>
              <a:rPr lang="en-US"/>
              <a:t> </a:t>
            </a:r>
            <a:fld id="{E9CB1075-71E3-4C53-8AB5-FC46045E0877}" type="slidenum">
              <a:rPr lang="en-US"/>
              <a:pPr/>
              <a:t>5</a:t>
            </a:fld>
            <a:endParaRPr lang="en-US" b="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ctrTitle"/>
          </p:nvPr>
        </p:nvSpPr>
        <p:spPr>
          <a:xfrm>
            <a:off x="685800" y="2013948"/>
            <a:ext cx="7772400" cy="1560513"/>
          </a:xfrm>
        </p:spPr>
        <p:txBody>
          <a:bodyPr>
            <a:normAutofit fontScale="90000"/>
          </a:bodyPr>
          <a:lstStyle/>
          <a:p>
            <a:r>
              <a:rPr lang="en-US" sz="6000" b="1" dirty="0" smtClean="0">
                <a:solidFill>
                  <a:srgbClr val="1E5352"/>
                </a:solidFill>
              </a:rPr>
              <a:t>GOVERNMENTAL FUNDS</a:t>
            </a:r>
            <a:endParaRPr lang="en-US" sz="6000" b="1" dirty="0">
              <a:solidFill>
                <a:srgbClr val="1E5352"/>
              </a:solidFill>
            </a:endParaRPr>
          </a:p>
        </p:txBody>
      </p:sp>
      <p:sp>
        <p:nvSpPr>
          <p:cNvPr id="8" name="Rectangle 13"/>
          <p:cNvSpPr>
            <a:spLocks noGrp="1" noChangeArrowheads="1"/>
          </p:cNvSpPr>
          <p:nvPr>
            <p:ph type="sldNum" sz="quarter" idx="12"/>
          </p:nvPr>
        </p:nvSpPr>
        <p:spPr/>
        <p:txBody>
          <a:bodyPr/>
          <a:lstStyle/>
          <a:p>
            <a:fld id="{9BE1CD7F-CCF4-4100-87B7-536588B1515D}" type="slidenum">
              <a:rPr lang="en-US"/>
              <a:pPr/>
              <a:t>6</a:t>
            </a:fld>
            <a:endParaRPr lang="en-US"/>
          </a:p>
        </p:txBody>
      </p:sp>
      <p:sp>
        <p:nvSpPr>
          <p:cNvPr id="61446" name="Rectangle 6"/>
          <p:cNvSpPr>
            <a:spLocks noChangeArrowheads="1"/>
          </p:cNvSpPr>
          <p:nvPr/>
        </p:nvSpPr>
        <p:spPr bwMode="auto">
          <a:xfrm>
            <a:off x="5842000" y="4572000"/>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spcBef>
                <a:spcPct val="50000"/>
              </a:spcBef>
              <a:buClrTx/>
              <a:buSzTx/>
              <a:buFontTx/>
              <a:buNone/>
            </a:pPr>
            <a:endParaRPr kumimoji="0" lang="en-US" sz="3600" b="1"/>
          </a:p>
        </p:txBody>
      </p:sp>
      <p:sp>
        <p:nvSpPr>
          <p:cNvPr id="61447" name="Rectangle 7"/>
          <p:cNvSpPr>
            <a:spLocks noChangeArrowheads="1"/>
          </p:cNvSpPr>
          <p:nvPr/>
        </p:nvSpPr>
        <p:spPr bwMode="auto">
          <a:xfrm>
            <a:off x="2684303" y="4114800"/>
            <a:ext cx="377539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spcBef>
                <a:spcPct val="0"/>
              </a:spcBef>
              <a:buClrTx/>
              <a:buSzTx/>
              <a:buFontTx/>
              <a:buNone/>
            </a:pPr>
            <a:r>
              <a:rPr kumimoji="0" lang="en-US" sz="3600" b="1" dirty="0" smtClean="0">
                <a:solidFill>
                  <a:srgbClr val="717174"/>
                </a:solidFill>
              </a:rPr>
              <a:t>EXPENDITURES</a:t>
            </a:r>
            <a:endParaRPr kumimoji="0" lang="en-US" sz="3600" b="1" dirty="0">
              <a:solidFill>
                <a:srgbClr val="717174"/>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550" y="304800"/>
            <a:ext cx="9144000" cy="685800"/>
          </a:xfrm>
        </p:spPr>
        <p:txBody>
          <a:bodyPr>
            <a:normAutofit/>
          </a:bodyPr>
          <a:lstStyle/>
          <a:p>
            <a:r>
              <a:rPr lang="en-US" sz="3500" b="1" dirty="0" smtClean="0">
                <a:solidFill>
                  <a:srgbClr val="1E5352"/>
                </a:solidFill>
              </a:rPr>
              <a:t>GENERAL GOVERNMENT EXPENDITURES</a:t>
            </a:r>
            <a:endParaRPr lang="en-US" sz="3500" b="1" dirty="0">
              <a:solidFill>
                <a:srgbClr val="1E5352"/>
              </a:solidFill>
            </a:endParaRPr>
          </a:p>
        </p:txBody>
      </p:sp>
      <p:graphicFrame>
        <p:nvGraphicFramePr>
          <p:cNvPr id="2" name="Object 1035"/>
          <p:cNvGraphicFramePr>
            <a:graphicFrameLocks noGrp="1" noChangeAspect="1"/>
          </p:cNvGraphicFramePr>
          <p:nvPr>
            <p:ph sz="quarter" idx="1"/>
            <p:extLst>
              <p:ext uri="{D42A27DB-BD31-4B8C-83A1-F6EECF244321}">
                <p14:modId xmlns:p14="http://schemas.microsoft.com/office/powerpoint/2010/main" val="428060722"/>
              </p:ext>
            </p:extLst>
          </p:nvPr>
        </p:nvGraphicFramePr>
        <p:xfrm>
          <a:off x="50800" y="1295400"/>
          <a:ext cx="466090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14340" name="Rectangle 4"/>
          <p:cNvSpPr>
            <a:spLocks noGrp="1" noChangeArrowheads="1"/>
          </p:cNvSpPr>
          <p:nvPr>
            <p:ph type="body" sz="half" idx="3"/>
          </p:nvPr>
        </p:nvSpPr>
        <p:spPr>
          <a:xfrm>
            <a:off x="4724400" y="1295400"/>
            <a:ext cx="4267200" cy="5029200"/>
          </a:xfrm>
        </p:spPr>
        <p:txBody>
          <a:bodyPr>
            <a:normAutofit/>
          </a:bodyPr>
          <a:lstStyle/>
          <a:p>
            <a:pPr>
              <a:lnSpc>
                <a:spcPct val="80000"/>
              </a:lnSpc>
              <a:buClr>
                <a:schemeClr val="tx1"/>
              </a:buClr>
            </a:pPr>
            <a:r>
              <a:rPr lang="en-US" sz="2000" dirty="0">
                <a:solidFill>
                  <a:srgbClr val="717174"/>
                </a:solidFill>
                <a:latin typeface="Arial" charset="0"/>
              </a:rPr>
              <a:t>Includes mayor and council,  admin., elections, clerk/treasurer, finance director, assessing, accounting services, planning and zoning, engineering, legal fees, and general government building</a:t>
            </a:r>
          </a:p>
          <a:p>
            <a:pPr>
              <a:lnSpc>
                <a:spcPct val="80000"/>
              </a:lnSpc>
              <a:buClr>
                <a:schemeClr val="tx1"/>
              </a:buClr>
            </a:pPr>
            <a:endParaRPr lang="en-US" sz="2000" dirty="0">
              <a:solidFill>
                <a:srgbClr val="717174"/>
              </a:solidFill>
              <a:latin typeface="Arial" charset="0"/>
            </a:endParaRPr>
          </a:p>
          <a:p>
            <a:pPr>
              <a:lnSpc>
                <a:spcPct val="80000"/>
              </a:lnSpc>
              <a:buClr>
                <a:schemeClr val="tx1"/>
              </a:buClr>
            </a:pPr>
            <a:r>
              <a:rPr lang="en-US" sz="2000" dirty="0">
                <a:solidFill>
                  <a:srgbClr val="717174"/>
                </a:solidFill>
                <a:latin typeface="Arial" charset="0"/>
              </a:rPr>
              <a:t>Represents </a:t>
            </a:r>
            <a:r>
              <a:rPr lang="en-US" sz="2000" dirty="0" smtClean="0">
                <a:solidFill>
                  <a:srgbClr val="717174"/>
                </a:solidFill>
                <a:latin typeface="Arial" charset="0"/>
              </a:rPr>
              <a:t>23% </a:t>
            </a:r>
            <a:r>
              <a:rPr lang="en-US" sz="2000" dirty="0">
                <a:solidFill>
                  <a:srgbClr val="717174"/>
                </a:solidFill>
                <a:latin typeface="Arial" charset="0"/>
              </a:rPr>
              <a:t>of governmental expenditures (excluding capital projects and debt service) in </a:t>
            </a:r>
            <a:r>
              <a:rPr lang="en-US" sz="2000" dirty="0" smtClean="0">
                <a:solidFill>
                  <a:srgbClr val="717174"/>
                </a:solidFill>
                <a:latin typeface="Arial" charset="0"/>
              </a:rPr>
              <a:t>2016</a:t>
            </a:r>
            <a:endParaRPr lang="en-US" sz="2000" dirty="0">
              <a:solidFill>
                <a:srgbClr val="717174"/>
              </a:solidFill>
              <a:latin typeface="Arial" charset="0"/>
            </a:endParaRPr>
          </a:p>
          <a:p>
            <a:pPr>
              <a:lnSpc>
                <a:spcPct val="80000"/>
              </a:lnSpc>
              <a:buClr>
                <a:schemeClr val="tx1"/>
              </a:buClr>
            </a:pPr>
            <a:endParaRPr lang="en-US" sz="2000" dirty="0">
              <a:solidFill>
                <a:srgbClr val="717174"/>
              </a:solidFill>
              <a:latin typeface="Arial" charset="0"/>
            </a:endParaRPr>
          </a:p>
          <a:p>
            <a:pPr>
              <a:lnSpc>
                <a:spcPct val="80000"/>
              </a:lnSpc>
              <a:buClr>
                <a:schemeClr val="tx1"/>
              </a:buClr>
            </a:pPr>
            <a:r>
              <a:rPr lang="en-US" sz="2000" dirty="0">
                <a:solidFill>
                  <a:srgbClr val="717174"/>
                </a:solidFill>
                <a:latin typeface="Arial" charset="0"/>
              </a:rPr>
              <a:t>Totaled </a:t>
            </a:r>
            <a:r>
              <a:rPr lang="en-US" sz="2000" dirty="0" smtClean="0">
                <a:solidFill>
                  <a:srgbClr val="717174"/>
                </a:solidFill>
                <a:latin typeface="Arial" charset="0"/>
              </a:rPr>
              <a:t>$1,014,614 in 2016, an increase of $34,826 (4%) from 2015</a:t>
            </a:r>
          </a:p>
        </p:txBody>
      </p:sp>
      <p:sp>
        <p:nvSpPr>
          <p:cNvPr id="5" name="Slide Number Placeholder 5"/>
          <p:cNvSpPr>
            <a:spLocks noGrp="1"/>
          </p:cNvSpPr>
          <p:nvPr>
            <p:ph type="sldNum" sz="quarter" idx="10"/>
          </p:nvPr>
        </p:nvSpPr>
        <p:spPr>
          <a:xfrm>
            <a:off x="7594600" y="6553200"/>
            <a:ext cx="1524000" cy="304800"/>
          </a:xfrm>
        </p:spPr>
        <p:txBody>
          <a:bodyPr/>
          <a:lstStyle/>
          <a:p>
            <a:r>
              <a:rPr lang="en-US"/>
              <a:t> </a:t>
            </a:r>
            <a:fld id="{647C515B-69DB-4605-918B-A15D37A9376D}" type="slidenum">
              <a:rPr lang="en-US"/>
              <a:pPr/>
              <a:t>7</a:t>
            </a:fld>
            <a:endParaRPr lang="en-US" b="1"/>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38200" y="304800"/>
            <a:ext cx="7391400" cy="685800"/>
          </a:xfrm>
        </p:spPr>
        <p:txBody>
          <a:bodyPr>
            <a:normAutofit/>
          </a:bodyPr>
          <a:lstStyle/>
          <a:p>
            <a:r>
              <a:rPr lang="en-US" sz="3600" b="1" dirty="0" smtClean="0">
                <a:solidFill>
                  <a:srgbClr val="1E5352"/>
                </a:solidFill>
              </a:rPr>
              <a:t>PUBLIC SAFETY EXPENDITURES</a:t>
            </a:r>
            <a:endParaRPr lang="en-US" b="1" dirty="0">
              <a:solidFill>
                <a:srgbClr val="1E5352"/>
              </a:solidFill>
            </a:endParaRPr>
          </a:p>
        </p:txBody>
      </p:sp>
      <p:graphicFrame>
        <p:nvGraphicFramePr>
          <p:cNvPr id="2" name="Object 3090"/>
          <p:cNvGraphicFramePr>
            <a:graphicFrameLocks noGrp="1" noChangeAspect="1"/>
          </p:cNvGraphicFramePr>
          <p:nvPr>
            <p:ph sz="quarter" idx="1"/>
            <p:extLst>
              <p:ext uri="{D42A27DB-BD31-4B8C-83A1-F6EECF244321}">
                <p14:modId xmlns:p14="http://schemas.microsoft.com/office/powerpoint/2010/main" val="1075054386"/>
              </p:ext>
            </p:extLst>
          </p:nvPr>
        </p:nvGraphicFramePr>
        <p:xfrm>
          <a:off x="50800" y="1143000"/>
          <a:ext cx="4648200" cy="5026025"/>
        </p:xfrm>
        <a:graphic>
          <a:graphicData uri="http://schemas.openxmlformats.org/drawingml/2006/chart">
            <c:chart xmlns:c="http://schemas.openxmlformats.org/drawingml/2006/chart" xmlns:r="http://schemas.openxmlformats.org/officeDocument/2006/relationships" r:id="rId2"/>
          </a:graphicData>
        </a:graphic>
      </p:graphicFrame>
      <p:sp>
        <p:nvSpPr>
          <p:cNvPr id="15364" name="Rectangle 4"/>
          <p:cNvSpPr>
            <a:spLocks noGrp="1" noChangeArrowheads="1"/>
          </p:cNvSpPr>
          <p:nvPr>
            <p:ph type="body" sz="half" idx="3"/>
          </p:nvPr>
        </p:nvSpPr>
        <p:spPr>
          <a:xfrm>
            <a:off x="4648200" y="1371600"/>
            <a:ext cx="4267200" cy="4953000"/>
          </a:xfrm>
        </p:spPr>
        <p:txBody>
          <a:bodyPr/>
          <a:lstStyle/>
          <a:p>
            <a:pPr>
              <a:lnSpc>
                <a:spcPct val="80000"/>
              </a:lnSpc>
              <a:buClr>
                <a:schemeClr val="tx1"/>
              </a:buClr>
            </a:pPr>
            <a:r>
              <a:rPr lang="en-US" sz="1800" dirty="0">
                <a:solidFill>
                  <a:srgbClr val="717174"/>
                </a:solidFill>
                <a:latin typeface="Arial" charset="0"/>
              </a:rPr>
              <a:t>Includes police, fire protection, protective inspection, and animal control</a:t>
            </a:r>
          </a:p>
          <a:p>
            <a:pPr>
              <a:lnSpc>
                <a:spcPct val="80000"/>
              </a:lnSpc>
              <a:buClr>
                <a:schemeClr val="tx1"/>
              </a:buClr>
            </a:pPr>
            <a:endParaRPr lang="en-US" sz="1800" dirty="0">
              <a:solidFill>
                <a:srgbClr val="717174"/>
              </a:solidFill>
              <a:latin typeface="Arial" charset="0"/>
            </a:endParaRPr>
          </a:p>
          <a:p>
            <a:pPr>
              <a:lnSpc>
                <a:spcPct val="80000"/>
              </a:lnSpc>
              <a:buClr>
                <a:schemeClr val="tx1"/>
              </a:buClr>
            </a:pPr>
            <a:r>
              <a:rPr lang="en-US" sz="1800" dirty="0">
                <a:solidFill>
                  <a:srgbClr val="717174"/>
                </a:solidFill>
                <a:latin typeface="Arial" charset="0"/>
              </a:rPr>
              <a:t>Public Safety represented about </a:t>
            </a:r>
            <a:r>
              <a:rPr lang="en-US" sz="1800" dirty="0" smtClean="0">
                <a:solidFill>
                  <a:srgbClr val="717174"/>
                </a:solidFill>
                <a:latin typeface="Arial" charset="0"/>
              </a:rPr>
              <a:t>36% </a:t>
            </a:r>
            <a:r>
              <a:rPr lang="en-US" sz="1800" dirty="0">
                <a:solidFill>
                  <a:srgbClr val="717174"/>
                </a:solidFill>
                <a:latin typeface="Arial" charset="0"/>
              </a:rPr>
              <a:t>of total governmental expenditures (excluding capital projects and debt service) in </a:t>
            </a:r>
            <a:r>
              <a:rPr lang="en-US" sz="1800" dirty="0" smtClean="0">
                <a:solidFill>
                  <a:srgbClr val="717174"/>
                </a:solidFill>
                <a:latin typeface="Arial" charset="0"/>
              </a:rPr>
              <a:t>2016</a:t>
            </a:r>
            <a:endParaRPr lang="en-US" sz="1800" dirty="0">
              <a:solidFill>
                <a:srgbClr val="717174"/>
              </a:solidFill>
              <a:latin typeface="Arial" charset="0"/>
            </a:endParaRPr>
          </a:p>
          <a:p>
            <a:pPr>
              <a:lnSpc>
                <a:spcPct val="80000"/>
              </a:lnSpc>
              <a:buClr>
                <a:schemeClr val="tx1"/>
              </a:buClr>
            </a:pPr>
            <a:endParaRPr lang="en-US" sz="1800" dirty="0">
              <a:solidFill>
                <a:srgbClr val="717174"/>
              </a:solidFill>
              <a:latin typeface="Arial" charset="0"/>
            </a:endParaRPr>
          </a:p>
          <a:p>
            <a:pPr>
              <a:lnSpc>
                <a:spcPct val="80000"/>
              </a:lnSpc>
              <a:buClr>
                <a:schemeClr val="tx1"/>
              </a:buClr>
            </a:pPr>
            <a:r>
              <a:rPr lang="en-US" sz="1800" dirty="0">
                <a:solidFill>
                  <a:srgbClr val="717174"/>
                </a:solidFill>
                <a:latin typeface="Arial" charset="0"/>
              </a:rPr>
              <a:t>Totaled </a:t>
            </a:r>
            <a:r>
              <a:rPr lang="en-US" sz="1800" dirty="0" smtClean="0">
                <a:solidFill>
                  <a:srgbClr val="717174"/>
                </a:solidFill>
                <a:latin typeface="Arial" charset="0"/>
              </a:rPr>
              <a:t>$1,549,208 in 2016, a decrease of $21,976 (1%) from 2015</a:t>
            </a:r>
            <a:endParaRPr lang="en-US" sz="1800" dirty="0">
              <a:solidFill>
                <a:srgbClr val="717174"/>
              </a:solidFill>
              <a:latin typeface="Arial" charset="0"/>
            </a:endParaRPr>
          </a:p>
          <a:p>
            <a:pPr>
              <a:lnSpc>
                <a:spcPct val="80000"/>
              </a:lnSpc>
              <a:buClr>
                <a:schemeClr val="tx1"/>
              </a:buClr>
            </a:pPr>
            <a:endParaRPr lang="en-US" sz="1800" dirty="0">
              <a:solidFill>
                <a:srgbClr val="717174"/>
              </a:solidFill>
              <a:latin typeface="Arial" charset="0"/>
            </a:endParaRPr>
          </a:p>
          <a:p>
            <a:pPr>
              <a:lnSpc>
                <a:spcPct val="80000"/>
              </a:lnSpc>
              <a:buClr>
                <a:schemeClr val="tx1"/>
              </a:buClr>
            </a:pPr>
            <a:r>
              <a:rPr lang="en-US" sz="1800" dirty="0" smtClean="0">
                <a:solidFill>
                  <a:srgbClr val="717174"/>
                </a:solidFill>
                <a:latin typeface="Arial" charset="0"/>
              </a:rPr>
              <a:t>Decrease </a:t>
            </a:r>
            <a:r>
              <a:rPr lang="en-US" sz="1800" dirty="0">
                <a:solidFill>
                  <a:srgbClr val="717174"/>
                </a:solidFill>
                <a:latin typeface="Arial" charset="0"/>
              </a:rPr>
              <a:t>in public safety expenditures in </a:t>
            </a:r>
            <a:r>
              <a:rPr lang="en-US" sz="1800" dirty="0" smtClean="0">
                <a:solidFill>
                  <a:srgbClr val="717174"/>
                </a:solidFill>
                <a:latin typeface="Arial" charset="0"/>
              </a:rPr>
              <a:t>2016 </a:t>
            </a:r>
            <a:r>
              <a:rPr lang="en-US" sz="1800" dirty="0">
                <a:solidFill>
                  <a:srgbClr val="717174"/>
                </a:solidFill>
                <a:latin typeface="Arial" charset="0"/>
              </a:rPr>
              <a:t>is due primarily to </a:t>
            </a:r>
            <a:r>
              <a:rPr lang="en-US" sz="1800" dirty="0" smtClean="0">
                <a:solidFill>
                  <a:srgbClr val="717174"/>
                </a:solidFill>
                <a:latin typeface="Arial" charset="0"/>
              </a:rPr>
              <a:t>a decrease in police contracted services</a:t>
            </a:r>
            <a:endParaRPr lang="en-US" sz="1800" dirty="0">
              <a:solidFill>
                <a:srgbClr val="717174"/>
              </a:solidFill>
              <a:latin typeface="Arial" charset="0"/>
            </a:endParaRPr>
          </a:p>
        </p:txBody>
      </p:sp>
      <p:sp>
        <p:nvSpPr>
          <p:cNvPr id="5" name="Slide Number Placeholder 5"/>
          <p:cNvSpPr>
            <a:spLocks noGrp="1"/>
          </p:cNvSpPr>
          <p:nvPr>
            <p:ph type="sldNum" sz="quarter" idx="10"/>
          </p:nvPr>
        </p:nvSpPr>
        <p:spPr>
          <a:xfrm>
            <a:off x="7594600" y="6553200"/>
            <a:ext cx="1524000" cy="304800"/>
          </a:xfrm>
        </p:spPr>
        <p:txBody>
          <a:bodyPr/>
          <a:lstStyle/>
          <a:p>
            <a:r>
              <a:rPr lang="en-US" dirty="0"/>
              <a:t> </a:t>
            </a:r>
            <a:fld id="{2FAD0D6A-1E63-424F-8475-00723880A03E}" type="slidenum">
              <a:rPr lang="en-US"/>
              <a:pPr/>
              <a:t>8</a:t>
            </a:fld>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838200" y="304800"/>
            <a:ext cx="7391400" cy="914400"/>
          </a:xfrm>
        </p:spPr>
        <p:txBody>
          <a:bodyPr>
            <a:noAutofit/>
          </a:bodyPr>
          <a:lstStyle/>
          <a:p>
            <a:r>
              <a:rPr lang="en-US" sz="3600" b="1" dirty="0" smtClean="0">
                <a:solidFill>
                  <a:srgbClr val="1E5352"/>
                </a:solidFill>
              </a:rPr>
              <a:t>HIGHWAYS AND STREETS EXPENDITURES</a:t>
            </a:r>
            <a:endParaRPr lang="en-US" sz="3600" b="1" dirty="0">
              <a:solidFill>
                <a:srgbClr val="1E5352"/>
              </a:solidFill>
            </a:endParaRPr>
          </a:p>
        </p:txBody>
      </p:sp>
      <p:graphicFrame>
        <p:nvGraphicFramePr>
          <p:cNvPr id="2" name="Object 5"/>
          <p:cNvGraphicFramePr>
            <a:graphicFrameLocks noGrp="1" noChangeAspect="1"/>
          </p:cNvGraphicFramePr>
          <p:nvPr>
            <p:ph sz="quarter" idx="1"/>
          </p:nvPr>
        </p:nvGraphicFramePr>
        <p:xfrm>
          <a:off x="1165225" y="1651000"/>
          <a:ext cx="2393950" cy="2184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Object 11"/>
          <p:cNvGraphicFramePr>
            <a:graphicFrameLocks noGrp="1" noChangeAspect="1"/>
          </p:cNvGraphicFramePr>
          <p:nvPr>
            <p:ph sz="quarter" idx="2"/>
            <p:extLst>
              <p:ext uri="{D42A27DB-BD31-4B8C-83A1-F6EECF244321}">
                <p14:modId xmlns:p14="http://schemas.microsoft.com/office/powerpoint/2010/main" val="4121940567"/>
              </p:ext>
            </p:extLst>
          </p:nvPr>
        </p:nvGraphicFramePr>
        <p:xfrm>
          <a:off x="50800" y="1447800"/>
          <a:ext cx="4443413"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17412" name="Rectangle 4"/>
          <p:cNvSpPr>
            <a:spLocks noGrp="1" noChangeArrowheads="1"/>
          </p:cNvSpPr>
          <p:nvPr>
            <p:ph type="body" sz="half" idx="3"/>
          </p:nvPr>
        </p:nvSpPr>
        <p:spPr>
          <a:xfrm>
            <a:off x="4648200" y="1651000"/>
            <a:ext cx="4267200" cy="4673600"/>
          </a:xfrm>
        </p:spPr>
        <p:txBody>
          <a:bodyPr/>
          <a:lstStyle/>
          <a:p>
            <a:pPr>
              <a:lnSpc>
                <a:spcPct val="80000"/>
              </a:lnSpc>
              <a:buClr>
                <a:schemeClr val="tx1"/>
              </a:buClr>
            </a:pPr>
            <a:r>
              <a:rPr lang="en-US" sz="2000" dirty="0">
                <a:solidFill>
                  <a:srgbClr val="717174"/>
                </a:solidFill>
                <a:latin typeface="Arial" charset="0"/>
              </a:rPr>
              <a:t>Includes administration and engineering, streets, and street lighting</a:t>
            </a:r>
          </a:p>
          <a:p>
            <a:pPr>
              <a:lnSpc>
                <a:spcPct val="80000"/>
              </a:lnSpc>
              <a:buClr>
                <a:schemeClr val="tx1"/>
              </a:buClr>
            </a:pPr>
            <a:endParaRPr lang="en-US" sz="2000" dirty="0">
              <a:solidFill>
                <a:srgbClr val="717174"/>
              </a:solidFill>
              <a:latin typeface="Arial" charset="0"/>
            </a:endParaRPr>
          </a:p>
          <a:p>
            <a:pPr>
              <a:lnSpc>
                <a:spcPct val="80000"/>
              </a:lnSpc>
              <a:buClr>
                <a:schemeClr val="tx1"/>
              </a:buClr>
            </a:pPr>
            <a:r>
              <a:rPr lang="en-US" sz="2000" dirty="0">
                <a:solidFill>
                  <a:srgbClr val="717174"/>
                </a:solidFill>
                <a:latin typeface="Arial" charset="0"/>
              </a:rPr>
              <a:t>Primarily supplies and street materials</a:t>
            </a:r>
          </a:p>
          <a:p>
            <a:pPr>
              <a:lnSpc>
                <a:spcPct val="80000"/>
              </a:lnSpc>
              <a:buClr>
                <a:schemeClr val="tx1"/>
              </a:buClr>
            </a:pPr>
            <a:endParaRPr lang="en-US" sz="2000" dirty="0">
              <a:solidFill>
                <a:srgbClr val="717174"/>
              </a:solidFill>
              <a:latin typeface="Arial" charset="0"/>
            </a:endParaRPr>
          </a:p>
          <a:p>
            <a:pPr>
              <a:lnSpc>
                <a:spcPct val="80000"/>
              </a:lnSpc>
              <a:buClr>
                <a:schemeClr val="tx1"/>
              </a:buClr>
            </a:pPr>
            <a:r>
              <a:rPr lang="en-US" sz="2000" dirty="0">
                <a:solidFill>
                  <a:srgbClr val="717174"/>
                </a:solidFill>
                <a:latin typeface="Arial" charset="0"/>
              </a:rPr>
              <a:t>Totaled </a:t>
            </a:r>
            <a:r>
              <a:rPr lang="en-US" sz="2000" dirty="0" smtClean="0">
                <a:solidFill>
                  <a:srgbClr val="717174"/>
                </a:solidFill>
                <a:latin typeface="Arial" charset="0"/>
              </a:rPr>
              <a:t>$1,182,129 in 2016 and $1,204,844 in 2015 – a decrease of 2%</a:t>
            </a:r>
          </a:p>
          <a:p>
            <a:pPr marL="0" indent="0">
              <a:lnSpc>
                <a:spcPct val="80000"/>
              </a:lnSpc>
              <a:buClr>
                <a:schemeClr val="tx1"/>
              </a:buClr>
              <a:buNone/>
            </a:pPr>
            <a:endParaRPr lang="en-US" sz="1800" dirty="0">
              <a:latin typeface="Arial" charset="0"/>
            </a:endParaRPr>
          </a:p>
        </p:txBody>
      </p:sp>
      <p:sp>
        <p:nvSpPr>
          <p:cNvPr id="6" name="Slide Number Placeholder 5"/>
          <p:cNvSpPr>
            <a:spLocks noGrp="1"/>
          </p:cNvSpPr>
          <p:nvPr>
            <p:ph type="sldNum" sz="quarter" idx="10"/>
          </p:nvPr>
        </p:nvSpPr>
        <p:spPr>
          <a:xfrm>
            <a:off x="7620000" y="6553200"/>
            <a:ext cx="1524000" cy="304800"/>
          </a:xfrm>
        </p:spPr>
        <p:txBody>
          <a:bodyPr/>
          <a:lstStyle/>
          <a:p>
            <a:r>
              <a:rPr lang="en-US" dirty="0"/>
              <a:t> </a:t>
            </a:r>
            <a:fld id="{215E49F8-6D86-4765-BFC6-441C57F367A5}" type="slidenum">
              <a:rPr lang="en-US"/>
              <a:pPr/>
              <a:t>9</a:t>
            </a:fld>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00100" y="381000"/>
            <a:ext cx="7391400" cy="762000"/>
          </a:xfrm>
        </p:spPr>
        <p:txBody>
          <a:bodyPr>
            <a:noAutofit/>
          </a:bodyPr>
          <a:lstStyle/>
          <a:p>
            <a:r>
              <a:rPr lang="en-US" sz="3600" b="1" dirty="0" smtClean="0">
                <a:solidFill>
                  <a:srgbClr val="1E5352"/>
                </a:solidFill>
              </a:rPr>
              <a:t>COMMUNITY DEVELOPMENT EXPENDITURES</a:t>
            </a:r>
            <a:endParaRPr lang="en-US" sz="3600" b="1" dirty="0">
              <a:solidFill>
                <a:srgbClr val="1E5352"/>
              </a:solidFill>
            </a:endParaRPr>
          </a:p>
        </p:txBody>
      </p:sp>
      <p:graphicFrame>
        <p:nvGraphicFramePr>
          <p:cNvPr id="2" name="Object 1042"/>
          <p:cNvGraphicFramePr>
            <a:graphicFrameLocks noGrp="1"/>
          </p:cNvGraphicFramePr>
          <p:nvPr>
            <p:ph sz="quarter" idx="1"/>
            <p:extLst>
              <p:ext uri="{D42A27DB-BD31-4B8C-83A1-F6EECF244321}">
                <p14:modId xmlns:p14="http://schemas.microsoft.com/office/powerpoint/2010/main" val="2491901589"/>
              </p:ext>
            </p:extLst>
          </p:nvPr>
        </p:nvGraphicFramePr>
        <p:xfrm>
          <a:off x="50800" y="1447800"/>
          <a:ext cx="4445000" cy="4292600"/>
        </p:xfrm>
        <a:graphic>
          <a:graphicData uri="http://schemas.openxmlformats.org/drawingml/2006/chart">
            <c:chart xmlns:c="http://schemas.openxmlformats.org/drawingml/2006/chart" xmlns:r="http://schemas.openxmlformats.org/officeDocument/2006/relationships" r:id="rId2"/>
          </a:graphicData>
        </a:graphic>
      </p:graphicFrame>
      <p:sp>
        <p:nvSpPr>
          <p:cNvPr id="18436" name="Rectangle 4"/>
          <p:cNvSpPr>
            <a:spLocks noGrp="1" noChangeArrowheads="1"/>
          </p:cNvSpPr>
          <p:nvPr>
            <p:ph type="body" sz="half" idx="3"/>
          </p:nvPr>
        </p:nvSpPr>
        <p:spPr>
          <a:xfrm>
            <a:off x="4648200" y="1676400"/>
            <a:ext cx="4267200" cy="4648200"/>
          </a:xfrm>
        </p:spPr>
        <p:txBody>
          <a:bodyPr/>
          <a:lstStyle/>
          <a:p>
            <a:pPr>
              <a:lnSpc>
                <a:spcPct val="90000"/>
              </a:lnSpc>
              <a:buClr>
                <a:schemeClr val="tx1"/>
              </a:buClr>
            </a:pPr>
            <a:r>
              <a:rPr lang="en-US" sz="2000" dirty="0">
                <a:solidFill>
                  <a:srgbClr val="717174"/>
                </a:solidFill>
                <a:latin typeface="Arial" charset="0"/>
              </a:rPr>
              <a:t>Includes personal services, other services and charges, and capital </a:t>
            </a:r>
            <a:r>
              <a:rPr lang="en-US" sz="2000" dirty="0" smtClean="0">
                <a:solidFill>
                  <a:srgbClr val="717174"/>
                </a:solidFill>
                <a:latin typeface="Arial" charset="0"/>
              </a:rPr>
              <a:t>outlay</a:t>
            </a:r>
          </a:p>
          <a:p>
            <a:pPr marL="0" indent="0">
              <a:lnSpc>
                <a:spcPct val="90000"/>
              </a:lnSpc>
              <a:buClr>
                <a:schemeClr val="tx1"/>
              </a:buClr>
              <a:buNone/>
            </a:pPr>
            <a:endParaRPr lang="en-US" sz="2000" dirty="0">
              <a:solidFill>
                <a:srgbClr val="717174"/>
              </a:solidFill>
              <a:latin typeface="Arial" charset="0"/>
            </a:endParaRPr>
          </a:p>
          <a:p>
            <a:pPr>
              <a:lnSpc>
                <a:spcPct val="90000"/>
              </a:lnSpc>
              <a:buClr>
                <a:schemeClr val="tx1"/>
              </a:buClr>
            </a:pPr>
            <a:r>
              <a:rPr lang="en-US" sz="2000" dirty="0">
                <a:solidFill>
                  <a:srgbClr val="717174"/>
                </a:solidFill>
                <a:latin typeface="Arial" charset="0"/>
              </a:rPr>
              <a:t>Totaled </a:t>
            </a:r>
            <a:r>
              <a:rPr lang="en-US" sz="2000" dirty="0" smtClean="0">
                <a:solidFill>
                  <a:srgbClr val="717174"/>
                </a:solidFill>
                <a:latin typeface="Arial" charset="0"/>
              </a:rPr>
              <a:t>$76,355 in 2016, an increase of $32,857 (76%) from 2015</a:t>
            </a:r>
          </a:p>
          <a:p>
            <a:pPr marL="0" indent="0">
              <a:lnSpc>
                <a:spcPct val="90000"/>
              </a:lnSpc>
              <a:buClr>
                <a:schemeClr val="tx1"/>
              </a:buClr>
              <a:buNone/>
            </a:pPr>
            <a:endParaRPr lang="en-US" sz="2000" dirty="0">
              <a:solidFill>
                <a:srgbClr val="717174"/>
              </a:solidFill>
              <a:latin typeface="Arial" charset="0"/>
            </a:endParaRPr>
          </a:p>
          <a:p>
            <a:pPr>
              <a:lnSpc>
                <a:spcPct val="90000"/>
              </a:lnSpc>
              <a:buClr>
                <a:schemeClr val="tx1"/>
              </a:buClr>
            </a:pPr>
            <a:r>
              <a:rPr lang="en-US" sz="2000" dirty="0" smtClean="0">
                <a:solidFill>
                  <a:srgbClr val="717174"/>
                </a:solidFill>
                <a:latin typeface="Arial" charset="0"/>
              </a:rPr>
              <a:t>Increase in 2016 was due primarily to the hiring of an community development assistant</a:t>
            </a:r>
            <a:endParaRPr lang="en-US" sz="2000" dirty="0">
              <a:solidFill>
                <a:srgbClr val="717174"/>
              </a:solidFill>
              <a:latin typeface="Arial" charset="0"/>
            </a:endParaRPr>
          </a:p>
          <a:p>
            <a:pPr>
              <a:lnSpc>
                <a:spcPct val="90000"/>
              </a:lnSpc>
              <a:buClr>
                <a:schemeClr val="tx1"/>
              </a:buClr>
            </a:pPr>
            <a:endParaRPr lang="en-US" sz="2000" dirty="0">
              <a:latin typeface="Arial" charset="0"/>
            </a:endParaRPr>
          </a:p>
          <a:p>
            <a:pPr>
              <a:lnSpc>
                <a:spcPct val="90000"/>
              </a:lnSpc>
              <a:buClr>
                <a:schemeClr val="tx1"/>
              </a:buClr>
            </a:pPr>
            <a:endParaRPr lang="en-US" sz="2000" dirty="0">
              <a:latin typeface="Arial" charset="0"/>
            </a:endParaRPr>
          </a:p>
        </p:txBody>
      </p:sp>
      <p:sp>
        <p:nvSpPr>
          <p:cNvPr id="5" name="Slide Number Placeholder 5"/>
          <p:cNvSpPr>
            <a:spLocks noGrp="1"/>
          </p:cNvSpPr>
          <p:nvPr>
            <p:ph type="sldNum" sz="quarter" idx="10"/>
          </p:nvPr>
        </p:nvSpPr>
        <p:spPr>
          <a:xfrm>
            <a:off x="7620000" y="6565900"/>
            <a:ext cx="1524000" cy="304800"/>
          </a:xfrm>
        </p:spPr>
        <p:txBody>
          <a:bodyPr/>
          <a:lstStyle/>
          <a:p>
            <a:r>
              <a:rPr lang="en-US" dirty="0"/>
              <a:t> </a:t>
            </a:r>
            <a:fld id="{B0EA987B-0990-4A60-867E-6143061531E6}" type="slidenum">
              <a:rPr lang="en-US"/>
              <a:pPr/>
              <a:t>10</a:t>
            </a:fld>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9205" name="Rectangle 5"/>
          <p:cNvSpPr>
            <a:spLocks noGrp="1" noChangeArrowheads="1"/>
          </p:cNvSpPr>
          <p:nvPr>
            <p:ph type="title"/>
          </p:nvPr>
        </p:nvSpPr>
        <p:spPr>
          <a:xfrm>
            <a:off x="838200" y="481091"/>
            <a:ext cx="7391400" cy="685800"/>
          </a:xfrm>
        </p:spPr>
        <p:txBody>
          <a:bodyPr>
            <a:noAutofit/>
          </a:bodyPr>
          <a:lstStyle/>
          <a:p>
            <a:r>
              <a:rPr lang="en-US" sz="3600" b="1" dirty="0" smtClean="0">
                <a:solidFill>
                  <a:srgbClr val="1E5352"/>
                </a:solidFill>
              </a:rPr>
              <a:t>GOVERNMENTAL FUND EXPENDITURES</a:t>
            </a:r>
            <a:endParaRPr lang="en-US" sz="3600" b="1" dirty="0">
              <a:solidFill>
                <a:srgbClr val="1E5352"/>
              </a:solidFill>
            </a:endParaRPr>
          </a:p>
        </p:txBody>
      </p:sp>
      <p:graphicFrame>
        <p:nvGraphicFramePr>
          <p:cNvPr id="2" name="Object 9"/>
          <p:cNvGraphicFramePr>
            <a:graphicFrameLocks noGrp="1" noChangeAspect="1"/>
          </p:cNvGraphicFramePr>
          <p:nvPr>
            <p:ph sz="half" idx="1"/>
            <p:extLst>
              <p:ext uri="{D42A27DB-BD31-4B8C-83A1-F6EECF244321}">
                <p14:modId xmlns:p14="http://schemas.microsoft.com/office/powerpoint/2010/main" val="1174300661"/>
              </p:ext>
            </p:extLst>
          </p:nvPr>
        </p:nvGraphicFramePr>
        <p:xfrm>
          <a:off x="279400" y="1651000"/>
          <a:ext cx="4165600" cy="4622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Object 11"/>
          <p:cNvGraphicFramePr>
            <a:graphicFrameLocks noGrp="1" noChangeAspect="1"/>
          </p:cNvGraphicFramePr>
          <p:nvPr>
            <p:ph sz="half" idx="2"/>
            <p:extLst>
              <p:ext uri="{D42A27DB-BD31-4B8C-83A1-F6EECF244321}">
                <p14:modId xmlns:p14="http://schemas.microsoft.com/office/powerpoint/2010/main" val="3784338745"/>
              </p:ext>
            </p:extLst>
          </p:nvPr>
        </p:nvGraphicFramePr>
        <p:xfrm>
          <a:off x="4699000" y="1651000"/>
          <a:ext cx="4165600" cy="462280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a:xfrm>
            <a:off x="7620000" y="6553200"/>
            <a:ext cx="1524000" cy="304800"/>
          </a:xfrm>
        </p:spPr>
        <p:txBody>
          <a:bodyPr/>
          <a:lstStyle/>
          <a:p>
            <a:r>
              <a:rPr lang="en-US" dirty="0"/>
              <a:t> </a:t>
            </a:r>
            <a:fld id="{CE5DEF72-8540-496E-BC95-3FBF765184BB}" type="slidenum">
              <a:rPr lang="en-US"/>
              <a:pPr/>
              <a:t>11</a:t>
            </a:fld>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1026"/>
          <p:cNvSpPr>
            <a:spLocks noGrp="1" noChangeArrowheads="1"/>
          </p:cNvSpPr>
          <p:nvPr>
            <p:ph type="ctrTitle"/>
          </p:nvPr>
        </p:nvSpPr>
        <p:spPr>
          <a:xfrm>
            <a:off x="685800" y="2514600"/>
            <a:ext cx="7772400" cy="1560513"/>
          </a:xfrm>
        </p:spPr>
        <p:txBody>
          <a:bodyPr>
            <a:noAutofit/>
          </a:bodyPr>
          <a:lstStyle/>
          <a:p>
            <a:r>
              <a:rPr lang="en-US" sz="5400" b="1" dirty="0" smtClean="0">
                <a:solidFill>
                  <a:srgbClr val="1E5352"/>
                </a:solidFill>
              </a:rPr>
              <a:t>GENERAL FUND RESERVES</a:t>
            </a:r>
            <a:endParaRPr lang="en-US" sz="7200" b="1" dirty="0">
              <a:solidFill>
                <a:srgbClr val="1E5352"/>
              </a:solidFill>
            </a:endParaRPr>
          </a:p>
        </p:txBody>
      </p:sp>
      <p:sp>
        <p:nvSpPr>
          <p:cNvPr id="6" name="Rectangle 13"/>
          <p:cNvSpPr>
            <a:spLocks noGrp="1" noChangeArrowheads="1"/>
          </p:cNvSpPr>
          <p:nvPr>
            <p:ph type="sldNum" sz="quarter" idx="12"/>
          </p:nvPr>
        </p:nvSpPr>
        <p:spPr/>
        <p:txBody>
          <a:bodyPr/>
          <a:lstStyle/>
          <a:p>
            <a:fld id="{79E2E6C7-BB9E-452F-B924-F0BA2E0DFC8F}" type="slidenum">
              <a:rPr lang="en-US"/>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762000" y="457200"/>
            <a:ext cx="7391400" cy="457200"/>
          </a:xfrm>
        </p:spPr>
        <p:txBody>
          <a:bodyPr>
            <a:noAutofit/>
          </a:bodyPr>
          <a:lstStyle/>
          <a:p>
            <a:r>
              <a:rPr lang="en-US" sz="3600" b="1" dirty="0" smtClean="0">
                <a:solidFill>
                  <a:srgbClr val="1E5352"/>
                </a:solidFill>
              </a:rPr>
              <a:t>GENERAL FUND - RESERVES</a:t>
            </a:r>
            <a:endParaRPr lang="en-US" sz="3600" b="1" dirty="0">
              <a:solidFill>
                <a:srgbClr val="1E5352"/>
              </a:solidFill>
            </a:endParaRPr>
          </a:p>
        </p:txBody>
      </p:sp>
      <p:graphicFrame>
        <p:nvGraphicFramePr>
          <p:cNvPr id="2" name="Object 2"/>
          <p:cNvGraphicFramePr>
            <a:graphicFrameLocks noGrp="1" noChangeAspect="1"/>
          </p:cNvGraphicFramePr>
          <p:nvPr>
            <p:ph sz="quarter" idx="1"/>
          </p:nvPr>
        </p:nvGraphicFramePr>
        <p:xfrm>
          <a:off x="1379538" y="1651000"/>
          <a:ext cx="1963737" cy="2184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Object 14"/>
          <p:cNvGraphicFramePr>
            <a:graphicFrameLocks noGrp="1" noChangeAspect="1"/>
          </p:cNvGraphicFramePr>
          <p:nvPr>
            <p:ph sz="quarter" idx="2"/>
            <p:extLst>
              <p:ext uri="{D42A27DB-BD31-4B8C-83A1-F6EECF244321}">
                <p14:modId xmlns:p14="http://schemas.microsoft.com/office/powerpoint/2010/main" val="640488965"/>
              </p:ext>
            </p:extLst>
          </p:nvPr>
        </p:nvGraphicFramePr>
        <p:xfrm>
          <a:off x="50800" y="1143000"/>
          <a:ext cx="5016500" cy="4989513"/>
        </p:xfrm>
        <a:graphic>
          <a:graphicData uri="http://schemas.openxmlformats.org/drawingml/2006/chart">
            <c:chart xmlns:c="http://schemas.openxmlformats.org/drawingml/2006/chart" xmlns:r="http://schemas.openxmlformats.org/officeDocument/2006/relationships" r:id="rId3"/>
          </a:graphicData>
        </a:graphic>
      </p:graphicFrame>
      <p:sp>
        <p:nvSpPr>
          <p:cNvPr id="3076" name="Rectangle 4"/>
          <p:cNvSpPr>
            <a:spLocks noGrp="1" noChangeArrowheads="1"/>
          </p:cNvSpPr>
          <p:nvPr>
            <p:ph type="body" sz="half" idx="3"/>
          </p:nvPr>
        </p:nvSpPr>
        <p:spPr>
          <a:xfrm>
            <a:off x="5029200" y="1447800"/>
            <a:ext cx="3886200" cy="4876800"/>
          </a:xfrm>
        </p:spPr>
        <p:txBody>
          <a:bodyPr/>
          <a:lstStyle/>
          <a:p>
            <a:pPr>
              <a:lnSpc>
                <a:spcPct val="80000"/>
              </a:lnSpc>
              <a:buClr>
                <a:schemeClr val="tx1"/>
              </a:buClr>
            </a:pPr>
            <a:r>
              <a:rPr lang="en-US" sz="2000" dirty="0" smtClean="0">
                <a:solidFill>
                  <a:srgbClr val="717174"/>
                </a:solidFill>
                <a:latin typeface="Arial" charset="0"/>
              </a:rPr>
              <a:t>Unassigned General </a:t>
            </a:r>
            <a:r>
              <a:rPr lang="en-US" sz="2000" dirty="0">
                <a:solidFill>
                  <a:srgbClr val="717174"/>
                </a:solidFill>
                <a:latin typeface="Arial" charset="0"/>
              </a:rPr>
              <a:t>Fund balance as a % of General Fund </a:t>
            </a:r>
            <a:r>
              <a:rPr lang="en-US" sz="2000" dirty="0" smtClean="0">
                <a:solidFill>
                  <a:srgbClr val="717174"/>
                </a:solidFill>
                <a:latin typeface="Arial" charset="0"/>
              </a:rPr>
              <a:t>expenditures</a:t>
            </a:r>
            <a:endParaRPr lang="en-US" sz="2000" dirty="0">
              <a:solidFill>
                <a:srgbClr val="717174"/>
              </a:solidFill>
              <a:latin typeface="Arial" charset="0"/>
            </a:endParaRPr>
          </a:p>
          <a:p>
            <a:pPr lvl="1">
              <a:lnSpc>
                <a:spcPct val="80000"/>
              </a:lnSpc>
              <a:buClr>
                <a:schemeClr val="tx1"/>
              </a:buClr>
            </a:pPr>
            <a:r>
              <a:rPr lang="en-US" sz="1800" dirty="0" smtClean="0">
                <a:solidFill>
                  <a:srgbClr val="717174"/>
                </a:solidFill>
                <a:latin typeface="Arial" charset="0"/>
              </a:rPr>
              <a:t>2016   60%</a:t>
            </a:r>
          </a:p>
          <a:p>
            <a:pPr lvl="1">
              <a:lnSpc>
                <a:spcPct val="80000"/>
              </a:lnSpc>
              <a:buClr>
                <a:schemeClr val="tx1"/>
              </a:buClr>
            </a:pPr>
            <a:r>
              <a:rPr lang="en-US" sz="1800" dirty="0" smtClean="0">
                <a:solidFill>
                  <a:srgbClr val="717174"/>
                </a:solidFill>
                <a:latin typeface="Arial" charset="0"/>
              </a:rPr>
              <a:t>2015   57%</a:t>
            </a:r>
          </a:p>
          <a:p>
            <a:pPr lvl="1">
              <a:lnSpc>
                <a:spcPct val="80000"/>
              </a:lnSpc>
              <a:buClr>
                <a:schemeClr val="tx1"/>
              </a:buClr>
            </a:pPr>
            <a:r>
              <a:rPr lang="en-US" sz="1800" dirty="0" smtClean="0">
                <a:solidFill>
                  <a:srgbClr val="717174"/>
                </a:solidFill>
                <a:latin typeface="Arial" charset="0"/>
              </a:rPr>
              <a:t>2014   56%</a:t>
            </a:r>
          </a:p>
          <a:p>
            <a:pPr lvl="1">
              <a:lnSpc>
                <a:spcPct val="80000"/>
              </a:lnSpc>
              <a:buClr>
                <a:schemeClr val="tx1"/>
              </a:buClr>
            </a:pPr>
            <a:r>
              <a:rPr lang="en-US" sz="1800" dirty="0" smtClean="0">
                <a:solidFill>
                  <a:srgbClr val="717174"/>
                </a:solidFill>
                <a:latin typeface="Arial" charset="0"/>
              </a:rPr>
              <a:t>2013   54%</a:t>
            </a:r>
          </a:p>
          <a:p>
            <a:pPr lvl="1">
              <a:lnSpc>
                <a:spcPct val="80000"/>
              </a:lnSpc>
              <a:buClr>
                <a:schemeClr val="tx1"/>
              </a:buClr>
            </a:pPr>
            <a:r>
              <a:rPr lang="en-US" sz="1800" dirty="0" smtClean="0">
                <a:solidFill>
                  <a:srgbClr val="717174"/>
                </a:solidFill>
                <a:latin typeface="Arial" charset="0"/>
              </a:rPr>
              <a:t>2012   54%</a:t>
            </a:r>
          </a:p>
          <a:p>
            <a:pPr marL="457200" lvl="1" indent="0">
              <a:lnSpc>
                <a:spcPct val="80000"/>
              </a:lnSpc>
              <a:buClr>
                <a:schemeClr val="tx1"/>
              </a:buClr>
              <a:buNone/>
            </a:pPr>
            <a:endParaRPr lang="en-US" sz="2000" dirty="0" smtClean="0">
              <a:solidFill>
                <a:srgbClr val="717174"/>
              </a:solidFill>
              <a:latin typeface="Arial" charset="0"/>
            </a:endParaRPr>
          </a:p>
          <a:p>
            <a:pPr>
              <a:lnSpc>
                <a:spcPct val="80000"/>
              </a:lnSpc>
              <a:buClr>
                <a:schemeClr val="tx1"/>
              </a:buClr>
            </a:pPr>
            <a:r>
              <a:rPr lang="en-US" sz="2000" dirty="0" smtClean="0">
                <a:solidFill>
                  <a:srgbClr val="717174"/>
                </a:solidFill>
                <a:latin typeface="Arial" charset="0"/>
              </a:rPr>
              <a:t>State </a:t>
            </a:r>
            <a:r>
              <a:rPr lang="en-US" sz="2000" dirty="0">
                <a:solidFill>
                  <a:srgbClr val="717174"/>
                </a:solidFill>
                <a:latin typeface="Arial" charset="0"/>
              </a:rPr>
              <a:t>Auditor recommendation is 35 to 50% in unreserved fund balance</a:t>
            </a:r>
            <a:endParaRPr lang="en-US" sz="2400" dirty="0">
              <a:solidFill>
                <a:srgbClr val="717174"/>
              </a:solidFill>
              <a:latin typeface="Arial" charset="0"/>
            </a:endParaRPr>
          </a:p>
          <a:p>
            <a:pPr lvl="2">
              <a:lnSpc>
                <a:spcPct val="80000"/>
              </a:lnSpc>
              <a:buClr>
                <a:srgbClr val="800000"/>
              </a:buClr>
              <a:buFontTx/>
              <a:buNone/>
            </a:pPr>
            <a:endParaRPr lang="en-US" sz="1800" dirty="0">
              <a:latin typeface="Arial" charset="0"/>
            </a:endParaRPr>
          </a:p>
        </p:txBody>
      </p:sp>
      <p:sp>
        <p:nvSpPr>
          <p:cNvPr id="6" name="Slide Number Placeholder 5"/>
          <p:cNvSpPr>
            <a:spLocks noGrp="1"/>
          </p:cNvSpPr>
          <p:nvPr>
            <p:ph type="sldNum" sz="quarter" idx="10"/>
          </p:nvPr>
        </p:nvSpPr>
        <p:spPr>
          <a:xfrm>
            <a:off x="7620000" y="6553200"/>
            <a:ext cx="1524000" cy="304800"/>
          </a:xfrm>
        </p:spPr>
        <p:txBody>
          <a:bodyPr/>
          <a:lstStyle/>
          <a:p>
            <a:r>
              <a:rPr lang="en-US" dirty="0"/>
              <a:t> </a:t>
            </a:r>
            <a:fld id="{3ECD6920-C733-4679-8F25-F0BE704ED8D7}" type="slidenum">
              <a:rPr lang="en-US"/>
              <a:pPr/>
              <a:t>13</a:t>
            </a:fld>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9053" y="381000"/>
            <a:ext cx="9144000" cy="685800"/>
          </a:xfrm>
        </p:spPr>
        <p:txBody>
          <a:bodyPr>
            <a:noAutofit/>
          </a:bodyPr>
          <a:lstStyle/>
          <a:p>
            <a:r>
              <a:rPr lang="en-US" sz="3600" b="1" dirty="0" smtClean="0">
                <a:solidFill>
                  <a:srgbClr val="1E5352"/>
                </a:solidFill>
              </a:rPr>
              <a:t>PURPOSES AND BENEFITS OF RESERVES</a:t>
            </a:r>
            <a:endParaRPr lang="en-US" sz="4800" b="1" dirty="0">
              <a:solidFill>
                <a:srgbClr val="1E5352"/>
              </a:solidFill>
            </a:endParaRPr>
          </a:p>
        </p:txBody>
      </p:sp>
      <p:sp>
        <p:nvSpPr>
          <p:cNvPr id="55299" name="Rectangle 3"/>
          <p:cNvSpPr>
            <a:spLocks noGrp="1" noChangeArrowheads="1"/>
          </p:cNvSpPr>
          <p:nvPr>
            <p:ph sz="half" idx="1"/>
          </p:nvPr>
        </p:nvSpPr>
        <p:spPr>
          <a:xfrm>
            <a:off x="279148" y="2209800"/>
            <a:ext cx="4267200" cy="3581400"/>
          </a:xfrm>
        </p:spPr>
        <p:txBody>
          <a:bodyPr>
            <a:noAutofit/>
          </a:bodyPr>
          <a:lstStyle/>
          <a:p>
            <a:pPr>
              <a:lnSpc>
                <a:spcPct val="90000"/>
              </a:lnSpc>
              <a:buClr>
                <a:srgbClr val="717174"/>
              </a:buClr>
            </a:pPr>
            <a:r>
              <a:rPr lang="en-US" sz="1800" dirty="0" smtClean="0">
                <a:solidFill>
                  <a:srgbClr val="717174"/>
                </a:solidFill>
                <a:latin typeface="Arial" charset="0"/>
              </a:rPr>
              <a:t>Cash flow timing differences</a:t>
            </a:r>
          </a:p>
          <a:p>
            <a:pPr marL="0" indent="0">
              <a:lnSpc>
                <a:spcPct val="90000"/>
              </a:lnSpc>
              <a:buClr>
                <a:srgbClr val="717174"/>
              </a:buClr>
              <a:buNone/>
            </a:pPr>
            <a:endParaRPr lang="en-US" sz="1800" dirty="0" smtClean="0">
              <a:solidFill>
                <a:srgbClr val="717174"/>
              </a:solidFill>
              <a:latin typeface="Arial" charset="0"/>
            </a:endParaRPr>
          </a:p>
          <a:p>
            <a:pPr>
              <a:lnSpc>
                <a:spcPct val="90000"/>
              </a:lnSpc>
              <a:buClr>
                <a:srgbClr val="717174"/>
              </a:buClr>
            </a:pPr>
            <a:r>
              <a:rPr lang="en-US" sz="1800" dirty="0" smtClean="0">
                <a:solidFill>
                  <a:srgbClr val="717174"/>
                </a:solidFill>
                <a:latin typeface="Arial" charset="0"/>
              </a:rPr>
              <a:t>Intergovernmental revenue cutbacks</a:t>
            </a:r>
          </a:p>
          <a:p>
            <a:pPr>
              <a:lnSpc>
                <a:spcPct val="90000"/>
              </a:lnSpc>
              <a:buClr>
                <a:srgbClr val="717174"/>
              </a:buClr>
            </a:pPr>
            <a:endParaRPr lang="en-US" sz="1800" dirty="0" smtClean="0">
              <a:solidFill>
                <a:srgbClr val="717174"/>
              </a:solidFill>
              <a:latin typeface="Arial" charset="0"/>
            </a:endParaRPr>
          </a:p>
          <a:p>
            <a:pPr>
              <a:lnSpc>
                <a:spcPct val="90000"/>
              </a:lnSpc>
              <a:buClr>
                <a:srgbClr val="717174"/>
              </a:buClr>
            </a:pPr>
            <a:r>
              <a:rPr lang="en-US" sz="1800" dirty="0" smtClean="0">
                <a:solidFill>
                  <a:srgbClr val="717174"/>
                </a:solidFill>
                <a:latin typeface="Arial" charset="0"/>
              </a:rPr>
              <a:t>Capital outlay replacement</a:t>
            </a:r>
          </a:p>
          <a:p>
            <a:pPr marL="0" indent="0">
              <a:lnSpc>
                <a:spcPct val="90000"/>
              </a:lnSpc>
              <a:buClr>
                <a:srgbClr val="717174"/>
              </a:buClr>
              <a:buNone/>
            </a:pPr>
            <a:endParaRPr lang="en-US" sz="1800" dirty="0" smtClean="0">
              <a:solidFill>
                <a:srgbClr val="717174"/>
              </a:solidFill>
              <a:latin typeface="Arial" charset="0"/>
            </a:endParaRPr>
          </a:p>
          <a:p>
            <a:pPr>
              <a:lnSpc>
                <a:spcPct val="90000"/>
              </a:lnSpc>
              <a:buClr>
                <a:srgbClr val="717174"/>
              </a:buClr>
            </a:pPr>
            <a:r>
              <a:rPr lang="en-US" sz="1800" dirty="0" smtClean="0">
                <a:solidFill>
                  <a:srgbClr val="717174"/>
                </a:solidFill>
                <a:latin typeface="Arial" charset="0"/>
              </a:rPr>
              <a:t>Emergency or unanticipated expenditures</a:t>
            </a:r>
          </a:p>
          <a:p>
            <a:pPr marL="0" indent="0">
              <a:lnSpc>
                <a:spcPct val="90000"/>
              </a:lnSpc>
              <a:buClr>
                <a:srgbClr val="717174"/>
              </a:buClr>
              <a:buNone/>
            </a:pPr>
            <a:endParaRPr lang="en-US" sz="1800" dirty="0" smtClean="0">
              <a:solidFill>
                <a:srgbClr val="717174"/>
              </a:solidFill>
              <a:latin typeface="Arial" charset="0"/>
            </a:endParaRPr>
          </a:p>
          <a:p>
            <a:pPr>
              <a:lnSpc>
                <a:spcPct val="90000"/>
              </a:lnSpc>
              <a:buClr>
                <a:srgbClr val="717174"/>
              </a:buClr>
            </a:pPr>
            <a:r>
              <a:rPr lang="en-US" sz="1800" dirty="0" smtClean="0">
                <a:solidFill>
                  <a:srgbClr val="717174"/>
                </a:solidFill>
                <a:latin typeface="Arial" charset="0"/>
              </a:rPr>
              <a:t>Special City Council projects</a:t>
            </a:r>
          </a:p>
          <a:p>
            <a:pPr marL="0" indent="0">
              <a:lnSpc>
                <a:spcPct val="90000"/>
              </a:lnSpc>
              <a:buClr>
                <a:srgbClr val="717174"/>
              </a:buClr>
              <a:buNone/>
            </a:pPr>
            <a:endParaRPr lang="en-US" sz="1800" dirty="0" smtClean="0">
              <a:solidFill>
                <a:srgbClr val="717174"/>
              </a:solidFill>
              <a:latin typeface="Arial" charset="0"/>
            </a:endParaRPr>
          </a:p>
          <a:p>
            <a:pPr>
              <a:lnSpc>
                <a:spcPct val="90000"/>
              </a:lnSpc>
              <a:buClr>
                <a:srgbClr val="717174"/>
              </a:buClr>
            </a:pPr>
            <a:r>
              <a:rPr lang="en-US" sz="1800" dirty="0" smtClean="0">
                <a:solidFill>
                  <a:srgbClr val="717174"/>
                </a:solidFill>
                <a:latin typeface="Arial" charset="0"/>
              </a:rPr>
              <a:t>Unfunded mandates</a:t>
            </a:r>
          </a:p>
        </p:txBody>
      </p:sp>
      <p:sp>
        <p:nvSpPr>
          <p:cNvPr id="55300" name="Rectangle 4"/>
          <p:cNvSpPr>
            <a:spLocks noGrp="1" noChangeArrowheads="1"/>
          </p:cNvSpPr>
          <p:nvPr>
            <p:ph sz="half" idx="2"/>
          </p:nvPr>
        </p:nvSpPr>
        <p:spPr>
          <a:xfrm>
            <a:off x="4648200" y="2199481"/>
            <a:ext cx="4267200" cy="3581400"/>
          </a:xfrm>
        </p:spPr>
        <p:txBody>
          <a:bodyPr>
            <a:noAutofit/>
          </a:bodyPr>
          <a:lstStyle/>
          <a:p>
            <a:pPr>
              <a:lnSpc>
                <a:spcPct val="90000"/>
              </a:lnSpc>
              <a:buClr>
                <a:srgbClr val="717174"/>
              </a:buClr>
            </a:pPr>
            <a:r>
              <a:rPr lang="en-US" sz="1800" dirty="0" smtClean="0">
                <a:solidFill>
                  <a:srgbClr val="717174"/>
                </a:solidFill>
                <a:latin typeface="Arial" charset="0"/>
              </a:rPr>
              <a:t>Favorable bond rating</a:t>
            </a:r>
          </a:p>
          <a:p>
            <a:pPr>
              <a:lnSpc>
                <a:spcPct val="90000"/>
              </a:lnSpc>
              <a:buClr>
                <a:srgbClr val="717174"/>
              </a:buClr>
            </a:pPr>
            <a:r>
              <a:rPr lang="en-US" sz="1800" dirty="0" smtClean="0">
                <a:solidFill>
                  <a:srgbClr val="717174"/>
                </a:solidFill>
                <a:latin typeface="Arial" charset="0"/>
              </a:rPr>
              <a:t>Higher investment earnings</a:t>
            </a:r>
          </a:p>
          <a:p>
            <a:pPr>
              <a:lnSpc>
                <a:spcPct val="90000"/>
              </a:lnSpc>
              <a:buClr>
                <a:srgbClr val="717174"/>
              </a:buClr>
            </a:pPr>
            <a:r>
              <a:rPr lang="en-US" sz="1800" dirty="0" smtClean="0">
                <a:solidFill>
                  <a:srgbClr val="717174"/>
                </a:solidFill>
                <a:latin typeface="Arial" charset="0"/>
              </a:rPr>
              <a:t>Provides resources for minor projects or feasibility reports</a:t>
            </a:r>
          </a:p>
          <a:p>
            <a:pPr>
              <a:lnSpc>
                <a:spcPct val="90000"/>
              </a:lnSpc>
              <a:buClr>
                <a:srgbClr val="717174"/>
              </a:buClr>
            </a:pPr>
            <a:r>
              <a:rPr lang="en-US" sz="1800" dirty="0" smtClean="0">
                <a:solidFill>
                  <a:srgbClr val="717174"/>
                </a:solidFill>
                <a:latin typeface="Arial" charset="0"/>
              </a:rPr>
              <a:t>Avoids temporary overdrafts prior to major receipts</a:t>
            </a:r>
          </a:p>
          <a:p>
            <a:pPr>
              <a:lnSpc>
                <a:spcPct val="90000"/>
              </a:lnSpc>
              <a:buClr>
                <a:srgbClr val="717174"/>
              </a:buClr>
            </a:pPr>
            <a:r>
              <a:rPr lang="en-US" sz="1800" dirty="0" smtClean="0">
                <a:solidFill>
                  <a:srgbClr val="717174"/>
                </a:solidFill>
                <a:latin typeface="Arial" charset="0"/>
              </a:rPr>
              <a:t>Allows time to study effects of revenue cuts</a:t>
            </a:r>
          </a:p>
          <a:p>
            <a:pPr>
              <a:lnSpc>
                <a:spcPct val="90000"/>
              </a:lnSpc>
              <a:buClr>
                <a:srgbClr val="717174"/>
              </a:buClr>
            </a:pPr>
            <a:r>
              <a:rPr lang="en-US" sz="1800" dirty="0" smtClean="0">
                <a:solidFill>
                  <a:srgbClr val="717174"/>
                </a:solidFill>
                <a:latin typeface="Arial" charset="0"/>
              </a:rPr>
              <a:t>Avoids overburdening of annual budgets for certain capital outlay</a:t>
            </a:r>
          </a:p>
          <a:p>
            <a:pPr>
              <a:lnSpc>
                <a:spcPct val="90000"/>
              </a:lnSpc>
              <a:buClr>
                <a:srgbClr val="717174"/>
              </a:buClr>
            </a:pPr>
            <a:r>
              <a:rPr lang="en-US" sz="1800" dirty="0" smtClean="0">
                <a:solidFill>
                  <a:srgbClr val="717174"/>
                </a:solidFill>
                <a:latin typeface="Arial" charset="0"/>
              </a:rPr>
              <a:t>Provides the City greater number of options to deal with unexpected events</a:t>
            </a:r>
          </a:p>
        </p:txBody>
      </p:sp>
      <p:sp>
        <p:nvSpPr>
          <p:cNvPr id="7" name="Slide Number Placeholder 4"/>
          <p:cNvSpPr>
            <a:spLocks noGrp="1"/>
          </p:cNvSpPr>
          <p:nvPr>
            <p:ph type="sldNum" sz="quarter" idx="12"/>
          </p:nvPr>
        </p:nvSpPr>
        <p:spPr>
          <a:xfrm>
            <a:off x="7620000" y="6565900"/>
            <a:ext cx="1524000" cy="304800"/>
          </a:xfrm>
        </p:spPr>
        <p:txBody>
          <a:bodyPr/>
          <a:lstStyle/>
          <a:p>
            <a:r>
              <a:rPr lang="en-US" dirty="0"/>
              <a:t> </a:t>
            </a:r>
            <a:fld id="{AE02785D-174D-485B-8909-43C157616A20}" type="slidenum">
              <a:rPr lang="en-US"/>
              <a:pPr/>
              <a:t>14</a:t>
            </a:fld>
            <a:endParaRPr lang="en-US" b="1" dirty="0"/>
          </a:p>
        </p:txBody>
      </p:sp>
      <p:sp>
        <p:nvSpPr>
          <p:cNvPr id="55301" name="Text Box 5"/>
          <p:cNvSpPr txBox="1">
            <a:spLocks noChangeArrowheads="1"/>
          </p:cNvSpPr>
          <p:nvPr/>
        </p:nvSpPr>
        <p:spPr bwMode="auto">
          <a:xfrm>
            <a:off x="838200" y="1424781"/>
            <a:ext cx="30480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buClrTx/>
              <a:buSzTx/>
              <a:buFontTx/>
              <a:buNone/>
            </a:pPr>
            <a:r>
              <a:rPr kumimoji="0" lang="en-US" sz="2200" b="1" u="sng" dirty="0">
                <a:solidFill>
                  <a:srgbClr val="1E5352"/>
                </a:solidFill>
              </a:rPr>
              <a:t>Purpose of Reserves</a:t>
            </a:r>
            <a:endParaRPr kumimoji="0" lang="en-US" sz="2400" dirty="0">
              <a:solidFill>
                <a:srgbClr val="1E5352"/>
              </a:solidFill>
              <a:latin typeface="Times New Roman" pitchFamily="18" charset="0"/>
            </a:endParaRPr>
          </a:p>
        </p:txBody>
      </p:sp>
      <p:sp>
        <p:nvSpPr>
          <p:cNvPr id="55302" name="Text Box 6"/>
          <p:cNvSpPr txBox="1">
            <a:spLocks noChangeArrowheads="1"/>
          </p:cNvSpPr>
          <p:nvPr/>
        </p:nvSpPr>
        <p:spPr bwMode="auto">
          <a:xfrm>
            <a:off x="5295900" y="1424781"/>
            <a:ext cx="29718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buClrTx/>
              <a:buSzTx/>
              <a:buFontTx/>
              <a:buNone/>
            </a:pPr>
            <a:r>
              <a:rPr kumimoji="0" lang="en-US" sz="2200" b="1" u="sng" dirty="0">
                <a:solidFill>
                  <a:srgbClr val="1E5352"/>
                </a:solidFill>
              </a:rPr>
              <a:t>Benefits of Reserves</a:t>
            </a:r>
            <a:endParaRPr kumimoji="0" lang="en-US" sz="2400" dirty="0">
              <a:solidFill>
                <a:srgbClr val="1E5352"/>
              </a:solidFill>
              <a:latin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Grp="1" noChangeArrowheads="1"/>
          </p:cNvSpPr>
          <p:nvPr>
            <p:ph type="ctrTitle"/>
          </p:nvPr>
        </p:nvSpPr>
        <p:spPr>
          <a:xfrm>
            <a:off x="685800" y="2209800"/>
            <a:ext cx="7772400" cy="1560513"/>
          </a:xfrm>
        </p:spPr>
        <p:txBody>
          <a:bodyPr/>
          <a:lstStyle/>
          <a:p>
            <a:r>
              <a:rPr lang="en-US" sz="5400" b="1" dirty="0" smtClean="0">
                <a:solidFill>
                  <a:srgbClr val="1E5352"/>
                </a:solidFill>
              </a:rPr>
              <a:t>DEBT SERVICE</a:t>
            </a:r>
            <a:endParaRPr lang="en-US" sz="6000" b="1" dirty="0">
              <a:solidFill>
                <a:srgbClr val="1E5352"/>
              </a:solidFill>
            </a:endParaRPr>
          </a:p>
        </p:txBody>
      </p:sp>
      <p:sp>
        <p:nvSpPr>
          <p:cNvPr id="7" name="Rectangle 13"/>
          <p:cNvSpPr>
            <a:spLocks noGrp="1" noChangeArrowheads="1"/>
          </p:cNvSpPr>
          <p:nvPr>
            <p:ph type="sldNum" sz="quarter" idx="12"/>
          </p:nvPr>
        </p:nvSpPr>
        <p:spPr/>
        <p:txBody>
          <a:bodyPr/>
          <a:lstStyle/>
          <a:p>
            <a:fld id="{D815CC26-73F2-4CE7-B227-91143A0BA19C}" type="slidenum">
              <a:rPr lang="en-US"/>
              <a:pPr/>
              <a:t>15</a:t>
            </a:fld>
            <a:endParaRPr lang="en-US"/>
          </a:p>
        </p:txBody>
      </p:sp>
      <p:sp>
        <p:nvSpPr>
          <p:cNvPr id="63494" name="Rectangle 6"/>
          <p:cNvSpPr>
            <a:spLocks noChangeArrowheads="1"/>
          </p:cNvSpPr>
          <p:nvPr/>
        </p:nvSpPr>
        <p:spPr bwMode="auto">
          <a:xfrm>
            <a:off x="5842000" y="4572000"/>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spcBef>
                <a:spcPct val="50000"/>
              </a:spcBef>
              <a:buClrTx/>
              <a:buSzTx/>
              <a:buFontTx/>
              <a:buNone/>
            </a:pPr>
            <a:endParaRPr kumimoji="0" lang="en-US" sz="3600" b="1"/>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Rectangle 2050"/>
          <p:cNvSpPr>
            <a:spLocks noGrp="1" noChangeArrowheads="1"/>
          </p:cNvSpPr>
          <p:nvPr>
            <p:ph type="title"/>
          </p:nvPr>
        </p:nvSpPr>
        <p:spPr>
          <a:xfrm>
            <a:off x="0" y="381000"/>
            <a:ext cx="9144000" cy="685800"/>
          </a:xfrm>
        </p:spPr>
        <p:txBody>
          <a:bodyPr>
            <a:normAutofit/>
          </a:bodyPr>
          <a:lstStyle/>
          <a:p>
            <a:r>
              <a:rPr lang="en-US" sz="3600" b="1" dirty="0" smtClean="0">
                <a:solidFill>
                  <a:srgbClr val="1E5352"/>
                </a:solidFill>
              </a:rPr>
              <a:t>5-YEAR DEBT SERVICE REQUIREMENTS</a:t>
            </a:r>
            <a:endParaRPr lang="en-US" sz="3600" b="1" dirty="0">
              <a:solidFill>
                <a:srgbClr val="1E5352"/>
              </a:solidFill>
            </a:endParaRPr>
          </a:p>
        </p:txBody>
      </p:sp>
      <p:graphicFrame>
        <p:nvGraphicFramePr>
          <p:cNvPr id="2" name="Object 2057"/>
          <p:cNvGraphicFramePr>
            <a:graphicFrameLocks noGrp="1" noChangeAspect="1"/>
          </p:cNvGraphicFramePr>
          <p:nvPr>
            <p:ph sz="quarter" idx="1"/>
            <p:extLst>
              <p:ext uri="{D42A27DB-BD31-4B8C-83A1-F6EECF244321}">
                <p14:modId xmlns:p14="http://schemas.microsoft.com/office/powerpoint/2010/main" val="601780739"/>
              </p:ext>
            </p:extLst>
          </p:nvPr>
        </p:nvGraphicFramePr>
        <p:xfrm>
          <a:off x="355600" y="1371600"/>
          <a:ext cx="5346700" cy="4910138"/>
        </p:xfrm>
        <a:graphic>
          <a:graphicData uri="http://schemas.openxmlformats.org/drawingml/2006/chart">
            <c:chart xmlns:c="http://schemas.openxmlformats.org/drawingml/2006/chart" xmlns:r="http://schemas.openxmlformats.org/officeDocument/2006/relationships" r:id="rId3"/>
          </a:graphicData>
        </a:graphic>
      </p:graphicFrame>
      <p:sp>
        <p:nvSpPr>
          <p:cNvPr id="64516" name="Rectangle 2052"/>
          <p:cNvSpPr>
            <a:spLocks noGrp="1" noChangeArrowheads="1"/>
          </p:cNvSpPr>
          <p:nvPr>
            <p:ph type="body" sz="half" idx="3"/>
          </p:nvPr>
        </p:nvSpPr>
        <p:spPr>
          <a:xfrm>
            <a:off x="6172200" y="1371600"/>
            <a:ext cx="2743200" cy="4953000"/>
          </a:xfrm>
          <a:ln>
            <a:noFill/>
          </a:ln>
        </p:spPr>
        <p:txBody>
          <a:bodyPr/>
          <a:lstStyle/>
          <a:p>
            <a:pPr>
              <a:buClr>
                <a:schemeClr val="tx1"/>
              </a:buClr>
            </a:pPr>
            <a:r>
              <a:rPr lang="en-US" sz="1800" dirty="0">
                <a:solidFill>
                  <a:srgbClr val="717174"/>
                </a:solidFill>
                <a:latin typeface="Arial" charset="0"/>
              </a:rPr>
              <a:t>All bond payments are being paid on a timely </a:t>
            </a:r>
            <a:r>
              <a:rPr lang="en-US" sz="1800" dirty="0" smtClean="0">
                <a:solidFill>
                  <a:srgbClr val="717174"/>
                </a:solidFill>
                <a:latin typeface="Arial" charset="0"/>
              </a:rPr>
              <a:t>basis</a:t>
            </a:r>
            <a:endParaRPr lang="en-US" sz="1800" dirty="0">
              <a:solidFill>
                <a:srgbClr val="717174"/>
              </a:solidFill>
              <a:latin typeface="Arial" charset="0"/>
            </a:endParaRPr>
          </a:p>
          <a:p>
            <a:pPr>
              <a:buClr>
                <a:schemeClr val="tx1"/>
              </a:buClr>
            </a:pPr>
            <a:r>
              <a:rPr lang="en-US" sz="1800" dirty="0">
                <a:solidFill>
                  <a:srgbClr val="717174"/>
                </a:solidFill>
                <a:latin typeface="Arial" charset="0"/>
              </a:rPr>
              <a:t>Includes principal and </a:t>
            </a:r>
            <a:r>
              <a:rPr lang="en-US" sz="1800" dirty="0" smtClean="0">
                <a:solidFill>
                  <a:srgbClr val="717174"/>
                </a:solidFill>
                <a:latin typeface="Arial" charset="0"/>
              </a:rPr>
              <a:t>interest</a:t>
            </a:r>
          </a:p>
          <a:p>
            <a:pPr>
              <a:buClr>
                <a:schemeClr val="tx1"/>
              </a:buClr>
            </a:pPr>
            <a:r>
              <a:rPr lang="en-US" sz="1800" dirty="0" smtClean="0">
                <a:solidFill>
                  <a:srgbClr val="717174"/>
                </a:solidFill>
                <a:latin typeface="Arial" charset="0"/>
              </a:rPr>
              <a:t>Made up entirely of general obligation debt</a:t>
            </a:r>
          </a:p>
        </p:txBody>
      </p:sp>
      <p:sp>
        <p:nvSpPr>
          <p:cNvPr id="5" name="Slide Number Placeholder 5"/>
          <p:cNvSpPr>
            <a:spLocks noGrp="1"/>
          </p:cNvSpPr>
          <p:nvPr>
            <p:ph type="sldNum" sz="quarter" idx="10"/>
          </p:nvPr>
        </p:nvSpPr>
        <p:spPr>
          <a:xfrm>
            <a:off x="7620000" y="6553200"/>
            <a:ext cx="1524000" cy="304800"/>
          </a:xfrm>
        </p:spPr>
        <p:txBody>
          <a:bodyPr/>
          <a:lstStyle/>
          <a:p>
            <a:r>
              <a:rPr lang="en-US" dirty="0"/>
              <a:t> </a:t>
            </a:r>
            <a:fld id="{51619931-3C92-4551-8FCA-8BB909ED9085}" type="slidenum">
              <a:rPr lang="en-US"/>
              <a:pPr/>
              <a:t>16</a:t>
            </a:fld>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ctrTitle"/>
          </p:nvPr>
        </p:nvSpPr>
        <p:spPr>
          <a:xfrm>
            <a:off x="685800" y="1981200"/>
            <a:ext cx="7772400" cy="1560513"/>
          </a:xfrm>
        </p:spPr>
        <p:txBody>
          <a:bodyPr>
            <a:normAutofit/>
          </a:bodyPr>
          <a:lstStyle/>
          <a:p>
            <a:r>
              <a:rPr lang="en-US" sz="5400" b="1" dirty="0" smtClean="0">
                <a:solidFill>
                  <a:srgbClr val="1E5352"/>
                </a:solidFill>
              </a:rPr>
              <a:t>CAPITAL PROJECTS</a:t>
            </a:r>
            <a:endParaRPr lang="en-US" sz="6600" b="1" dirty="0">
              <a:solidFill>
                <a:srgbClr val="1E5352"/>
              </a:solidFill>
            </a:endParaRPr>
          </a:p>
        </p:txBody>
      </p:sp>
      <p:sp>
        <p:nvSpPr>
          <p:cNvPr id="7" name="Rectangle 13"/>
          <p:cNvSpPr>
            <a:spLocks noGrp="1" noChangeArrowheads="1"/>
          </p:cNvSpPr>
          <p:nvPr>
            <p:ph type="sldNum" sz="quarter" idx="12"/>
          </p:nvPr>
        </p:nvSpPr>
        <p:spPr/>
        <p:txBody>
          <a:bodyPr/>
          <a:lstStyle/>
          <a:p>
            <a:fld id="{6AB6BE4C-85B4-4452-B75B-8616B7FB78D7}" type="slidenum">
              <a:rPr lang="en-US"/>
              <a:pPr/>
              <a:t>17</a:t>
            </a:fld>
            <a:endParaRPr lang="en-US"/>
          </a:p>
        </p:txBody>
      </p:sp>
      <p:sp>
        <p:nvSpPr>
          <p:cNvPr id="65542" name="Rectangle 6"/>
          <p:cNvSpPr>
            <a:spLocks noChangeArrowheads="1"/>
          </p:cNvSpPr>
          <p:nvPr/>
        </p:nvSpPr>
        <p:spPr bwMode="auto">
          <a:xfrm>
            <a:off x="5842000" y="4572000"/>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spcBef>
                <a:spcPct val="50000"/>
              </a:spcBef>
              <a:buClrTx/>
              <a:buSzTx/>
              <a:buFontTx/>
              <a:buNone/>
            </a:pPr>
            <a:endParaRPr kumimoji="0" lang="en-US" sz="3600" b="1"/>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304800"/>
            <a:ext cx="9144000" cy="609600"/>
          </a:xfrm>
        </p:spPr>
        <p:txBody>
          <a:bodyPr>
            <a:noAutofit/>
          </a:bodyPr>
          <a:lstStyle/>
          <a:p>
            <a:r>
              <a:rPr lang="en-US" sz="3600" b="1" dirty="0" smtClean="0">
                <a:solidFill>
                  <a:srgbClr val="1E5352"/>
                </a:solidFill>
              </a:rPr>
              <a:t>CAPITAL PROJECTS FUNDS - EXPENDITURES</a:t>
            </a:r>
            <a:endParaRPr lang="en-US" sz="3600" b="1" dirty="0">
              <a:solidFill>
                <a:srgbClr val="1E5352"/>
              </a:solidFill>
            </a:endParaRPr>
          </a:p>
        </p:txBody>
      </p:sp>
      <p:graphicFrame>
        <p:nvGraphicFramePr>
          <p:cNvPr id="2" name="Object 7"/>
          <p:cNvGraphicFramePr>
            <a:graphicFrameLocks noGrp="1"/>
          </p:cNvGraphicFramePr>
          <p:nvPr>
            <p:ph sz="quarter" idx="1"/>
            <p:extLst>
              <p:ext uri="{D42A27DB-BD31-4B8C-83A1-F6EECF244321}">
                <p14:modId xmlns:p14="http://schemas.microsoft.com/office/powerpoint/2010/main" val="1913041508"/>
              </p:ext>
            </p:extLst>
          </p:nvPr>
        </p:nvGraphicFramePr>
        <p:xfrm>
          <a:off x="25400" y="1143000"/>
          <a:ext cx="4521200" cy="5105400"/>
        </p:xfrm>
        <a:graphic>
          <a:graphicData uri="http://schemas.openxmlformats.org/drawingml/2006/chart">
            <c:chart xmlns:c="http://schemas.openxmlformats.org/drawingml/2006/chart" xmlns:r="http://schemas.openxmlformats.org/officeDocument/2006/relationships" r:id="rId3"/>
          </a:graphicData>
        </a:graphic>
      </p:graphicFrame>
      <p:sp>
        <p:nvSpPr>
          <p:cNvPr id="66564" name="Rectangle 4"/>
          <p:cNvSpPr>
            <a:spLocks noGrp="1" noChangeArrowheads="1"/>
          </p:cNvSpPr>
          <p:nvPr>
            <p:ph type="body" sz="half" idx="3"/>
          </p:nvPr>
        </p:nvSpPr>
        <p:spPr>
          <a:xfrm>
            <a:off x="4648200" y="1143000"/>
            <a:ext cx="4267200" cy="5181600"/>
          </a:xfrm>
        </p:spPr>
        <p:txBody>
          <a:bodyPr>
            <a:normAutofit/>
          </a:bodyPr>
          <a:lstStyle/>
          <a:p>
            <a:pPr>
              <a:lnSpc>
                <a:spcPct val="80000"/>
              </a:lnSpc>
              <a:buClr>
                <a:schemeClr val="tx1"/>
              </a:buClr>
            </a:pPr>
            <a:r>
              <a:rPr lang="en-US" sz="2000" dirty="0" smtClean="0">
                <a:solidFill>
                  <a:srgbClr val="717174"/>
                </a:solidFill>
                <a:latin typeface="Arial" charset="0"/>
              </a:rPr>
              <a:t>Major capital projects in 2016 were:</a:t>
            </a:r>
          </a:p>
          <a:p>
            <a:pPr lvl="1">
              <a:lnSpc>
                <a:spcPct val="80000"/>
              </a:lnSpc>
              <a:buClr>
                <a:schemeClr val="tx1"/>
              </a:buClr>
            </a:pPr>
            <a:r>
              <a:rPr lang="en-US" sz="1600" dirty="0" smtClean="0">
                <a:solidFill>
                  <a:srgbClr val="717174"/>
                </a:solidFill>
                <a:latin typeface="Arial" charset="0"/>
              </a:rPr>
              <a:t>Purchase of playground equipment for McCollar Park</a:t>
            </a:r>
          </a:p>
          <a:p>
            <a:pPr lvl="1">
              <a:lnSpc>
                <a:spcPct val="80000"/>
              </a:lnSpc>
              <a:buClr>
                <a:schemeClr val="tx1"/>
              </a:buClr>
            </a:pPr>
            <a:r>
              <a:rPr lang="en-US" sz="1600" dirty="0" smtClean="0">
                <a:solidFill>
                  <a:srgbClr val="717174"/>
                </a:solidFill>
                <a:latin typeface="Arial" charset="0"/>
              </a:rPr>
              <a:t>Completion of the 147</a:t>
            </a:r>
            <a:r>
              <a:rPr lang="en-US" sz="1600" baseline="30000" dirty="0" smtClean="0">
                <a:solidFill>
                  <a:srgbClr val="717174"/>
                </a:solidFill>
                <a:latin typeface="Arial" charset="0"/>
              </a:rPr>
              <a:t>th</a:t>
            </a:r>
            <a:r>
              <a:rPr lang="en-US" sz="1600" dirty="0" smtClean="0">
                <a:solidFill>
                  <a:srgbClr val="717174"/>
                </a:solidFill>
                <a:latin typeface="Arial" charset="0"/>
              </a:rPr>
              <a:t> </a:t>
            </a:r>
            <a:r>
              <a:rPr lang="en-US" sz="1600" dirty="0" smtClean="0">
                <a:solidFill>
                  <a:srgbClr val="717174"/>
                </a:solidFill>
                <a:latin typeface="Arial" charset="0"/>
              </a:rPr>
              <a:t>Street and Oneka </a:t>
            </a:r>
            <a:r>
              <a:rPr lang="en-US" sz="1600" dirty="0" smtClean="0">
                <a:solidFill>
                  <a:srgbClr val="717174"/>
                </a:solidFill>
                <a:latin typeface="Arial" charset="0"/>
              </a:rPr>
              <a:t>Lake Blvd. street improvement </a:t>
            </a:r>
            <a:r>
              <a:rPr lang="en-US" sz="1600" dirty="0" smtClean="0">
                <a:solidFill>
                  <a:srgbClr val="717174"/>
                </a:solidFill>
                <a:latin typeface="Arial" charset="0"/>
              </a:rPr>
              <a:t>project</a:t>
            </a:r>
            <a:endParaRPr lang="en-US" sz="1600" dirty="0" smtClean="0">
              <a:solidFill>
                <a:srgbClr val="717174"/>
              </a:solidFill>
              <a:latin typeface="Arial" charset="0"/>
            </a:endParaRPr>
          </a:p>
          <a:p>
            <a:pPr lvl="1">
              <a:lnSpc>
                <a:spcPct val="80000"/>
              </a:lnSpc>
              <a:buClr>
                <a:schemeClr val="tx1"/>
              </a:buClr>
            </a:pPr>
            <a:r>
              <a:rPr lang="en-US" sz="1600" dirty="0" smtClean="0">
                <a:solidFill>
                  <a:srgbClr val="717174"/>
                </a:solidFill>
                <a:latin typeface="Arial" charset="0"/>
              </a:rPr>
              <a:t>Purchase of a Freightliner street sweeper</a:t>
            </a:r>
          </a:p>
          <a:p>
            <a:pPr lvl="1">
              <a:lnSpc>
                <a:spcPct val="80000"/>
              </a:lnSpc>
              <a:buClr>
                <a:schemeClr val="tx1"/>
              </a:buClr>
            </a:pPr>
            <a:r>
              <a:rPr lang="en-US" sz="1600" dirty="0" smtClean="0">
                <a:solidFill>
                  <a:srgbClr val="717174"/>
                </a:solidFill>
                <a:latin typeface="Arial" charset="0"/>
              </a:rPr>
              <a:t>Purchase of a Mack plow truck</a:t>
            </a:r>
          </a:p>
          <a:p>
            <a:pPr lvl="1">
              <a:lnSpc>
                <a:spcPct val="80000"/>
              </a:lnSpc>
              <a:buClr>
                <a:schemeClr val="tx1"/>
              </a:buClr>
            </a:pPr>
            <a:r>
              <a:rPr lang="en-US" sz="1600" dirty="0" smtClean="0">
                <a:solidFill>
                  <a:srgbClr val="717174"/>
                </a:solidFill>
                <a:latin typeface="Arial" charset="0"/>
              </a:rPr>
              <a:t>Purchase of a Cat road grader</a:t>
            </a:r>
          </a:p>
          <a:p>
            <a:pPr marL="457200" lvl="1" indent="0">
              <a:lnSpc>
                <a:spcPct val="80000"/>
              </a:lnSpc>
              <a:buClr>
                <a:schemeClr val="tx1"/>
              </a:buClr>
              <a:buNone/>
            </a:pPr>
            <a:endParaRPr lang="en-US" sz="1600" dirty="0" smtClean="0">
              <a:solidFill>
                <a:srgbClr val="717174"/>
              </a:solidFill>
              <a:latin typeface="Arial" charset="0"/>
            </a:endParaRPr>
          </a:p>
          <a:p>
            <a:pPr>
              <a:lnSpc>
                <a:spcPct val="80000"/>
              </a:lnSpc>
              <a:buClr>
                <a:schemeClr val="tx1"/>
              </a:buClr>
            </a:pPr>
            <a:r>
              <a:rPr lang="en-US" sz="2000" dirty="0" smtClean="0">
                <a:solidFill>
                  <a:srgbClr val="717174"/>
                </a:solidFill>
                <a:latin typeface="Arial" charset="0"/>
              </a:rPr>
              <a:t>Major capital projects in 2015 were:</a:t>
            </a:r>
          </a:p>
          <a:p>
            <a:pPr lvl="1">
              <a:lnSpc>
                <a:spcPct val="80000"/>
              </a:lnSpc>
              <a:buClr>
                <a:schemeClr val="tx1"/>
              </a:buClr>
            </a:pPr>
            <a:r>
              <a:rPr lang="en-US" sz="1600" dirty="0" smtClean="0">
                <a:solidFill>
                  <a:srgbClr val="717174"/>
                </a:solidFill>
                <a:latin typeface="Arial" charset="0"/>
              </a:rPr>
              <a:t>Purchase of a Mack plow truck</a:t>
            </a:r>
          </a:p>
          <a:p>
            <a:pPr lvl="1">
              <a:lnSpc>
                <a:spcPct val="80000"/>
              </a:lnSpc>
              <a:buClr>
                <a:schemeClr val="tx1"/>
              </a:buClr>
            </a:pPr>
            <a:r>
              <a:rPr lang="en-US" sz="1600" dirty="0" smtClean="0">
                <a:solidFill>
                  <a:srgbClr val="717174"/>
                </a:solidFill>
                <a:latin typeface="Arial" charset="0"/>
              </a:rPr>
              <a:t>Purchase of a new dump truck and a </a:t>
            </a:r>
            <a:r>
              <a:rPr lang="en-US" sz="1600" dirty="0" smtClean="0">
                <a:solidFill>
                  <a:srgbClr val="717174"/>
                </a:solidFill>
                <a:latin typeface="Arial" charset="0"/>
              </a:rPr>
              <a:t>reconditioned water </a:t>
            </a:r>
            <a:r>
              <a:rPr lang="en-US" sz="1600" dirty="0" smtClean="0">
                <a:solidFill>
                  <a:srgbClr val="717174"/>
                </a:solidFill>
                <a:latin typeface="Arial" charset="0"/>
              </a:rPr>
              <a:t>truck</a:t>
            </a:r>
          </a:p>
          <a:p>
            <a:pPr lvl="1">
              <a:lnSpc>
                <a:spcPct val="80000"/>
              </a:lnSpc>
              <a:buClr>
                <a:schemeClr val="tx1"/>
              </a:buClr>
            </a:pPr>
            <a:r>
              <a:rPr lang="en-US" sz="1600" dirty="0" smtClean="0">
                <a:solidFill>
                  <a:srgbClr val="717174"/>
                </a:solidFill>
                <a:latin typeface="Arial" charset="0"/>
              </a:rPr>
              <a:t>Completion of the Rosemary Way street </a:t>
            </a:r>
            <a:r>
              <a:rPr lang="en-US" sz="1600" dirty="0" smtClean="0">
                <a:solidFill>
                  <a:srgbClr val="717174"/>
                </a:solidFill>
                <a:latin typeface="Arial" charset="0"/>
              </a:rPr>
              <a:t>improvement project</a:t>
            </a:r>
            <a:endParaRPr lang="en-US" sz="1600" dirty="0" smtClean="0">
              <a:solidFill>
                <a:srgbClr val="717174"/>
              </a:solidFill>
              <a:latin typeface="Arial" charset="0"/>
            </a:endParaRPr>
          </a:p>
          <a:p>
            <a:pPr lvl="1">
              <a:lnSpc>
                <a:spcPct val="80000"/>
              </a:lnSpc>
              <a:buClr>
                <a:schemeClr val="tx1"/>
              </a:buClr>
            </a:pPr>
            <a:r>
              <a:rPr lang="en-US" sz="1600" dirty="0" smtClean="0">
                <a:solidFill>
                  <a:srgbClr val="717174"/>
                </a:solidFill>
                <a:latin typeface="Arial" charset="0"/>
              </a:rPr>
              <a:t>Rice Lake Meadows street improvement project</a:t>
            </a:r>
          </a:p>
          <a:p>
            <a:pPr marL="457200" lvl="1" indent="0">
              <a:lnSpc>
                <a:spcPct val="80000"/>
              </a:lnSpc>
              <a:buClr>
                <a:schemeClr val="tx1"/>
              </a:buClr>
              <a:buNone/>
            </a:pPr>
            <a:endParaRPr lang="en-US" sz="1600" dirty="0" smtClean="0">
              <a:solidFill>
                <a:srgbClr val="717174"/>
              </a:solidFill>
              <a:latin typeface="Arial" charset="0"/>
            </a:endParaRPr>
          </a:p>
          <a:p>
            <a:pPr marL="457200" lvl="1" indent="0">
              <a:lnSpc>
                <a:spcPct val="80000"/>
              </a:lnSpc>
              <a:buClr>
                <a:srgbClr val="FF0000"/>
              </a:buClr>
              <a:buNone/>
            </a:pPr>
            <a:endParaRPr lang="en-US" sz="2500" dirty="0">
              <a:solidFill>
                <a:srgbClr val="FF0000"/>
              </a:solidFill>
              <a:latin typeface="Arial" charset="0"/>
            </a:endParaRPr>
          </a:p>
          <a:p>
            <a:pPr lvl="1">
              <a:lnSpc>
                <a:spcPct val="80000"/>
              </a:lnSpc>
              <a:buClr>
                <a:srgbClr val="FF0000"/>
              </a:buClr>
              <a:buFont typeface="Monotype Sorts" pitchFamily="2" charset="2"/>
              <a:buChar char="4"/>
            </a:pPr>
            <a:endParaRPr lang="en-US" sz="3200" dirty="0"/>
          </a:p>
        </p:txBody>
      </p:sp>
      <p:sp>
        <p:nvSpPr>
          <p:cNvPr id="5" name="Slide Number Placeholder 5"/>
          <p:cNvSpPr>
            <a:spLocks noGrp="1"/>
          </p:cNvSpPr>
          <p:nvPr>
            <p:ph type="sldNum" sz="quarter" idx="10"/>
          </p:nvPr>
        </p:nvSpPr>
        <p:spPr>
          <a:xfrm>
            <a:off x="7620000" y="6565900"/>
            <a:ext cx="1524000" cy="304800"/>
          </a:xfrm>
        </p:spPr>
        <p:txBody>
          <a:bodyPr/>
          <a:lstStyle/>
          <a:p>
            <a:r>
              <a:rPr lang="en-US" dirty="0"/>
              <a:t> </a:t>
            </a:r>
            <a:fld id="{518A62FC-763A-4B8E-9571-0ECF1D870861}" type="slidenum">
              <a:rPr lang="en-US"/>
              <a:pPr/>
              <a:t>18</a:t>
            </a:fld>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ctrTitle"/>
          </p:nvPr>
        </p:nvSpPr>
        <p:spPr>
          <a:xfrm>
            <a:off x="685800" y="2133600"/>
            <a:ext cx="7772400" cy="1560513"/>
          </a:xfrm>
        </p:spPr>
        <p:txBody>
          <a:bodyPr>
            <a:normAutofit/>
          </a:bodyPr>
          <a:lstStyle/>
          <a:p>
            <a:r>
              <a:rPr lang="en-US" sz="5400" b="1" dirty="0" smtClean="0">
                <a:solidFill>
                  <a:srgbClr val="1E5352"/>
                </a:solidFill>
              </a:rPr>
              <a:t>ENTERPRISE FUNDS</a:t>
            </a:r>
            <a:endParaRPr lang="en-US" sz="5400" b="1" dirty="0">
              <a:solidFill>
                <a:srgbClr val="1E5352"/>
              </a:solidFill>
            </a:endParaRPr>
          </a:p>
        </p:txBody>
      </p:sp>
      <p:sp>
        <p:nvSpPr>
          <p:cNvPr id="8" name="Rectangle 13"/>
          <p:cNvSpPr>
            <a:spLocks noGrp="1" noChangeArrowheads="1"/>
          </p:cNvSpPr>
          <p:nvPr>
            <p:ph type="sldNum" sz="quarter" idx="12"/>
          </p:nvPr>
        </p:nvSpPr>
        <p:spPr/>
        <p:txBody>
          <a:bodyPr/>
          <a:lstStyle/>
          <a:p>
            <a:fld id="{B9E77A37-22E5-4F3E-8A69-2E89CBA69823}" type="slidenum">
              <a:rPr lang="en-US" smtClean="0"/>
              <a:pPr/>
              <a:t>19</a:t>
            </a:fld>
            <a:endParaRPr lang="en-US" dirty="0"/>
          </a:p>
        </p:txBody>
      </p:sp>
      <p:sp>
        <p:nvSpPr>
          <p:cNvPr id="67590" name="Rectangle 6"/>
          <p:cNvSpPr>
            <a:spLocks noChangeArrowheads="1"/>
          </p:cNvSpPr>
          <p:nvPr/>
        </p:nvSpPr>
        <p:spPr bwMode="auto">
          <a:xfrm>
            <a:off x="5842000" y="4572000"/>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spcBef>
                <a:spcPct val="50000"/>
              </a:spcBef>
              <a:buClrTx/>
              <a:buSzTx/>
              <a:buFontTx/>
              <a:buNone/>
            </a:pPr>
            <a:endParaRPr kumimoji="0" lang="en-US" sz="3600" b="1"/>
          </a:p>
        </p:txBody>
      </p:sp>
      <p:sp>
        <p:nvSpPr>
          <p:cNvPr id="67591" name="Rectangle 7"/>
          <p:cNvSpPr>
            <a:spLocks noChangeArrowheads="1"/>
          </p:cNvSpPr>
          <p:nvPr/>
        </p:nvSpPr>
        <p:spPr bwMode="auto">
          <a:xfrm>
            <a:off x="1807909" y="4060262"/>
            <a:ext cx="552818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spcBef>
                <a:spcPct val="50000"/>
              </a:spcBef>
              <a:buClrTx/>
              <a:buSzTx/>
              <a:buFontTx/>
              <a:buNone/>
            </a:pPr>
            <a:r>
              <a:rPr kumimoji="0" lang="en-US" sz="3600" b="1" dirty="0" smtClean="0">
                <a:solidFill>
                  <a:srgbClr val="717174"/>
                </a:solidFill>
              </a:rPr>
              <a:t>OPERATIONAL TRENDS</a:t>
            </a:r>
            <a:endParaRPr kumimoji="0" lang="en-US" sz="3600" b="1" dirty="0">
              <a:solidFill>
                <a:srgbClr val="717174"/>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862806" y="304800"/>
            <a:ext cx="7391400" cy="685800"/>
          </a:xfrm>
        </p:spPr>
        <p:txBody>
          <a:bodyPr>
            <a:normAutofit fontScale="90000"/>
          </a:bodyPr>
          <a:lstStyle/>
          <a:p>
            <a:r>
              <a:rPr lang="en-US" sz="4000" b="1" dirty="0" smtClean="0">
                <a:solidFill>
                  <a:srgbClr val="1E5352"/>
                </a:solidFill>
              </a:rPr>
              <a:t>WATER AND SEWER FUND</a:t>
            </a:r>
            <a:endParaRPr lang="en-US" b="1" dirty="0">
              <a:solidFill>
                <a:srgbClr val="1E5352"/>
              </a:solidFill>
            </a:endParaRPr>
          </a:p>
        </p:txBody>
      </p:sp>
      <p:graphicFrame>
        <p:nvGraphicFramePr>
          <p:cNvPr id="2" name="Object 7"/>
          <p:cNvGraphicFramePr>
            <a:graphicFrameLocks noGrp="1"/>
          </p:cNvGraphicFramePr>
          <p:nvPr>
            <p:ph type="chart" idx="1"/>
            <p:extLst>
              <p:ext uri="{D42A27DB-BD31-4B8C-83A1-F6EECF244321}">
                <p14:modId xmlns:p14="http://schemas.microsoft.com/office/powerpoint/2010/main" val="3062978011"/>
              </p:ext>
            </p:extLst>
          </p:nvPr>
        </p:nvGraphicFramePr>
        <p:xfrm>
          <a:off x="269875" y="1295400"/>
          <a:ext cx="8577263" cy="53086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0"/>
          </p:nvPr>
        </p:nvSpPr>
        <p:spPr>
          <a:xfrm>
            <a:off x="7620000" y="6553200"/>
            <a:ext cx="1524000" cy="304800"/>
          </a:xfrm>
        </p:spPr>
        <p:txBody>
          <a:bodyPr/>
          <a:lstStyle/>
          <a:p>
            <a:r>
              <a:rPr lang="en-US"/>
              <a:t> </a:t>
            </a:r>
            <a:fld id="{746A4F19-4CD6-481C-BB2A-6A4464C8FC69}" type="slidenum">
              <a:rPr lang="en-US"/>
              <a:pPr/>
              <a:t>20</a:t>
            </a:fld>
            <a:endParaRPr lang="en-US" b="1"/>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876300" y="304800"/>
            <a:ext cx="7391400" cy="685800"/>
          </a:xfrm>
        </p:spPr>
        <p:txBody>
          <a:bodyPr>
            <a:normAutofit fontScale="90000"/>
          </a:bodyPr>
          <a:lstStyle/>
          <a:p>
            <a:r>
              <a:rPr lang="en-US" sz="3600" b="1" dirty="0" smtClean="0">
                <a:solidFill>
                  <a:srgbClr val="1E5352"/>
                </a:solidFill>
              </a:rPr>
              <a:t>WATER AND SEWER FUND (CONTINUED)</a:t>
            </a:r>
            <a:endParaRPr lang="en-US" sz="3600" b="1" dirty="0">
              <a:solidFill>
                <a:srgbClr val="1E5352"/>
              </a:solidFill>
            </a:endParaRPr>
          </a:p>
        </p:txBody>
      </p:sp>
      <p:sp>
        <p:nvSpPr>
          <p:cNvPr id="50180" name="Rectangle 4"/>
          <p:cNvSpPr>
            <a:spLocks noGrp="1" noChangeArrowheads="1"/>
          </p:cNvSpPr>
          <p:nvPr>
            <p:ph idx="1"/>
          </p:nvPr>
        </p:nvSpPr>
        <p:spPr>
          <a:xfrm>
            <a:off x="228600" y="1219200"/>
            <a:ext cx="8686800" cy="5105400"/>
          </a:xfrm>
        </p:spPr>
        <p:txBody>
          <a:bodyPr>
            <a:normAutofit lnSpcReduction="10000"/>
          </a:bodyPr>
          <a:lstStyle/>
          <a:p>
            <a:pPr>
              <a:lnSpc>
                <a:spcPct val="80000"/>
              </a:lnSpc>
              <a:buClr>
                <a:srgbClr val="717174"/>
              </a:buClr>
            </a:pPr>
            <a:r>
              <a:rPr lang="en-US" sz="2400" dirty="0">
                <a:solidFill>
                  <a:srgbClr val="717174"/>
                </a:solidFill>
                <a:latin typeface="Arial" charset="0"/>
              </a:rPr>
              <a:t>Water and sewer service supported by </a:t>
            </a:r>
            <a:r>
              <a:rPr lang="en-US" sz="2400" dirty="0" smtClean="0">
                <a:solidFill>
                  <a:srgbClr val="717174"/>
                </a:solidFill>
                <a:latin typeface="Arial" charset="0"/>
              </a:rPr>
              <a:t>ratepayers</a:t>
            </a:r>
          </a:p>
          <a:p>
            <a:pPr>
              <a:lnSpc>
                <a:spcPct val="80000"/>
              </a:lnSpc>
              <a:buClr>
                <a:srgbClr val="717174"/>
              </a:buClr>
            </a:pPr>
            <a:endParaRPr lang="en-US" sz="2400" dirty="0">
              <a:solidFill>
                <a:srgbClr val="717174"/>
              </a:solidFill>
              <a:latin typeface="Arial" charset="0"/>
            </a:endParaRPr>
          </a:p>
          <a:p>
            <a:pPr>
              <a:lnSpc>
                <a:spcPct val="80000"/>
              </a:lnSpc>
              <a:buClr>
                <a:srgbClr val="717174"/>
              </a:buClr>
            </a:pPr>
            <a:r>
              <a:rPr lang="en-US" sz="2400" dirty="0">
                <a:solidFill>
                  <a:srgbClr val="717174"/>
                </a:solidFill>
                <a:latin typeface="Arial" charset="0"/>
              </a:rPr>
              <a:t>Increased usage for population and commercial industrial growth have created increases in operating revenues, operating expenses and other </a:t>
            </a:r>
            <a:r>
              <a:rPr lang="en-US" sz="2400" dirty="0" smtClean="0">
                <a:solidFill>
                  <a:srgbClr val="717174"/>
                </a:solidFill>
                <a:latin typeface="Arial" charset="0"/>
              </a:rPr>
              <a:t>income</a:t>
            </a:r>
          </a:p>
          <a:p>
            <a:pPr>
              <a:lnSpc>
                <a:spcPct val="80000"/>
              </a:lnSpc>
              <a:buClr>
                <a:srgbClr val="717174"/>
              </a:buClr>
            </a:pPr>
            <a:endParaRPr lang="en-US" sz="2400" dirty="0">
              <a:solidFill>
                <a:srgbClr val="717174"/>
              </a:solidFill>
              <a:latin typeface="Arial" charset="0"/>
            </a:endParaRPr>
          </a:p>
          <a:p>
            <a:pPr>
              <a:lnSpc>
                <a:spcPct val="80000"/>
              </a:lnSpc>
              <a:buClr>
                <a:srgbClr val="717174"/>
              </a:buClr>
            </a:pPr>
            <a:r>
              <a:rPr lang="en-US" sz="2400" dirty="0" smtClean="0">
                <a:solidFill>
                  <a:srgbClr val="717174"/>
                </a:solidFill>
                <a:latin typeface="Arial" charset="0"/>
              </a:rPr>
              <a:t>Higher than normal revenues in 2012 due to a one-time refund to the City for previous expenditures, as well as higher future infrastructure charges</a:t>
            </a:r>
          </a:p>
          <a:p>
            <a:pPr>
              <a:lnSpc>
                <a:spcPct val="80000"/>
              </a:lnSpc>
              <a:buClr>
                <a:srgbClr val="717174"/>
              </a:buClr>
            </a:pPr>
            <a:endParaRPr lang="en-US" sz="2400" dirty="0" smtClean="0">
              <a:solidFill>
                <a:srgbClr val="717174"/>
              </a:solidFill>
              <a:latin typeface="Arial" charset="0"/>
            </a:endParaRPr>
          </a:p>
          <a:p>
            <a:pPr>
              <a:lnSpc>
                <a:spcPct val="80000"/>
              </a:lnSpc>
              <a:buClr>
                <a:srgbClr val="717174"/>
              </a:buClr>
            </a:pPr>
            <a:r>
              <a:rPr lang="en-US" sz="2400" dirty="0" smtClean="0">
                <a:solidFill>
                  <a:srgbClr val="717174"/>
                </a:solidFill>
                <a:latin typeface="Arial" charset="0"/>
              </a:rPr>
              <a:t>Other </a:t>
            </a:r>
            <a:r>
              <a:rPr lang="en-US" sz="2400" dirty="0">
                <a:solidFill>
                  <a:srgbClr val="717174"/>
                </a:solidFill>
                <a:latin typeface="Arial" charset="0"/>
              </a:rPr>
              <a:t>income includes future infrastructure charges, developer fees, special </a:t>
            </a:r>
            <a:r>
              <a:rPr lang="en-US" sz="2400" dirty="0" smtClean="0">
                <a:solidFill>
                  <a:srgbClr val="717174"/>
                </a:solidFill>
                <a:latin typeface="Arial" charset="0"/>
              </a:rPr>
              <a:t>assessments, investment </a:t>
            </a:r>
            <a:r>
              <a:rPr lang="en-US" sz="2400" dirty="0">
                <a:solidFill>
                  <a:srgbClr val="717174"/>
                </a:solidFill>
                <a:latin typeface="Arial" charset="0"/>
              </a:rPr>
              <a:t>earnings and other miscellaneous income and </a:t>
            </a:r>
            <a:r>
              <a:rPr lang="en-US" sz="2400" dirty="0" smtClean="0">
                <a:solidFill>
                  <a:srgbClr val="717174"/>
                </a:solidFill>
                <a:latin typeface="Arial" charset="0"/>
              </a:rPr>
              <a:t>expenses</a:t>
            </a:r>
          </a:p>
          <a:p>
            <a:pPr>
              <a:lnSpc>
                <a:spcPct val="80000"/>
              </a:lnSpc>
              <a:buClr>
                <a:srgbClr val="717174"/>
              </a:buClr>
            </a:pPr>
            <a:endParaRPr lang="en-US" sz="2400" dirty="0">
              <a:solidFill>
                <a:srgbClr val="717174"/>
              </a:solidFill>
              <a:latin typeface="Arial" charset="0"/>
            </a:endParaRPr>
          </a:p>
          <a:p>
            <a:pPr>
              <a:lnSpc>
                <a:spcPct val="80000"/>
              </a:lnSpc>
              <a:buClr>
                <a:srgbClr val="717174"/>
              </a:buClr>
            </a:pPr>
            <a:r>
              <a:rPr lang="en-US" sz="2400" dirty="0">
                <a:solidFill>
                  <a:srgbClr val="717174"/>
                </a:solidFill>
                <a:latin typeface="Arial" charset="0"/>
              </a:rPr>
              <a:t>Fund balance growing each year due to net income (positive income each year even after subtracting depreciation)</a:t>
            </a:r>
          </a:p>
          <a:p>
            <a:pPr>
              <a:lnSpc>
                <a:spcPct val="80000"/>
              </a:lnSpc>
              <a:buClr>
                <a:schemeClr val="folHlink"/>
              </a:buClr>
            </a:pPr>
            <a:endParaRPr lang="en-US" sz="2400" dirty="0">
              <a:latin typeface="Arial" charset="0"/>
            </a:endParaRPr>
          </a:p>
          <a:p>
            <a:pPr>
              <a:lnSpc>
                <a:spcPct val="80000"/>
              </a:lnSpc>
              <a:buClr>
                <a:schemeClr val="folHlink"/>
              </a:buClr>
            </a:pPr>
            <a:endParaRPr lang="en-US" sz="2800" dirty="0">
              <a:latin typeface="Arial" charset="0"/>
            </a:endParaRPr>
          </a:p>
          <a:p>
            <a:pPr>
              <a:lnSpc>
                <a:spcPct val="80000"/>
              </a:lnSpc>
              <a:buClr>
                <a:schemeClr val="folHlink"/>
              </a:buClr>
            </a:pPr>
            <a:endParaRPr lang="en-US" sz="2800" dirty="0">
              <a:latin typeface="Arial" charset="0"/>
            </a:endParaRPr>
          </a:p>
          <a:p>
            <a:pPr>
              <a:lnSpc>
                <a:spcPct val="80000"/>
              </a:lnSpc>
              <a:buClr>
                <a:schemeClr val="folHlink"/>
              </a:buClr>
            </a:pPr>
            <a:endParaRPr lang="en-US" sz="2800" dirty="0">
              <a:latin typeface="Arial" charset="0"/>
            </a:endParaRPr>
          </a:p>
        </p:txBody>
      </p:sp>
      <p:sp>
        <p:nvSpPr>
          <p:cNvPr id="4" name="Slide Number Placeholder 3"/>
          <p:cNvSpPr>
            <a:spLocks noGrp="1"/>
          </p:cNvSpPr>
          <p:nvPr>
            <p:ph type="sldNum" sz="quarter" idx="12"/>
          </p:nvPr>
        </p:nvSpPr>
        <p:spPr>
          <a:xfrm>
            <a:off x="7620000" y="6553200"/>
            <a:ext cx="1524000" cy="304800"/>
          </a:xfrm>
        </p:spPr>
        <p:txBody>
          <a:bodyPr/>
          <a:lstStyle/>
          <a:p>
            <a:r>
              <a:rPr lang="en-US" dirty="0"/>
              <a:t> </a:t>
            </a:r>
            <a:fld id="{9E7D05DD-52CB-4FD5-AF8C-7CAF7E9CADCA}" type="slidenum">
              <a:rPr lang="en-US"/>
              <a:pPr/>
              <a:t>21</a:t>
            </a:fld>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76300" y="364779"/>
            <a:ext cx="7391400" cy="990600"/>
          </a:xfrm>
        </p:spPr>
        <p:txBody>
          <a:bodyPr/>
          <a:lstStyle/>
          <a:p>
            <a:r>
              <a:rPr lang="en-US" b="1" dirty="0" smtClean="0">
                <a:solidFill>
                  <a:srgbClr val="1E5352"/>
                </a:solidFill>
              </a:rPr>
              <a:t>SUMMARY</a:t>
            </a:r>
            <a:endParaRPr lang="en-US" b="1" dirty="0">
              <a:solidFill>
                <a:srgbClr val="1E5352"/>
              </a:solidFill>
            </a:endParaRPr>
          </a:p>
        </p:txBody>
      </p:sp>
      <p:sp>
        <p:nvSpPr>
          <p:cNvPr id="6147" name="Rectangle 3"/>
          <p:cNvSpPr>
            <a:spLocks noGrp="1" noChangeArrowheads="1"/>
          </p:cNvSpPr>
          <p:nvPr>
            <p:ph idx="1"/>
          </p:nvPr>
        </p:nvSpPr>
        <p:spPr>
          <a:xfrm>
            <a:off x="228600" y="1524000"/>
            <a:ext cx="8686800" cy="4724400"/>
          </a:xfrm>
        </p:spPr>
        <p:txBody>
          <a:bodyPr>
            <a:normAutofit/>
          </a:bodyPr>
          <a:lstStyle/>
          <a:p>
            <a:pPr>
              <a:buClr>
                <a:srgbClr val="717174"/>
              </a:buClr>
            </a:pPr>
            <a:r>
              <a:rPr lang="en-US" sz="3400" dirty="0" smtClean="0">
                <a:solidFill>
                  <a:srgbClr val="717174"/>
                </a:solidFill>
                <a:latin typeface="Arial" charset="0"/>
              </a:rPr>
              <a:t>Unmodified audit opinion and no Minnesota Legal Compliance exceptions</a:t>
            </a:r>
          </a:p>
          <a:p>
            <a:pPr lvl="1">
              <a:buClr>
                <a:srgbClr val="717174"/>
              </a:buClr>
            </a:pPr>
            <a:r>
              <a:rPr lang="en-US" sz="3000" dirty="0" smtClean="0">
                <a:solidFill>
                  <a:srgbClr val="717174"/>
                </a:solidFill>
                <a:latin typeface="Arial" charset="0"/>
              </a:rPr>
              <a:t>CAFR has been posted on the City’s website by the Finance Department</a:t>
            </a:r>
          </a:p>
          <a:p>
            <a:pPr lvl="1">
              <a:buClr>
                <a:srgbClr val="717174"/>
              </a:buClr>
            </a:pPr>
            <a:r>
              <a:rPr lang="en-US" sz="3000" dirty="0" smtClean="0">
                <a:solidFill>
                  <a:srgbClr val="717174"/>
                </a:solidFill>
                <a:latin typeface="Arial" charset="0"/>
              </a:rPr>
              <a:t>CAFR is available for public inspection by contacting the City’s Finance Department</a:t>
            </a:r>
          </a:p>
          <a:p>
            <a:pPr lvl="1">
              <a:buClr>
                <a:srgbClr val="717174"/>
              </a:buClr>
            </a:pPr>
            <a:r>
              <a:rPr lang="en-US" sz="3000" dirty="0" smtClean="0">
                <a:solidFill>
                  <a:srgbClr val="717174"/>
                </a:solidFill>
                <a:latin typeface="Arial" charset="0"/>
              </a:rPr>
              <a:t>A summary of the financial information has been published in the City’s official newspaper</a:t>
            </a:r>
          </a:p>
          <a:p>
            <a:pPr lvl="1">
              <a:lnSpc>
                <a:spcPct val="60000"/>
              </a:lnSpc>
              <a:buClr>
                <a:srgbClr val="FF0000"/>
              </a:buClr>
              <a:buFont typeface="Monotype Sorts" pitchFamily="2" charset="2"/>
              <a:buNone/>
            </a:pPr>
            <a:endParaRPr lang="en-US" sz="3000" b="1" dirty="0">
              <a:latin typeface="Arial" charset="0"/>
            </a:endParaRPr>
          </a:p>
          <a:p>
            <a:pPr>
              <a:buClr>
                <a:srgbClr val="FF0000"/>
              </a:buClr>
              <a:buFont typeface="Monotype Sorts" pitchFamily="2" charset="2"/>
              <a:buNone/>
            </a:pPr>
            <a:endParaRPr lang="en-US" sz="3400" dirty="0">
              <a:latin typeface="Arial" charset="0"/>
            </a:endParaRPr>
          </a:p>
        </p:txBody>
      </p:sp>
      <p:sp>
        <p:nvSpPr>
          <p:cNvPr id="4" name="Slide Number Placeholder 3"/>
          <p:cNvSpPr>
            <a:spLocks noGrp="1"/>
          </p:cNvSpPr>
          <p:nvPr>
            <p:ph type="sldNum" sz="quarter" idx="12"/>
          </p:nvPr>
        </p:nvSpPr>
        <p:spPr>
          <a:xfrm>
            <a:off x="7607300" y="6553200"/>
            <a:ext cx="1524000" cy="304800"/>
          </a:xfrm>
        </p:spPr>
        <p:txBody>
          <a:bodyPr/>
          <a:lstStyle/>
          <a:p>
            <a:r>
              <a:rPr lang="en-US" dirty="0"/>
              <a:t> </a:t>
            </a:r>
            <a:fld id="{D8C0033B-D037-43AA-91EB-ADB0E6EBFB30}" type="slidenum">
              <a:rPr lang="en-US"/>
              <a:pPr/>
              <a:t>22</a:t>
            </a:fld>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1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614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1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theme/theme1.xml><?xml version="1.0" encoding="utf-8"?>
<a:theme xmlns:a="http://schemas.openxmlformats.org/drawingml/2006/main" name="Council Presentation">
  <a:themeElements>
    <a:clrScheme name="Council Presentation 10">
      <a:dk1>
        <a:srgbClr val="000000"/>
      </a:dk1>
      <a:lt1>
        <a:srgbClr val="FFFFFF"/>
      </a:lt1>
      <a:dk2>
        <a:srgbClr val="F8F8F8"/>
      </a:dk2>
      <a:lt2>
        <a:srgbClr val="FFFFFF"/>
      </a:lt2>
      <a:accent1>
        <a:srgbClr val="EAEAEA"/>
      </a:accent1>
      <a:accent2>
        <a:srgbClr val="993300"/>
      </a:accent2>
      <a:accent3>
        <a:srgbClr val="FFFFFF"/>
      </a:accent3>
      <a:accent4>
        <a:srgbClr val="000000"/>
      </a:accent4>
      <a:accent5>
        <a:srgbClr val="F3F3F3"/>
      </a:accent5>
      <a:accent6>
        <a:srgbClr val="8A2D00"/>
      </a:accent6>
      <a:hlink>
        <a:srgbClr val="3333FF"/>
      </a:hlink>
      <a:folHlink>
        <a:srgbClr val="080808"/>
      </a:folHlink>
    </a:clrScheme>
    <a:fontScheme name="Council Presentation">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20000"/>
          </a:spcBef>
          <a:spcAft>
            <a:spcPct val="0"/>
          </a:spcAft>
          <a:buClr>
            <a:srgbClr val="FF0000"/>
          </a:buClr>
          <a:buSzPct val="70000"/>
          <a:buFont typeface="Monotype Sorts" pitchFamily="2" charset="2"/>
          <a:buNone/>
          <a:tabLst/>
          <a:defRPr kumimoji="1"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20000"/>
          </a:spcBef>
          <a:spcAft>
            <a:spcPct val="0"/>
          </a:spcAft>
          <a:buClr>
            <a:srgbClr val="FF0000"/>
          </a:buClr>
          <a:buSzPct val="70000"/>
          <a:buFont typeface="Monotype Sorts" pitchFamily="2" charset="2"/>
          <a:buNone/>
          <a:tabLst/>
          <a:defRPr kumimoji="1"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ouncil Presentation 1">
        <a:dk1>
          <a:srgbClr val="000000"/>
        </a:dk1>
        <a:lt1>
          <a:srgbClr val="FFFFFF"/>
        </a:lt1>
        <a:dk2>
          <a:srgbClr val="000000"/>
        </a:dk2>
        <a:lt2>
          <a:srgbClr val="B2B2B2"/>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uncil Presentation 2">
        <a:dk1>
          <a:srgbClr val="000000"/>
        </a:dk1>
        <a:lt1>
          <a:srgbClr val="FFFFFF"/>
        </a:lt1>
        <a:dk2>
          <a:srgbClr val="000000"/>
        </a:dk2>
        <a:lt2>
          <a:srgbClr val="FFFFFF"/>
        </a:lt2>
        <a:accent1>
          <a:srgbClr val="CC3399"/>
        </a:accent1>
        <a:accent2>
          <a:srgbClr val="000066"/>
        </a:accent2>
        <a:accent3>
          <a:srgbClr val="FFFFFF"/>
        </a:accent3>
        <a:accent4>
          <a:srgbClr val="000000"/>
        </a:accent4>
        <a:accent5>
          <a:srgbClr val="E2ADCA"/>
        </a:accent5>
        <a:accent6>
          <a:srgbClr val="00005C"/>
        </a:accent6>
        <a:hlink>
          <a:srgbClr val="CC66FF"/>
        </a:hlink>
        <a:folHlink>
          <a:srgbClr val="660033"/>
        </a:folHlink>
      </a:clrScheme>
      <a:clrMap bg1="lt1" tx1="dk1" bg2="lt2" tx2="dk2" accent1="accent1" accent2="accent2" accent3="accent3" accent4="accent4" accent5="accent5" accent6="accent6" hlink="hlink" folHlink="folHlink"/>
    </a:extraClrScheme>
    <a:extraClrScheme>
      <a:clrScheme name="Council Presentation 3">
        <a:dk1>
          <a:srgbClr val="000000"/>
        </a:dk1>
        <a:lt1>
          <a:srgbClr val="FFFFFF"/>
        </a:lt1>
        <a:dk2>
          <a:srgbClr val="F8F8F8"/>
        </a:dk2>
        <a:lt2>
          <a:srgbClr val="336699"/>
        </a:lt2>
        <a:accent1>
          <a:srgbClr val="0099FF"/>
        </a:accent1>
        <a:accent2>
          <a:srgbClr val="33CCCC"/>
        </a:accent2>
        <a:accent3>
          <a:srgbClr val="FFFFFF"/>
        </a:accent3>
        <a:accent4>
          <a:srgbClr val="000000"/>
        </a:accent4>
        <a:accent5>
          <a:srgbClr val="AACAFF"/>
        </a:accent5>
        <a:accent6>
          <a:srgbClr val="2DB9B9"/>
        </a:accent6>
        <a:hlink>
          <a:srgbClr val="CC00CC"/>
        </a:hlink>
        <a:folHlink>
          <a:srgbClr val="333399"/>
        </a:folHlink>
      </a:clrScheme>
      <a:clrMap bg1="lt1" tx1="dk1" bg2="lt2" tx2="dk2" accent1="accent1" accent2="accent2" accent3="accent3" accent4="accent4" accent5="accent5" accent6="accent6" hlink="hlink" folHlink="folHlink"/>
    </a:extraClrScheme>
    <a:extraClrScheme>
      <a:clrScheme name="Council Presentation 4">
        <a:dk1>
          <a:srgbClr val="000000"/>
        </a:dk1>
        <a:lt1>
          <a:srgbClr val="FFFFFF"/>
        </a:lt1>
        <a:dk2>
          <a:srgbClr val="000000"/>
        </a:dk2>
        <a:lt2>
          <a:srgbClr val="FFFFFF"/>
        </a:lt2>
        <a:accent1>
          <a:srgbClr val="FF0000"/>
        </a:accent1>
        <a:accent2>
          <a:srgbClr val="008000"/>
        </a:accent2>
        <a:accent3>
          <a:srgbClr val="FFFFFF"/>
        </a:accent3>
        <a:accent4>
          <a:srgbClr val="000000"/>
        </a:accent4>
        <a:accent5>
          <a:srgbClr val="FFAAAA"/>
        </a:accent5>
        <a:accent6>
          <a:srgbClr val="007300"/>
        </a:accent6>
        <a:hlink>
          <a:srgbClr val="FFFFFF"/>
        </a:hlink>
        <a:folHlink>
          <a:srgbClr val="003300"/>
        </a:folHlink>
      </a:clrScheme>
      <a:clrMap bg1="lt1" tx1="dk1" bg2="lt2" tx2="dk2" accent1="accent1" accent2="accent2" accent3="accent3" accent4="accent4" accent5="accent5" accent6="accent6" hlink="hlink" folHlink="folHlink"/>
    </a:extraClrScheme>
    <a:extraClrScheme>
      <a:clrScheme name="Council Presentation 5">
        <a:dk1>
          <a:srgbClr val="000000"/>
        </a:dk1>
        <a:lt1>
          <a:srgbClr val="FFFFCC"/>
        </a:lt1>
        <a:dk2>
          <a:srgbClr val="FFFFFF"/>
        </a:dk2>
        <a:lt2>
          <a:srgbClr val="C58051"/>
        </a:lt2>
        <a:accent1>
          <a:srgbClr val="99CC00"/>
        </a:accent1>
        <a:accent2>
          <a:srgbClr val="800000"/>
        </a:accent2>
        <a:accent3>
          <a:srgbClr val="FFFFE2"/>
        </a:accent3>
        <a:accent4>
          <a:srgbClr val="000000"/>
        </a:accent4>
        <a:accent5>
          <a:srgbClr val="CAE2AA"/>
        </a:accent5>
        <a:accent6>
          <a:srgbClr val="730000"/>
        </a:accent6>
        <a:hlink>
          <a:srgbClr val="FF0000"/>
        </a:hlink>
        <a:folHlink>
          <a:srgbClr val="CC9900"/>
        </a:folHlink>
      </a:clrScheme>
      <a:clrMap bg1="lt1" tx1="dk1" bg2="lt2" tx2="dk2" accent1="accent1" accent2="accent2" accent3="accent3" accent4="accent4" accent5="accent5" accent6="accent6" hlink="hlink" folHlink="folHlink"/>
    </a:extraClrScheme>
    <a:extraClrScheme>
      <a:clrScheme name="Council Presentation 6">
        <a:dk1>
          <a:srgbClr val="000000"/>
        </a:dk1>
        <a:lt1>
          <a:srgbClr val="FFFFFF"/>
        </a:lt1>
        <a:dk2>
          <a:srgbClr val="000066"/>
        </a:dk2>
        <a:lt2>
          <a:srgbClr val="FFFFFF"/>
        </a:lt2>
        <a:accent1>
          <a:srgbClr val="F8F8F8"/>
        </a:accent1>
        <a:accent2>
          <a:srgbClr val="0066FF"/>
        </a:accent2>
        <a:accent3>
          <a:srgbClr val="FFFFFF"/>
        </a:accent3>
        <a:accent4>
          <a:srgbClr val="000000"/>
        </a:accent4>
        <a:accent5>
          <a:srgbClr val="FBFBFB"/>
        </a:accent5>
        <a:accent6>
          <a:srgbClr val="005CE7"/>
        </a:accent6>
        <a:hlink>
          <a:srgbClr val="FF0033"/>
        </a:hlink>
        <a:folHlink>
          <a:srgbClr val="000066"/>
        </a:folHlink>
      </a:clrScheme>
      <a:clrMap bg1="lt1" tx1="dk1" bg2="lt2" tx2="dk2" accent1="accent1" accent2="accent2" accent3="accent3" accent4="accent4" accent5="accent5" accent6="accent6" hlink="hlink" folHlink="folHlink"/>
    </a:extraClrScheme>
    <a:extraClrScheme>
      <a:clrScheme name="Council Presentation 7">
        <a:dk1>
          <a:srgbClr val="0000CC"/>
        </a:dk1>
        <a:lt1>
          <a:srgbClr val="FFFFFF"/>
        </a:lt1>
        <a:dk2>
          <a:srgbClr val="000000"/>
        </a:dk2>
        <a:lt2>
          <a:srgbClr val="FFFFFF"/>
        </a:lt2>
        <a:accent1>
          <a:srgbClr val="3366FF"/>
        </a:accent1>
        <a:accent2>
          <a:srgbClr val="000066"/>
        </a:accent2>
        <a:accent3>
          <a:srgbClr val="AAAAAA"/>
        </a:accent3>
        <a:accent4>
          <a:srgbClr val="DADADA"/>
        </a:accent4>
        <a:accent5>
          <a:srgbClr val="ADB8FF"/>
        </a:accent5>
        <a:accent6>
          <a:srgbClr val="00005C"/>
        </a:accent6>
        <a:hlink>
          <a:srgbClr val="333399"/>
        </a:hlink>
        <a:folHlink>
          <a:srgbClr val="99CCFF"/>
        </a:folHlink>
      </a:clrScheme>
      <a:clrMap bg1="dk2" tx1="lt1" bg2="dk1" tx2="lt2" accent1="accent1" accent2="accent2" accent3="accent3" accent4="accent4" accent5="accent5" accent6="accent6" hlink="hlink" folHlink="folHlink"/>
    </a:extraClrScheme>
    <a:extraClrScheme>
      <a:clrScheme name="Council Presentation 8">
        <a:dk1>
          <a:srgbClr val="000000"/>
        </a:dk1>
        <a:lt1>
          <a:srgbClr val="FF9900"/>
        </a:lt1>
        <a:dk2>
          <a:srgbClr val="FFFFFF"/>
        </a:dk2>
        <a:lt2>
          <a:srgbClr val="000000"/>
        </a:lt2>
        <a:accent1>
          <a:srgbClr val="FF0000"/>
        </a:accent1>
        <a:accent2>
          <a:srgbClr val="800080"/>
        </a:accent2>
        <a:accent3>
          <a:srgbClr val="FFCAAA"/>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
      <a:clrScheme name="Council Presentation 9">
        <a:dk1>
          <a:srgbClr val="000000"/>
        </a:dk1>
        <a:lt1>
          <a:srgbClr val="FFFFFF"/>
        </a:lt1>
        <a:dk2>
          <a:srgbClr val="FFFFFF"/>
        </a:dk2>
        <a:lt2>
          <a:srgbClr val="FF9900"/>
        </a:lt2>
        <a:accent1>
          <a:srgbClr val="FF0000"/>
        </a:accent1>
        <a:accent2>
          <a:srgbClr val="800080"/>
        </a:accent2>
        <a:accent3>
          <a:srgbClr val="FFFFFF"/>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
      <a:clrScheme name="Council Presentation 10">
        <a:dk1>
          <a:srgbClr val="000000"/>
        </a:dk1>
        <a:lt1>
          <a:srgbClr val="FFFFFF"/>
        </a:lt1>
        <a:dk2>
          <a:srgbClr val="F8F8F8"/>
        </a:dk2>
        <a:lt2>
          <a:srgbClr val="FFFFFF"/>
        </a:lt2>
        <a:accent1>
          <a:srgbClr val="EAEAEA"/>
        </a:accent1>
        <a:accent2>
          <a:srgbClr val="993300"/>
        </a:accent2>
        <a:accent3>
          <a:srgbClr val="FFFFFF"/>
        </a:accent3>
        <a:accent4>
          <a:srgbClr val="000000"/>
        </a:accent4>
        <a:accent5>
          <a:srgbClr val="F3F3F3"/>
        </a:accent5>
        <a:accent6>
          <a:srgbClr val="8A2D00"/>
        </a:accent6>
        <a:hlink>
          <a:srgbClr val="3333FF"/>
        </a:hlink>
        <a:folHlink>
          <a:srgbClr val="08080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015-MKT-Forms &amp; Templates-Smith Schafer PowerPoint Template-1103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16830</TotalTime>
  <Words>876</Words>
  <Application>Microsoft Office PowerPoint</Application>
  <PresentationFormat>On-screen Show (4:3)</PresentationFormat>
  <Paragraphs>165</Paragraphs>
  <Slides>22</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22</vt:i4>
      </vt:variant>
    </vt:vector>
  </HeadingPairs>
  <TitlesOfParts>
    <vt:vector size="30" baseType="lpstr">
      <vt:lpstr>Arial</vt:lpstr>
      <vt:lpstr>Arial Black</vt:lpstr>
      <vt:lpstr>Calibri</vt:lpstr>
      <vt:lpstr>Monotype Sorts</vt:lpstr>
      <vt:lpstr>Times New Roman</vt:lpstr>
      <vt:lpstr>Council Presentation</vt:lpstr>
      <vt:lpstr>PPT</vt:lpstr>
      <vt:lpstr>2015-MKT-Forms &amp; Templates-Smith Schafer PowerPoint Template-11032015</vt:lpstr>
      <vt:lpstr>PowerPoint Presentation</vt:lpstr>
      <vt:lpstr>AUDIT</vt:lpstr>
      <vt:lpstr>FUND TYPES</vt:lpstr>
      <vt:lpstr>GOVERNMENTAL FUNDS</vt:lpstr>
      <vt:lpstr>GOVERNMENTAL FUND REVENUES</vt:lpstr>
      <vt:lpstr>GOVERNMENTAL FUNDS</vt:lpstr>
      <vt:lpstr>GENERAL GOVERNMENT EXPENDITURES</vt:lpstr>
      <vt:lpstr>PUBLIC SAFETY EXPENDITURES</vt:lpstr>
      <vt:lpstr>HIGHWAYS AND STREETS EXPENDITURES</vt:lpstr>
      <vt:lpstr>COMMUNITY DEVELOPMENT EXPENDITURES</vt:lpstr>
      <vt:lpstr>GOVERNMENTAL FUND EXPENDITURES</vt:lpstr>
      <vt:lpstr>GENERAL FUND RESERVES</vt:lpstr>
      <vt:lpstr>GENERAL FUND - RESERVES</vt:lpstr>
      <vt:lpstr>PURPOSES AND BENEFITS OF RESERVES</vt:lpstr>
      <vt:lpstr>DEBT SERVICE</vt:lpstr>
      <vt:lpstr>5-YEAR DEBT SERVICE REQUIREMENTS</vt:lpstr>
      <vt:lpstr>CAPITAL PROJECTS</vt:lpstr>
      <vt:lpstr>CAPITAL PROJECTS FUNDS - EXPENDITURES</vt:lpstr>
      <vt:lpstr>ENTERPRISE FUNDS</vt:lpstr>
      <vt:lpstr>WATER AND SEWER FUND</vt:lpstr>
      <vt:lpstr>WATER AND SEWER FUND (CONTINUED)</vt:lpstr>
      <vt:lpstr>SUMMARY</vt:lpstr>
    </vt:vector>
  </TitlesOfParts>
  <Company>Smith Schafer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OF RUSHFORD</dc:title>
  <dc:creator>Smith Schafer</dc:creator>
  <cp:lastModifiedBy>Ron Otkin</cp:lastModifiedBy>
  <cp:revision>702</cp:revision>
  <cp:lastPrinted>2017-07-12T21:56:01Z</cp:lastPrinted>
  <dcterms:created xsi:type="dcterms:W3CDTF">2000-12-06T16:42:51Z</dcterms:created>
  <dcterms:modified xsi:type="dcterms:W3CDTF">2017-07-13T13:06:08Z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bName">
    <vt:lpwstr>Powerpoint Presentation</vt:lpwstr>
  </property>
  <property fmtid="{D5CDD505-2E9C-101B-9397-08002B2CF9AE}" pid="3" name="tabIndex">
    <vt:lpwstr/>
  </property>
  <property fmtid="{D5CDD505-2E9C-101B-9397-08002B2CF9AE}" pid="4" name="workpaperIndex">
    <vt:lpwstr/>
  </property>
</Properties>
</file>