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8"/>
  </p:sldMasterIdLst>
  <p:notesMasterIdLst>
    <p:notesMasterId r:id="rId17"/>
  </p:notesMasterIdLst>
  <p:sldIdLst>
    <p:sldId id="266" r:id="rId9"/>
    <p:sldId id="324" r:id="rId10"/>
    <p:sldId id="317" r:id="rId11"/>
    <p:sldId id="318" r:id="rId12"/>
    <p:sldId id="320" r:id="rId13"/>
    <p:sldId id="325" r:id="rId14"/>
    <p:sldId id="319" r:id="rId15"/>
    <p:sldId id="326"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82624" autoAdjust="0"/>
  </p:normalViewPr>
  <p:slideViewPr>
    <p:cSldViewPr snapToGrid="0">
      <p:cViewPr varScale="1">
        <p:scale>
          <a:sx n="97" d="100"/>
          <a:sy n="97" d="100"/>
        </p:scale>
        <p:origin x="136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1.xml"/><Relationship Id="rId13" Type="http://schemas.openxmlformats.org/officeDocument/2006/relationships/slide" Target="slides/slide5.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customXml" Target="../customXml/item7.xml"/><Relationship Id="rId12" Type="http://schemas.openxmlformats.org/officeDocument/2006/relationships/slide" Target="slides/slide4.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3.xml"/><Relationship Id="rId5" Type="http://schemas.openxmlformats.org/officeDocument/2006/relationships/customXml" Target="../customXml/item5.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4B092CE-F911-4163-99C5-0EE8138FA13D}" type="datetimeFigureOut">
              <a:rPr lang="en-US" smtClean="0"/>
              <a:t>8/21/2017</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0AD052E-5D22-48F7-A4CF-842BD490B702}" type="slidenum">
              <a:rPr lang="en-US" smtClean="0"/>
              <a:t>‹#›</a:t>
            </a:fld>
            <a:endParaRPr lang="en-US"/>
          </a:p>
        </p:txBody>
      </p:sp>
    </p:spTree>
    <p:extLst>
      <p:ext uri="{BB962C8B-B14F-4D97-AF65-F5344CB8AC3E}">
        <p14:creationId xmlns:p14="http://schemas.microsoft.com/office/powerpoint/2010/main" val="3067936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AD052E-5D22-48F7-A4CF-842BD490B702}" type="slidenum">
              <a:rPr lang="en-US" smtClean="0"/>
              <a:t>1</a:t>
            </a:fld>
            <a:endParaRPr lang="en-US"/>
          </a:p>
        </p:txBody>
      </p:sp>
    </p:spTree>
    <p:extLst>
      <p:ext uri="{BB962C8B-B14F-4D97-AF65-F5344CB8AC3E}">
        <p14:creationId xmlns:p14="http://schemas.microsoft.com/office/powerpoint/2010/main" val="3245572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AD052E-5D22-48F7-A4CF-842BD490B702}" type="slidenum">
              <a:rPr lang="en-US" smtClean="0"/>
              <a:t>3</a:t>
            </a:fld>
            <a:endParaRPr lang="en-US"/>
          </a:p>
        </p:txBody>
      </p:sp>
    </p:spTree>
    <p:extLst>
      <p:ext uri="{BB962C8B-B14F-4D97-AF65-F5344CB8AC3E}">
        <p14:creationId xmlns:p14="http://schemas.microsoft.com/office/powerpoint/2010/main" val="480064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AD052E-5D22-48F7-A4CF-842BD490B702}" type="slidenum">
              <a:rPr lang="en-US" smtClean="0"/>
              <a:t>4</a:t>
            </a:fld>
            <a:endParaRPr lang="en-US"/>
          </a:p>
        </p:txBody>
      </p:sp>
    </p:spTree>
    <p:extLst>
      <p:ext uri="{BB962C8B-B14F-4D97-AF65-F5344CB8AC3E}">
        <p14:creationId xmlns:p14="http://schemas.microsoft.com/office/powerpoint/2010/main" val="2580796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2017 City Council focus goals was to evaluate possible</a:t>
            </a:r>
            <a:r>
              <a:rPr lang="en-US" baseline="0" dirty="0" smtClean="0"/>
              <a:t> solar panel installation at City facilities.  Staff believed the replacement of the Fire Hall roof would be a good opportunity to investigate the opportunity to put solar panels on the roof of the facility. </a:t>
            </a:r>
          </a:p>
          <a:p>
            <a:endParaRPr lang="en-US" baseline="0" dirty="0" smtClean="0"/>
          </a:p>
          <a:p>
            <a:r>
              <a:rPr lang="en-US" baseline="0" dirty="0" smtClean="0"/>
              <a:t>Staff worked with a solar company who provided us with two potential systems.  The first allows the City for apply for the Xcel solar rewards program. This program helps offset the cost of the install. It is a 19.8 kW system, which is 59 panels.  The system would save the City $1,426/year.  With using the Xcel rewards program, the system would cost approximately $35,600 and there would be a 25 year payback.</a:t>
            </a:r>
          </a:p>
          <a:p>
            <a:endParaRPr lang="en-US" baseline="0" dirty="0" smtClean="0"/>
          </a:p>
          <a:p>
            <a:r>
              <a:rPr lang="en-US" baseline="0" dirty="0" smtClean="0"/>
              <a:t>The second system maximizes the space on the fire hall roof by using 147 panels for a 49.245 kW system.  The project would cost $108,000 and the City would save $3,567/year.  This would mean there would be a 30 year payback.</a:t>
            </a:r>
          </a:p>
          <a:p>
            <a:endParaRPr lang="en-US" baseline="0" dirty="0" smtClean="0"/>
          </a:p>
          <a:p>
            <a:r>
              <a:rPr lang="en-US" baseline="0" dirty="0" smtClean="0"/>
              <a:t>None of these numbers include the degradation of the panel production nor any maintenance costs post install. </a:t>
            </a:r>
          </a:p>
          <a:p>
            <a:endParaRPr lang="en-US" dirty="0"/>
          </a:p>
        </p:txBody>
      </p:sp>
      <p:sp>
        <p:nvSpPr>
          <p:cNvPr id="4" name="Slide Number Placeholder 3"/>
          <p:cNvSpPr>
            <a:spLocks noGrp="1"/>
          </p:cNvSpPr>
          <p:nvPr>
            <p:ph type="sldNum" sz="quarter" idx="10"/>
          </p:nvPr>
        </p:nvSpPr>
        <p:spPr/>
        <p:txBody>
          <a:bodyPr/>
          <a:lstStyle/>
          <a:p>
            <a:fld id="{30AD052E-5D22-48F7-A4CF-842BD490B702}" type="slidenum">
              <a:rPr lang="en-US" smtClean="0"/>
              <a:t>5</a:t>
            </a:fld>
            <a:endParaRPr lang="en-US"/>
          </a:p>
        </p:txBody>
      </p:sp>
    </p:spTree>
    <p:extLst>
      <p:ext uri="{BB962C8B-B14F-4D97-AF65-F5344CB8AC3E}">
        <p14:creationId xmlns:p14="http://schemas.microsoft.com/office/powerpoint/2010/main" val="4149749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AD052E-5D22-48F7-A4CF-842BD490B702}" type="slidenum">
              <a:rPr lang="en-US" smtClean="0"/>
              <a:t>7</a:t>
            </a:fld>
            <a:endParaRPr lang="en-US"/>
          </a:p>
        </p:txBody>
      </p:sp>
    </p:spTree>
    <p:extLst>
      <p:ext uri="{BB962C8B-B14F-4D97-AF65-F5344CB8AC3E}">
        <p14:creationId xmlns:p14="http://schemas.microsoft.com/office/powerpoint/2010/main" val="3594957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10701864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1348" y="-1348"/>
            <a:ext cx="9144000" cy="6859348"/>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47137811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p:cNvSpPr>
            <a:spLocks noGrp="1"/>
          </p:cNvSpPr>
          <p:nvPr>
            <p:ph type="title"/>
          </p:nvPr>
        </p:nvSpPr>
        <p:spPr>
          <a:xfrm>
            <a:off x="628650" y="122366"/>
            <a:ext cx="7886700" cy="1325563"/>
          </a:xfrm>
        </p:spPr>
        <p:txBody>
          <a:bodyPr/>
          <a:lstStyle/>
          <a:p>
            <a:r>
              <a:rPr lang="en-US" smtClean="0"/>
              <a:t>Click to edit Master title style</a:t>
            </a:r>
            <a:endParaRPr lang="en-US" dirty="0"/>
          </a:p>
        </p:txBody>
      </p:sp>
      <p:sp>
        <p:nvSpPr>
          <p:cNvPr id="13" name="Content Placeholder 2"/>
          <p:cNvSpPr>
            <a:spLocks noGrp="1"/>
          </p:cNvSpPr>
          <p:nvPr>
            <p:ph idx="1"/>
          </p:nvPr>
        </p:nvSpPr>
        <p:spPr>
          <a:xfrm>
            <a:off x="628650" y="1582865"/>
            <a:ext cx="78867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3"/>
          <p:cNvSpPr>
            <a:spLocks noGrp="1"/>
          </p:cNvSpPr>
          <p:nvPr>
            <p:ph type="dt" sz="half" idx="10"/>
          </p:nvPr>
        </p:nvSpPr>
        <p:spPr>
          <a:xfrm>
            <a:off x="628650" y="6113591"/>
            <a:ext cx="2057400" cy="365125"/>
          </a:xfrm>
        </p:spPr>
        <p:txBody>
          <a:bodyPr/>
          <a:lstStyle/>
          <a:p>
            <a:fld id="{917389F2-3F7C-4222-B6DB-CCE4EA23A1E3}" type="datetimeFigureOut">
              <a:rPr lang="en-US" smtClean="0"/>
              <a:t>8/21/2017</a:t>
            </a:fld>
            <a:endParaRPr lang="en-US"/>
          </a:p>
        </p:txBody>
      </p:sp>
      <p:sp>
        <p:nvSpPr>
          <p:cNvPr id="15" name="Footer Placeholder 4"/>
          <p:cNvSpPr>
            <a:spLocks noGrp="1"/>
          </p:cNvSpPr>
          <p:nvPr>
            <p:ph type="ftr" sz="quarter" idx="11"/>
          </p:nvPr>
        </p:nvSpPr>
        <p:spPr>
          <a:xfrm>
            <a:off x="3028950" y="6113591"/>
            <a:ext cx="3086100" cy="365125"/>
          </a:xfrm>
        </p:spPr>
        <p:txBody>
          <a:bodyPr/>
          <a:lstStyle/>
          <a:p>
            <a:endParaRPr lang="en-US"/>
          </a:p>
        </p:txBody>
      </p:sp>
      <p:sp>
        <p:nvSpPr>
          <p:cNvPr id="16" name="Slide Number Placeholder 5"/>
          <p:cNvSpPr>
            <a:spLocks noGrp="1"/>
          </p:cNvSpPr>
          <p:nvPr>
            <p:ph type="sldNum" sz="quarter" idx="12"/>
          </p:nvPr>
        </p:nvSpPr>
        <p:spPr>
          <a:xfrm>
            <a:off x="6457950" y="6113591"/>
            <a:ext cx="2057400" cy="365125"/>
          </a:xfrm>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084639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Rectangle 4"/>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628650" y="122366"/>
            <a:ext cx="7886700" cy="1325563"/>
          </a:xfrm>
        </p:spPr>
        <p:txBody>
          <a:bodyPr/>
          <a:lstStyle/>
          <a:p>
            <a:r>
              <a:rPr lang="en-US" smtClean="0"/>
              <a:t>Click to edit Master title style</a:t>
            </a:r>
            <a:endParaRPr lang="en-US" dirty="0"/>
          </a:p>
        </p:txBody>
      </p:sp>
      <p:sp>
        <p:nvSpPr>
          <p:cNvPr id="8" name="Content Placeholder 2"/>
          <p:cNvSpPr>
            <a:spLocks noGrp="1"/>
          </p:cNvSpPr>
          <p:nvPr>
            <p:ph idx="1"/>
          </p:nvPr>
        </p:nvSpPr>
        <p:spPr>
          <a:xfrm>
            <a:off x="628650" y="1582865"/>
            <a:ext cx="78867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10"/>
          </p:nvPr>
        </p:nvSpPr>
        <p:spPr>
          <a:xfrm>
            <a:off x="628650" y="6113591"/>
            <a:ext cx="2057400" cy="365125"/>
          </a:xfrm>
        </p:spPr>
        <p:txBody>
          <a:bodyPr/>
          <a:lstStyle/>
          <a:p>
            <a:fld id="{917389F2-3F7C-4222-B6DB-CCE4EA23A1E3}" type="datetimeFigureOut">
              <a:rPr lang="en-US" smtClean="0"/>
              <a:t>8/21/2017</a:t>
            </a:fld>
            <a:endParaRPr lang="en-US"/>
          </a:p>
        </p:txBody>
      </p:sp>
      <p:sp>
        <p:nvSpPr>
          <p:cNvPr id="10" name="Footer Placeholder 4"/>
          <p:cNvSpPr>
            <a:spLocks noGrp="1"/>
          </p:cNvSpPr>
          <p:nvPr>
            <p:ph type="ftr" sz="quarter" idx="11"/>
          </p:nvPr>
        </p:nvSpPr>
        <p:spPr>
          <a:xfrm>
            <a:off x="3028950" y="6113591"/>
            <a:ext cx="3086100" cy="365125"/>
          </a:xfrm>
        </p:spPr>
        <p:txBody>
          <a:bodyPr/>
          <a:lstStyle/>
          <a:p>
            <a:endParaRPr lang="en-US"/>
          </a:p>
        </p:txBody>
      </p:sp>
      <p:sp>
        <p:nvSpPr>
          <p:cNvPr id="11" name="Slide Number Placeholder 5"/>
          <p:cNvSpPr>
            <a:spLocks noGrp="1"/>
          </p:cNvSpPr>
          <p:nvPr>
            <p:ph type="sldNum" sz="quarter" idx="12"/>
          </p:nvPr>
        </p:nvSpPr>
        <p:spPr>
          <a:xfrm>
            <a:off x="6457950" y="6113591"/>
            <a:ext cx="2057400" cy="365125"/>
          </a:xfrm>
        </p:spPr>
        <p:txBody>
          <a:bodyPr/>
          <a:lstStyle/>
          <a:p>
            <a:fld id="{DC1A8F75-7C3E-48C8-A10E-5A9DAB2667FC}" type="slidenum">
              <a:rPr lang="en-US" smtClean="0"/>
              <a:t>‹#›</a:t>
            </a:fld>
            <a:endParaRPr lang="en-US"/>
          </a:p>
        </p:txBody>
      </p:sp>
    </p:spTree>
    <p:extLst>
      <p:ext uri="{BB962C8B-B14F-4D97-AF65-F5344CB8AC3E}">
        <p14:creationId xmlns:p14="http://schemas.microsoft.com/office/powerpoint/2010/main" val="265271448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389F2-3F7C-4222-B6DB-CCE4EA23A1E3}" type="datetimeFigureOut">
              <a:rPr lang="en-US" smtClean="0"/>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742320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7389F2-3F7C-4222-B6DB-CCE4EA23A1E3}" type="datetimeFigureOut">
              <a:rPr lang="en-US" smtClean="0"/>
              <a:t>8/21/2017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1A8F75-7C3E-48C8-A10E-5A9DAB2667FC}" type="slidenum">
              <a:rPr lang="en-US" smtClean="0"/>
              <a:t>‹#›</a:t>
            </a:fld>
            <a:endParaRPr lang="en-US"/>
          </a:p>
        </p:txBody>
      </p:sp>
      <p:sp>
        <p:nvSpPr>
          <p:cNvPr id="6" name="Rectangle 5"/>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53396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17389F2-3F7C-4222-B6DB-CCE4EA23A1E3}" type="datetimeFigureOut">
              <a:rPr lang="en-US" smtClean="0"/>
              <a:t>8/21/2017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A8F75-7C3E-48C8-A10E-5A9DAB2667FC}" type="slidenum">
              <a:rPr lang="en-US" smtClean="0"/>
              <a:t>‹#›</a:t>
            </a:fld>
            <a:endParaRPr lang="en-US"/>
          </a:p>
        </p:txBody>
      </p:sp>
      <p:sp>
        <p:nvSpPr>
          <p:cNvPr id="8" name="Rectangle 7"/>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67787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17389F2-3F7C-4222-B6DB-CCE4EA23A1E3}" type="datetimeFigureOut">
              <a:rPr lang="en-US" smtClean="0"/>
              <a:t>8/21/2017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1A8F75-7C3E-48C8-A10E-5A9DAB2667FC}" type="slidenum">
              <a:rPr lang="en-US" smtClean="0"/>
              <a:t>‹#›</a:t>
            </a:fld>
            <a:endParaRPr lang="en-US"/>
          </a:p>
        </p:txBody>
      </p:sp>
      <p:sp>
        <p:nvSpPr>
          <p:cNvPr id="10" name="Rectangle 9"/>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042128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17389F2-3F7C-4222-B6DB-CCE4EA23A1E3}" type="datetimeFigureOut">
              <a:rPr lang="en-US" smtClean="0"/>
              <a:t>8/21/2017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1A8F75-7C3E-48C8-A10E-5A9DAB2667FC}" type="slidenum">
              <a:rPr lang="en-US" smtClean="0"/>
              <a:t>‹#›</a:t>
            </a:fld>
            <a:endParaRPr lang="en-US"/>
          </a:p>
        </p:txBody>
      </p:sp>
      <p:sp>
        <p:nvSpPr>
          <p:cNvPr id="6" name="Rectangle 5"/>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272675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7389F2-3F7C-4222-B6DB-CCE4EA23A1E3}" type="datetimeFigureOut">
              <a:rPr lang="en-US" smtClean="0"/>
              <a:t>8/21/2017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1A8F75-7C3E-48C8-A10E-5A9DAB2667FC}" type="slidenum">
              <a:rPr lang="en-US" smtClean="0"/>
              <a:t>‹#›</a:t>
            </a:fld>
            <a:endParaRPr lang="en-US"/>
          </a:p>
        </p:txBody>
      </p:sp>
      <p:sp>
        <p:nvSpPr>
          <p:cNvPr id="5" name="Rectangle 4"/>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726114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7389F2-3F7C-4222-B6DB-CCE4EA23A1E3}" type="datetimeFigureOut">
              <a:rPr lang="en-US" smtClean="0"/>
              <a:t>8/21/2017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A8F75-7C3E-48C8-A10E-5A9DAB2667FC}" type="slidenum">
              <a:rPr lang="en-US" smtClean="0"/>
              <a:t>‹#›</a:t>
            </a:fld>
            <a:endParaRPr lang="en-US"/>
          </a:p>
        </p:txBody>
      </p:sp>
      <p:sp>
        <p:nvSpPr>
          <p:cNvPr id="8" name="Rectangle 7"/>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942068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7389F2-3F7C-4222-B6DB-CCE4EA23A1E3}" type="datetimeFigureOut">
              <a:rPr lang="en-US" smtClean="0"/>
              <a:t>8/21/2017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A8F75-7C3E-48C8-A10E-5A9DAB2667FC}" type="slidenum">
              <a:rPr lang="en-US" smtClean="0"/>
              <a:t>‹#›</a:t>
            </a:fld>
            <a:endParaRPr lang="en-US"/>
          </a:p>
        </p:txBody>
      </p:sp>
      <p:sp>
        <p:nvSpPr>
          <p:cNvPr id="8" name="Rectangle 7"/>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219769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389F2-3F7C-4222-B6DB-CCE4EA23A1E3}" type="datetimeFigureOut">
              <a:rPr lang="en-US" smtClean="0"/>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62502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389F2-3F7C-4222-B6DB-CCE4EA23A1E3}" type="datetimeFigureOut">
              <a:rPr lang="en-US" smtClean="0"/>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A8F75-7C3E-48C8-A10E-5A9DAB2667FC}" type="slidenum">
              <a:rPr lang="en-US" smtClean="0"/>
              <a:t>‹#›</a:t>
            </a:fld>
            <a:endParaRPr lang="en-US"/>
          </a:p>
        </p:txBody>
      </p:sp>
      <p:sp>
        <p:nvSpPr>
          <p:cNvPr id="7" name="Rectangle 6"/>
          <p:cNvSpPr/>
          <p:nvPr userDrawn="1"/>
        </p:nvSpPr>
        <p:spPr>
          <a:xfrm>
            <a:off x="-1348" y="-1348"/>
            <a:ext cx="9144000" cy="1444336"/>
          </a:xfrm>
          <a:prstGeom prst="rect">
            <a:avLst/>
          </a:prstGeom>
          <a:solidFill>
            <a:schemeClr val="accent1">
              <a:lumMod val="20000"/>
              <a:lumOff val="80000"/>
              <a:alpha val="6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43938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7389F2-3F7C-4222-B6DB-CCE4EA23A1E3}" type="datetimeFigureOut">
              <a:rPr lang="en-US" smtClean="0"/>
              <a:t>8/21/2017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A8F75-7C3E-48C8-A10E-5A9DAB2667FC}" type="slidenum">
              <a:rPr lang="en-US" smtClean="0"/>
              <a:t>‹#›</a:t>
            </a:fld>
            <a:endParaRPr lang="en-US"/>
          </a:p>
        </p:txBody>
      </p:sp>
      <p:pic>
        <p:nvPicPr>
          <p:cNvPr id="7" name="Picture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288529" y="5793897"/>
            <a:ext cx="1677670" cy="953643"/>
          </a:xfrm>
          <a:prstGeom prst="rect">
            <a:avLst/>
          </a:prstGeom>
        </p:spPr>
      </p:pic>
    </p:spTree>
    <p:extLst>
      <p:ext uri="{BB962C8B-B14F-4D97-AF65-F5344CB8AC3E}">
        <p14:creationId xmlns:p14="http://schemas.microsoft.com/office/powerpoint/2010/main" val="2132794798"/>
      </p:ext>
    </p:extLst>
  </p:cSld>
  <p:clrMap bg1="lt1" tx1="dk1" bg2="lt2" tx2="dk2" accent1="accent1" accent2="accent2" accent3="accent3" accent4="accent4" accent5="accent5" accent6="accent6" hlink="hlink" folHlink="folHlink"/>
  <p:sldLayoutIdLst>
    <p:sldLayoutId id="2147483661" r:id="rId1"/>
    <p:sldLayoutId id="2147483677" r:id="rId2"/>
    <p:sldLayoutId id="2147483662" r:id="rId3"/>
    <p:sldLayoutId id="2147483673" r:id="rId4"/>
    <p:sldLayoutId id="2147483676" r:id="rId5"/>
    <p:sldLayoutId id="2147483675"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51183"/>
            <a:ext cx="7772400" cy="2387600"/>
          </a:xfrm>
        </p:spPr>
        <p:txBody>
          <a:bodyPr>
            <a:normAutofit/>
          </a:bodyPr>
          <a:lstStyle/>
          <a:p>
            <a:r>
              <a:rPr lang="en-US" dirty="0" smtClean="0"/>
              <a:t>Public Waters Inventory</a:t>
            </a:r>
            <a:endParaRPr lang="en-US" dirty="0"/>
          </a:p>
        </p:txBody>
      </p:sp>
      <p:sp>
        <p:nvSpPr>
          <p:cNvPr id="3" name="Subtitle 2"/>
          <p:cNvSpPr>
            <a:spLocks noGrp="1"/>
          </p:cNvSpPr>
          <p:nvPr>
            <p:ph type="subTitle" idx="1"/>
          </p:nvPr>
        </p:nvSpPr>
        <p:spPr>
          <a:xfrm>
            <a:off x="1143000" y="3913768"/>
            <a:ext cx="6858000" cy="1655762"/>
          </a:xfrm>
        </p:spPr>
        <p:txBody>
          <a:bodyPr>
            <a:normAutofit fontScale="92500" lnSpcReduction="20000"/>
          </a:bodyPr>
          <a:lstStyle/>
          <a:p>
            <a:endParaRPr lang="en-US" dirty="0" smtClean="0"/>
          </a:p>
          <a:p>
            <a:endParaRPr lang="en-US" dirty="0"/>
          </a:p>
          <a:p>
            <a:r>
              <a:rPr lang="en-US" sz="3000" dirty="0" smtClean="0"/>
              <a:t>Monday, August </a:t>
            </a:r>
            <a:r>
              <a:rPr lang="en-US" sz="3000" dirty="0" smtClean="0"/>
              <a:t>21, </a:t>
            </a:r>
            <a:r>
              <a:rPr lang="en-US" sz="3000" dirty="0" smtClean="0"/>
              <a:t>2017</a:t>
            </a:r>
          </a:p>
          <a:p>
            <a:r>
              <a:rPr lang="en-US" sz="3000" dirty="0" smtClean="0"/>
              <a:t>City Council </a:t>
            </a:r>
          </a:p>
        </p:txBody>
      </p:sp>
    </p:spTree>
    <p:extLst>
      <p:ext uri="{BB962C8B-B14F-4D97-AF65-F5344CB8AC3E}">
        <p14:creationId xmlns:p14="http://schemas.microsoft.com/office/powerpoint/2010/main" val="18498002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45432" y="0"/>
            <a:ext cx="5108317" cy="7083985"/>
          </a:xfrm>
          <a:prstGeom prst="rect">
            <a:avLst/>
          </a:prstGeom>
        </p:spPr>
      </p:pic>
    </p:spTree>
    <p:extLst>
      <p:ext uri="{BB962C8B-B14F-4D97-AF65-F5344CB8AC3E}">
        <p14:creationId xmlns:p14="http://schemas.microsoft.com/office/powerpoint/2010/main" val="3313874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Background</a:t>
            </a:r>
            <a:endParaRPr lang="en-US" dirty="0"/>
          </a:p>
        </p:txBody>
      </p:sp>
      <p:sp>
        <p:nvSpPr>
          <p:cNvPr id="6" name="Content Placeholder 5"/>
          <p:cNvSpPr>
            <a:spLocks noGrp="1"/>
          </p:cNvSpPr>
          <p:nvPr>
            <p:ph idx="1"/>
          </p:nvPr>
        </p:nvSpPr>
        <p:spPr>
          <a:xfrm>
            <a:off x="628649" y="1825625"/>
            <a:ext cx="8047759" cy="4351338"/>
          </a:xfrm>
        </p:spPr>
        <p:txBody>
          <a:bodyPr/>
          <a:lstStyle/>
          <a:p>
            <a:r>
              <a:rPr lang="en-US" sz="3200" dirty="0" smtClean="0"/>
              <a:t>Manager Waller discussed possible changes to Pubic Waters Inventory</a:t>
            </a:r>
          </a:p>
          <a:p>
            <a:pPr lvl="1"/>
            <a:r>
              <a:rPr lang="en-US" dirty="0" smtClean="0"/>
              <a:t>Aug 7, 2017</a:t>
            </a:r>
          </a:p>
          <a:p>
            <a:r>
              <a:rPr lang="en-US" dirty="0" smtClean="0"/>
              <a:t>Discussion was about sending letter to DNR expressing concerns</a:t>
            </a:r>
          </a:p>
          <a:p>
            <a:r>
              <a:rPr lang="en-US" dirty="0" smtClean="0"/>
              <a:t>Staff has obtained additional information</a:t>
            </a:r>
          </a:p>
          <a:p>
            <a:pPr marL="0" indent="0">
              <a:buNone/>
            </a:pPr>
            <a:endParaRPr lang="en-US" dirty="0" smtClean="0"/>
          </a:p>
          <a:p>
            <a:pPr marL="457200" lvl="1"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21108185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8826"/>
            <a:ext cx="7886700" cy="894276"/>
          </a:xfrm>
        </p:spPr>
        <p:txBody>
          <a:bodyPr/>
          <a:lstStyle/>
          <a:p>
            <a:r>
              <a:rPr lang="en-US" dirty="0" smtClean="0"/>
              <a:t>History</a:t>
            </a:r>
            <a:endParaRPr lang="en-US" dirty="0"/>
          </a:p>
        </p:txBody>
      </p:sp>
      <p:sp>
        <p:nvSpPr>
          <p:cNvPr id="3" name="Content Placeholder 2"/>
          <p:cNvSpPr>
            <a:spLocks noGrp="1"/>
          </p:cNvSpPr>
          <p:nvPr>
            <p:ph idx="1"/>
          </p:nvPr>
        </p:nvSpPr>
        <p:spPr>
          <a:xfrm>
            <a:off x="628650" y="1347019"/>
            <a:ext cx="7886700" cy="5105881"/>
          </a:xfrm>
        </p:spPr>
        <p:txBody>
          <a:bodyPr>
            <a:normAutofit lnSpcReduction="10000"/>
          </a:bodyPr>
          <a:lstStyle/>
          <a:p>
            <a:r>
              <a:rPr lang="en-US" dirty="0" smtClean="0"/>
              <a:t>1979 designation of “Public </a:t>
            </a:r>
            <a:r>
              <a:rPr lang="en-US" dirty="0" smtClean="0"/>
              <a:t>W</a:t>
            </a:r>
            <a:r>
              <a:rPr lang="en-US" dirty="0" smtClean="0"/>
              <a:t>aters” by DNR</a:t>
            </a:r>
          </a:p>
          <a:p>
            <a:pPr lvl="1"/>
            <a:r>
              <a:rPr lang="en-US" dirty="0" smtClean="0"/>
              <a:t>An </a:t>
            </a:r>
            <a:r>
              <a:rPr lang="en-US" sz="2400" dirty="0" smtClean="0"/>
              <a:t>“Inventory” was created ----------- PWI</a:t>
            </a:r>
          </a:p>
          <a:p>
            <a:pPr lvl="2"/>
            <a:r>
              <a:rPr lang="en-US" sz="2000" dirty="0" smtClean="0"/>
              <a:t>Includes a </a:t>
            </a:r>
            <a:r>
              <a:rPr lang="en-US" sz="2000" u="sng" dirty="0" smtClean="0"/>
              <a:t>list</a:t>
            </a:r>
            <a:r>
              <a:rPr lang="en-US" sz="2000" dirty="0" smtClean="0"/>
              <a:t> and a </a:t>
            </a:r>
            <a:r>
              <a:rPr lang="en-US" sz="2000" u="sng" dirty="0" smtClean="0"/>
              <a:t>map</a:t>
            </a:r>
          </a:p>
          <a:p>
            <a:pPr lvl="1"/>
            <a:r>
              <a:rPr lang="en-US" dirty="0" smtClean="0"/>
              <a:t>Process included public input before adoption</a:t>
            </a:r>
            <a:endParaRPr lang="en-US" sz="2800" dirty="0"/>
          </a:p>
          <a:p>
            <a:r>
              <a:rPr lang="en-US" dirty="0" smtClean="0"/>
              <a:t>2015 Buffer Law</a:t>
            </a:r>
          </a:p>
          <a:p>
            <a:pPr lvl="1"/>
            <a:r>
              <a:rPr lang="en-US" dirty="0" smtClean="0"/>
              <a:t>“Public Waters” are relevant to the buffer law</a:t>
            </a:r>
          </a:p>
          <a:p>
            <a:pPr lvl="1"/>
            <a:r>
              <a:rPr lang="en-US" dirty="0" smtClean="0"/>
              <a:t>Original PWI Maps were reviewed</a:t>
            </a:r>
          </a:p>
          <a:p>
            <a:pPr lvl="1"/>
            <a:r>
              <a:rPr lang="en-US" dirty="0" smtClean="0"/>
              <a:t>Some ditches are on the </a:t>
            </a:r>
            <a:r>
              <a:rPr lang="en-US" u="sng" dirty="0" smtClean="0"/>
              <a:t>map</a:t>
            </a:r>
            <a:r>
              <a:rPr lang="en-US" dirty="0" smtClean="0"/>
              <a:t> but not on the </a:t>
            </a:r>
            <a:r>
              <a:rPr lang="en-US" u="sng" dirty="0" smtClean="0"/>
              <a:t>list</a:t>
            </a:r>
          </a:p>
          <a:p>
            <a:pPr lvl="2"/>
            <a:r>
              <a:rPr lang="en-US" dirty="0" smtClean="0"/>
              <a:t>Proper notice was not provided to landowners – they might not know their ditches are shown as “public waters”</a:t>
            </a:r>
          </a:p>
          <a:p>
            <a:pPr lvl="2"/>
            <a:r>
              <a:rPr lang="en-US" dirty="0" smtClean="0"/>
              <a:t>JD-2 (Hardwood Creek) is one of these</a:t>
            </a:r>
          </a:p>
          <a:p>
            <a:r>
              <a:rPr lang="en-US" dirty="0" smtClean="0"/>
              <a:t>April 2017 order removed these ditches from the PWI</a:t>
            </a:r>
          </a:p>
          <a:p>
            <a:pPr lvl="1"/>
            <a:endParaRPr lang="en-US" dirty="0" smtClean="0"/>
          </a:p>
          <a:p>
            <a:pPr lvl="1"/>
            <a:endParaRPr lang="en-US" dirty="0" smtClean="0"/>
          </a:p>
          <a:p>
            <a:pPr lvl="1"/>
            <a:endParaRPr lang="en-US" u="sng" dirty="0" smtClean="0"/>
          </a:p>
        </p:txBody>
      </p:sp>
    </p:spTree>
    <p:extLst>
      <p:ext uri="{BB962C8B-B14F-4D97-AF65-F5344CB8AC3E}">
        <p14:creationId xmlns:p14="http://schemas.microsoft.com/office/powerpoint/2010/main" val="29650548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7"/>
            <a:ext cx="7886700" cy="1325563"/>
          </a:xfrm>
        </p:spPr>
        <p:txBody>
          <a:bodyPr/>
          <a:lstStyle/>
          <a:p>
            <a:r>
              <a:rPr lang="en-US" dirty="0" smtClean="0"/>
              <a:t>Recent developments</a:t>
            </a:r>
            <a:endParaRPr lang="en-US" dirty="0"/>
          </a:p>
        </p:txBody>
      </p:sp>
      <p:sp>
        <p:nvSpPr>
          <p:cNvPr id="3" name="Content Placeholder 2"/>
          <p:cNvSpPr>
            <a:spLocks noGrp="1"/>
          </p:cNvSpPr>
          <p:nvPr>
            <p:ph idx="1"/>
          </p:nvPr>
        </p:nvSpPr>
        <p:spPr>
          <a:xfrm>
            <a:off x="628650" y="1600200"/>
            <a:ext cx="7886700" cy="4981073"/>
          </a:xfrm>
        </p:spPr>
        <p:txBody>
          <a:bodyPr>
            <a:normAutofit fontScale="92500"/>
          </a:bodyPr>
          <a:lstStyle/>
          <a:p>
            <a:r>
              <a:rPr lang="en-US" dirty="0" smtClean="0"/>
              <a:t>RCWD received some communication from DNR indicating DNR’s recommendation to put JD-2 back on the PWI.</a:t>
            </a:r>
          </a:p>
          <a:p>
            <a:r>
              <a:rPr lang="en-US" dirty="0" smtClean="0"/>
              <a:t>RCWD wants DNR to follow </a:t>
            </a:r>
            <a:r>
              <a:rPr lang="en-US" smtClean="0"/>
              <a:t>the original statutory </a:t>
            </a:r>
            <a:r>
              <a:rPr lang="en-US" dirty="0" smtClean="0"/>
              <a:t>process (with notice to landowners) for PWI inclusion.</a:t>
            </a:r>
          </a:p>
          <a:p>
            <a:r>
              <a:rPr lang="en-US" dirty="0" smtClean="0"/>
              <a:t>RCWD does not know what process DNR will follow</a:t>
            </a:r>
          </a:p>
          <a:p>
            <a:r>
              <a:rPr lang="en-US" dirty="0" smtClean="0"/>
              <a:t>2017 DNR order anticipates a review of subject ditches for PWI inclusion subject to public comment. </a:t>
            </a:r>
          </a:p>
          <a:p>
            <a:r>
              <a:rPr lang="en-US" dirty="0" smtClean="0"/>
              <a:t>RCWD has not taken an stance on PWI designation</a:t>
            </a:r>
          </a:p>
          <a:p>
            <a:endParaRPr lang="en-US" dirty="0" smtClean="0"/>
          </a:p>
          <a:p>
            <a:pPr marL="0" indent="0">
              <a:buNone/>
            </a:pPr>
            <a:r>
              <a:rPr lang="en-US" dirty="0" smtClean="0"/>
              <a:t> </a:t>
            </a:r>
            <a:endParaRPr lang="en-US" dirty="0" smtClean="0"/>
          </a:p>
          <a:p>
            <a:pPr lvl="2"/>
            <a:endParaRPr lang="en-US" dirty="0" smtClean="0"/>
          </a:p>
          <a:p>
            <a:pPr marL="0" indent="0">
              <a:buNone/>
            </a:pPr>
            <a:endParaRPr lang="en-US" dirty="0" smtClean="0"/>
          </a:p>
          <a:p>
            <a:endParaRPr lang="en-US" dirty="0" smtClean="0"/>
          </a:p>
        </p:txBody>
      </p:sp>
    </p:spTree>
    <p:extLst>
      <p:ext uri="{BB962C8B-B14F-4D97-AF65-F5344CB8AC3E}">
        <p14:creationId xmlns:p14="http://schemas.microsoft.com/office/powerpoint/2010/main" val="1622528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PWI inclusion (designating the ditch as “public waters”) could have multiple consequences to landowners, City, RCWD, etc.</a:t>
            </a:r>
          </a:p>
          <a:p>
            <a:r>
              <a:rPr lang="en-US" dirty="0" smtClean="0"/>
              <a:t>Staff has not analyzed this matter</a:t>
            </a:r>
          </a:p>
          <a:p>
            <a:pPr lvl="1"/>
            <a:r>
              <a:rPr lang="en-US" dirty="0" smtClean="0"/>
              <a:t>Would prefer to do so through a proper process…</a:t>
            </a:r>
          </a:p>
          <a:p>
            <a:endParaRPr lang="en-US" dirty="0"/>
          </a:p>
        </p:txBody>
      </p:sp>
    </p:spTree>
    <p:extLst>
      <p:ext uri="{BB962C8B-B14F-4D97-AF65-F5344CB8AC3E}">
        <p14:creationId xmlns:p14="http://schemas.microsoft.com/office/powerpoint/2010/main" val="3432792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a:t>
            </a:r>
            <a:endParaRPr lang="en-US" dirty="0"/>
          </a:p>
        </p:txBody>
      </p:sp>
      <p:sp>
        <p:nvSpPr>
          <p:cNvPr id="3" name="Content Placeholder 2"/>
          <p:cNvSpPr>
            <a:spLocks noGrp="1"/>
          </p:cNvSpPr>
          <p:nvPr>
            <p:ph idx="1"/>
          </p:nvPr>
        </p:nvSpPr>
        <p:spPr>
          <a:xfrm>
            <a:off x="628650" y="1597025"/>
            <a:ext cx="7886700" cy="4351338"/>
          </a:xfrm>
        </p:spPr>
        <p:txBody>
          <a:bodyPr>
            <a:normAutofit/>
          </a:bodyPr>
          <a:lstStyle/>
          <a:p>
            <a:r>
              <a:rPr lang="en-US" dirty="0" smtClean="0"/>
              <a:t>Staff </a:t>
            </a:r>
            <a:r>
              <a:rPr lang="en-US" dirty="0" smtClean="0"/>
              <a:t>will contact DNR staff to inquire about intended process</a:t>
            </a:r>
          </a:p>
          <a:p>
            <a:r>
              <a:rPr lang="en-US" dirty="0" smtClean="0"/>
              <a:t>Staff will follow-up with letter</a:t>
            </a:r>
            <a:endParaRPr lang="en-US" dirty="0"/>
          </a:p>
        </p:txBody>
      </p:sp>
    </p:spTree>
    <p:extLst>
      <p:ext uri="{BB962C8B-B14F-4D97-AF65-F5344CB8AC3E}">
        <p14:creationId xmlns:p14="http://schemas.microsoft.com/office/powerpoint/2010/main" val="26532097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45432" y="0"/>
            <a:ext cx="5108317" cy="7083985"/>
          </a:xfrm>
          <a:prstGeom prst="rect">
            <a:avLst/>
          </a:prstGeom>
        </p:spPr>
      </p:pic>
    </p:spTree>
    <p:extLst>
      <p:ext uri="{BB962C8B-B14F-4D97-AF65-F5344CB8AC3E}">
        <p14:creationId xmlns:p14="http://schemas.microsoft.com/office/powerpoint/2010/main" val="31032349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F96E637B-5D50-4404-9B00-B7BA78FA62D3}">
  <ds:schemaRefs>
    <ds:schemaRef ds:uri="ESRI.ArcGIS.Mapping.OfficeIntegration.PowerPointInfo"/>
  </ds:schemaRefs>
</ds:datastoreItem>
</file>

<file path=customXml/itemProps2.xml><?xml version="1.0" encoding="utf-8"?>
<ds:datastoreItem xmlns:ds="http://schemas.openxmlformats.org/officeDocument/2006/customXml" ds:itemID="{A0B9D079-A95E-4E31-A2B6-A23DB99FC4AF}">
  <ds:schemaRefs>
    <ds:schemaRef ds:uri="ESRI.ArcGIS.Mapping.OfficeIntegration.PowerPointInfo"/>
  </ds:schemaRefs>
</ds:datastoreItem>
</file>

<file path=customXml/itemProps3.xml><?xml version="1.0" encoding="utf-8"?>
<ds:datastoreItem xmlns:ds="http://schemas.openxmlformats.org/officeDocument/2006/customXml" ds:itemID="{D24943E1-0599-4471-BE93-D3F7110ACA7D}">
  <ds:schemaRefs>
    <ds:schemaRef ds:uri="ESRI.ArcGIS.Mapping.OfficeIntegration.PowerPointInfo"/>
  </ds:schemaRefs>
</ds:datastoreItem>
</file>

<file path=customXml/itemProps4.xml><?xml version="1.0" encoding="utf-8"?>
<ds:datastoreItem xmlns:ds="http://schemas.openxmlformats.org/officeDocument/2006/customXml" ds:itemID="{F7F9E27B-2361-4D17-AFC4-A82F3DE5EB6F}">
  <ds:schemaRefs>
    <ds:schemaRef ds:uri="ESRI.ArcGIS.Mapping.OfficeIntegration.PowerPointInfo"/>
  </ds:schemaRefs>
</ds:datastoreItem>
</file>

<file path=customXml/itemProps5.xml><?xml version="1.0" encoding="utf-8"?>
<ds:datastoreItem xmlns:ds="http://schemas.openxmlformats.org/officeDocument/2006/customXml" ds:itemID="{CDA245B8-F16B-4B0E-A909-7A98B94E3EA3}">
  <ds:schemaRefs>
    <ds:schemaRef ds:uri="ESRI.ArcGIS.Mapping.OfficeIntegration.PowerPointInfo"/>
  </ds:schemaRefs>
</ds:datastoreItem>
</file>

<file path=customXml/itemProps6.xml><?xml version="1.0" encoding="utf-8"?>
<ds:datastoreItem xmlns:ds="http://schemas.openxmlformats.org/officeDocument/2006/customXml" ds:itemID="{5D961C92-090F-4BE5-A4DB-702EFB529EDB}">
  <ds:schemaRefs>
    <ds:schemaRef ds:uri="ESRI.ArcGIS.Mapping.OfficeIntegration.PowerPointInfo"/>
  </ds:schemaRefs>
</ds:datastoreItem>
</file>

<file path=customXml/itemProps7.xml><?xml version="1.0" encoding="utf-8"?>
<ds:datastoreItem xmlns:ds="http://schemas.openxmlformats.org/officeDocument/2006/customXml" ds:itemID="{A31670CE-38F2-4E39-A216-3E3CDC3AAE66}">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Office Theme</Template>
  <TotalTime>2481</TotalTime>
  <Words>467</Words>
  <Application>Microsoft Office PowerPoint</Application>
  <PresentationFormat>On-screen Show (4:3)</PresentationFormat>
  <Paragraphs>53</Paragraphs>
  <Slides>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Public Waters Inventory</vt:lpstr>
      <vt:lpstr>PowerPoint Presentation</vt:lpstr>
      <vt:lpstr>Background</vt:lpstr>
      <vt:lpstr>History</vt:lpstr>
      <vt:lpstr>Recent developments</vt:lpstr>
      <vt:lpstr>Conclusion</vt:lpstr>
      <vt:lpstr>Recommendation</vt:lpstr>
      <vt:lpstr>PowerPoint Presentation</vt:lpstr>
    </vt:vector>
  </TitlesOfParts>
  <Company>City of Hugo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Excelsior Group Terre De L’eau Sketch Plan</dc:title>
  <dc:creator>Rachel Juba</dc:creator>
  <cp:lastModifiedBy>Bryan Bear</cp:lastModifiedBy>
  <cp:revision>106</cp:revision>
  <cp:lastPrinted>2017-07-17T23:44:35Z</cp:lastPrinted>
  <dcterms:created xsi:type="dcterms:W3CDTF">2016-06-22T19:30:10Z</dcterms:created>
  <dcterms:modified xsi:type="dcterms:W3CDTF">2017-08-21T23:30:55Z</dcterms:modified>
</cp:coreProperties>
</file>