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9"/>
  </p:notesMasterIdLst>
  <p:sldIdLst>
    <p:sldId id="266" r:id="rId4"/>
    <p:sldId id="272" r:id="rId5"/>
    <p:sldId id="273" r:id="rId6"/>
    <p:sldId id="279" r:id="rId7"/>
    <p:sldId id="288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4" autoAdjust="0"/>
    <p:restoredTop sz="93829" autoAdjust="0"/>
  </p:normalViewPr>
  <p:slideViewPr>
    <p:cSldViewPr snapToGrid="0">
      <p:cViewPr varScale="1">
        <p:scale>
          <a:sx n="110" d="100"/>
          <a:sy n="110" d="100"/>
        </p:scale>
        <p:origin x="100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4B092CE-F911-4163-99C5-0EE8138FA13D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0AD052E-5D22-48F7-A4CF-842BD490B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3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052E-5D22-48F7-A4CF-842BD490B7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72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186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348" y="-1348"/>
            <a:ext cx="9144000" cy="6859348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78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28650" y="12236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28650" y="1582865"/>
            <a:ext cx="78867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113591"/>
            <a:ext cx="2057400" cy="365125"/>
          </a:xfrm>
        </p:spPr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11359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13591"/>
            <a:ext cx="2057400" cy="365125"/>
          </a:xfrm>
        </p:spPr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46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50" y="12236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28650" y="1582865"/>
            <a:ext cx="78867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113591"/>
            <a:ext cx="2057400" cy="365125"/>
          </a:xfrm>
        </p:spPr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11359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13591"/>
            <a:ext cx="2057400" cy="365125"/>
          </a:xfrm>
        </p:spPr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14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2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7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21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2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61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20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97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5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348" y="-1348"/>
            <a:ext cx="9144000" cy="144433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93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E8EDA-50D6-45BD-B6B3-9A8E3183C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0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389F2-3F7C-4222-B6DB-CCE4EA23A1E3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A8F75-7C3E-48C8-A10E-5A9DAB2667F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16" y="5684863"/>
            <a:ext cx="1869484" cy="10626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7" y="6186916"/>
            <a:ext cx="679693" cy="56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9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62" r:id="rId3"/>
    <p:sldLayoutId id="2147483673" r:id="rId4"/>
    <p:sldLayoutId id="2147483676" r:id="rId5"/>
    <p:sldLayoutId id="2147483675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28650" y="158286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endParaRPr lang="en-US" altLang="en-US" sz="36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en-US" sz="3600" b="1" dirty="0">
                <a:solidFill>
                  <a:srgbClr val="000000"/>
                </a:solidFill>
                <a:latin typeface="Times New Roman" pitchFamily="18" charset="0"/>
              </a:rPr>
              <a:t>130</a:t>
            </a:r>
            <a:r>
              <a:rPr lang="en-US" altLang="en-US" sz="3600" b="1" baseline="30000" dirty="0">
                <a:solidFill>
                  <a:srgbClr val="000000"/>
                </a:solidFill>
                <a:latin typeface="Times New Roman" pitchFamily="18" charset="0"/>
              </a:rPr>
              <a:t>th</a:t>
            </a:r>
            <a:r>
              <a:rPr lang="en-US" altLang="en-US" sz="3600" b="1" dirty="0">
                <a:solidFill>
                  <a:srgbClr val="000000"/>
                </a:solidFill>
                <a:latin typeface="Times New Roman" pitchFamily="18" charset="0"/>
              </a:rPr>
              <a:t> Street Improvement Project</a:t>
            </a:r>
            <a:endParaRPr lang="en-US" altLang="en-US" sz="32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altLang="en-US" sz="32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en-US" sz="3200" b="1" dirty="0">
                <a:solidFill>
                  <a:srgbClr val="000000"/>
                </a:solidFill>
                <a:latin typeface="Times New Roman" pitchFamily="18" charset="0"/>
              </a:rPr>
              <a:t>September 18, 2017</a:t>
            </a:r>
          </a:p>
        </p:txBody>
      </p:sp>
    </p:spTree>
    <p:extLst>
      <p:ext uri="{BB962C8B-B14F-4D97-AF65-F5344CB8AC3E}">
        <p14:creationId xmlns:p14="http://schemas.microsoft.com/office/powerpoint/2010/main" val="1849800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5050" y="5350521"/>
            <a:ext cx="8150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Sunset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Lake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139BF2BC-3D40-4C9F-91B6-86CC2F09310C}"/>
              </a:ext>
            </a:extLst>
          </p:cNvPr>
          <p:cNvSpPr/>
          <p:nvPr/>
        </p:nvSpPr>
        <p:spPr>
          <a:xfrm>
            <a:off x="4943959" y="4417016"/>
            <a:ext cx="241810" cy="2169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E41211A-B841-4D03-951A-E16F94FC52A1}"/>
              </a:ext>
            </a:extLst>
          </p:cNvPr>
          <p:cNvSpPr txBox="1"/>
          <p:nvPr/>
        </p:nvSpPr>
        <p:spPr>
          <a:xfrm>
            <a:off x="1343725" y="504453"/>
            <a:ext cx="6126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130th Street Project Location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DD5A5EE-AFD4-4724-846C-7DDC7ABF7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10" y="1089229"/>
            <a:ext cx="6513915" cy="499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8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>
                <a:solidFill>
                  <a:srgbClr val="000000"/>
                </a:solidFill>
                <a:latin typeface="Times New Roman" pitchFamily="18" charset="0"/>
              </a:rPr>
              <a:t>130</a:t>
            </a:r>
            <a:r>
              <a:rPr lang="en-US" sz="3000" baseline="30000" dirty="0">
                <a:solidFill>
                  <a:srgbClr val="000000"/>
                </a:solidFill>
                <a:latin typeface="Times New Roman" pitchFamily="18" charset="0"/>
              </a:rPr>
              <a:t>th</a:t>
            </a:r>
            <a:r>
              <a:rPr lang="en-US" sz="3000" dirty="0">
                <a:solidFill>
                  <a:srgbClr val="000000"/>
                </a:solidFill>
                <a:latin typeface="Times New Roman" pitchFamily="18" charset="0"/>
              </a:rPr>
              <a:t> Street has been identified as a roadway for improvement, however not on CIP</a:t>
            </a:r>
          </a:p>
          <a:p>
            <a:pPr>
              <a:defRPr/>
            </a:pPr>
            <a:r>
              <a:rPr lang="en-US" sz="3000" dirty="0">
                <a:solidFill>
                  <a:srgbClr val="000000"/>
                </a:solidFill>
                <a:latin typeface="Times New Roman" pitchFamily="18" charset="0"/>
              </a:rPr>
              <a:t>Adelaide Landing has started construction on their initial phase</a:t>
            </a:r>
          </a:p>
          <a:p>
            <a:pPr lvl="1">
              <a:defRPr/>
            </a:pPr>
            <a:r>
              <a:rPr lang="en-US" sz="2600" dirty="0">
                <a:solidFill>
                  <a:srgbClr val="000000"/>
                </a:solidFill>
                <a:latin typeface="Times New Roman" pitchFamily="18" charset="0"/>
              </a:rPr>
              <a:t>Development Agreement Requires 44% of projects costs to be paid to the City ($1,566,520)</a:t>
            </a:r>
          </a:p>
          <a:p>
            <a:pPr lvl="1">
              <a:defRPr/>
            </a:pPr>
            <a:r>
              <a:rPr lang="en-US" sz="2600" dirty="0">
                <a:solidFill>
                  <a:srgbClr val="000000"/>
                </a:solidFill>
                <a:latin typeface="Times New Roman" pitchFamily="18" charset="0"/>
              </a:rPr>
              <a:t>1/3 due at each of the first three phases ($521,840)</a:t>
            </a:r>
          </a:p>
          <a:p>
            <a:pPr>
              <a:defRPr/>
            </a:pPr>
            <a:r>
              <a:rPr lang="en-US" sz="3000" dirty="0">
                <a:solidFill>
                  <a:srgbClr val="000000"/>
                </a:solidFill>
                <a:latin typeface="Times New Roman" pitchFamily="18" charset="0"/>
              </a:rPr>
              <a:t>Beaver Ponds previously contributed funds used for 130</a:t>
            </a:r>
            <a:r>
              <a:rPr lang="en-US" sz="3000" baseline="30000" dirty="0">
                <a:solidFill>
                  <a:srgbClr val="000000"/>
                </a:solidFill>
                <a:latin typeface="Times New Roman" pitchFamily="18" charset="0"/>
              </a:rPr>
              <a:t>th</a:t>
            </a:r>
            <a:r>
              <a:rPr lang="en-US" sz="3000" dirty="0">
                <a:solidFill>
                  <a:srgbClr val="000000"/>
                </a:solidFill>
                <a:latin typeface="Times New Roman" pitchFamily="18" charset="0"/>
              </a:rPr>
              <a:t> Street and TH 61 Improvements</a:t>
            </a:r>
          </a:p>
          <a:p>
            <a:pPr lvl="1">
              <a:defRPr/>
            </a:pPr>
            <a:endParaRPr lang="en-US" sz="2600" dirty="0">
              <a:solidFill>
                <a:srgbClr val="000000"/>
              </a:solidFill>
              <a:latin typeface="Times New Roman" pitchFamily="18" charset="0"/>
            </a:endParaRPr>
          </a:p>
          <a:p>
            <a:pPr marL="457200" lvl="1" indent="0">
              <a:buNone/>
              <a:defRPr/>
            </a:pPr>
            <a:endParaRPr lang="en-US" sz="2600" dirty="0">
              <a:solidFill>
                <a:srgbClr val="000000"/>
              </a:solidFill>
              <a:latin typeface="Times New Roman" pitchFamily="18" charset="0"/>
            </a:endParaRPr>
          </a:p>
          <a:p>
            <a:pPr marL="457200" lvl="1" indent="0">
              <a:buNone/>
              <a:defRPr/>
            </a:pPr>
            <a:endParaRPr lang="en-US" sz="2600" dirty="0">
              <a:solidFill>
                <a:srgbClr val="000000"/>
              </a:solidFill>
              <a:latin typeface="Times New Roman" pitchFamily="18" charset="0"/>
            </a:endParaRPr>
          </a:p>
          <a:p>
            <a:pPr marL="0" indent="0">
              <a:buNone/>
              <a:defRPr/>
            </a:pPr>
            <a:endParaRPr lang="en-US" sz="2600" dirty="0">
              <a:solidFill>
                <a:srgbClr val="000000"/>
              </a:solidFill>
              <a:latin typeface="Times New Roman" pitchFamily="18" charset="0"/>
            </a:endParaRPr>
          </a:p>
          <a:p>
            <a:pPr marL="457200" lvl="1" indent="0" eaLnBrk="1" hangingPunct="1">
              <a:buNone/>
              <a:defRPr/>
            </a:pPr>
            <a:endParaRPr lang="en-US" sz="26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3810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Background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41FDCEA-BA26-4CFB-B1DF-4B8BF7F2F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926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defRPr/>
            </a:pPr>
            <a:r>
              <a:rPr lang="en-US" sz="2800" dirty="0">
                <a:solidFill>
                  <a:srgbClr val="000000"/>
                </a:solidFill>
                <a:latin typeface="Times New Roman" pitchFamily="18" charset="0"/>
              </a:rPr>
              <a:t>Urban Section with 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Roundabout at Flay Avenue and 130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</a:rPr>
              <a:t>th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 Street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solidFill>
                  <a:srgbClr val="000000"/>
                </a:solidFill>
                <a:latin typeface="Times New Roman" pitchFamily="18" charset="0"/>
              </a:rPr>
              <a:t>2019 Construction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solidFill>
                  <a:srgbClr val="000000"/>
                </a:solidFill>
                <a:latin typeface="Times New Roman" pitchFamily="18" charset="0"/>
              </a:rPr>
              <a:t>Pedestrian Trail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solidFill>
                  <a:srgbClr val="000000"/>
                </a:solidFill>
                <a:latin typeface="Times New Roman" pitchFamily="18" charset="0"/>
              </a:rPr>
              <a:t>Affect on CIP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Wetland Delineation</a:t>
            </a:r>
            <a:endParaRPr lang="en-US" sz="2800" dirty="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solidFill>
                  <a:srgbClr val="000000"/>
                </a:solidFill>
                <a:latin typeface="Times New Roman" pitchFamily="18" charset="0"/>
              </a:rPr>
              <a:t>Soil Borings</a:t>
            </a:r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3810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3600" dirty="0">
                <a:solidFill>
                  <a:srgbClr val="000000"/>
                </a:solidFill>
                <a:latin typeface="Times New Roman" pitchFamily="18" charset="0"/>
              </a:rPr>
              <a:t>130</a:t>
            </a:r>
            <a:r>
              <a:rPr lang="en-US" sz="3600" baseline="30000" dirty="0">
                <a:solidFill>
                  <a:srgbClr val="000000"/>
                </a:solidFill>
                <a:latin typeface="Times New Roman" pitchFamily="18" charset="0"/>
              </a:rPr>
              <a:t>th</a:t>
            </a:r>
            <a:r>
              <a:rPr lang="en-US" sz="3600" dirty="0">
                <a:solidFill>
                  <a:srgbClr val="000000"/>
                </a:solidFill>
                <a:latin typeface="Times New Roman" pitchFamily="18" charset="0"/>
              </a:rPr>
              <a:t> Street Considerations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9029605-40E8-44DF-8917-2E4384550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549" y="2274827"/>
            <a:ext cx="4078476" cy="331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21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Recommendation/Next Steps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Further Evaluate Design Alternatives and coordinate with development team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Complete wetland delineation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Complete soil borings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Meet with adjacent land owners </a:t>
            </a:r>
          </a:p>
          <a:p>
            <a:pPr eaLnBrk="1" hangingPunct="1"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pPr marL="457200" lvl="1" indent="0">
              <a:buNone/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082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7751F8DB-B62A-4F8C-A665-88FB596B8292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253099E2-EDD5-4893-87EA-5DFB2C6A3CA2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2132</TotalTime>
  <Words>128</Words>
  <Application>Microsoft Office PowerPoint</Application>
  <PresentationFormat>On-screen Show (4:3)</PresentationFormat>
  <Paragraphs>30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Recommendation/Next Steps</vt:lpstr>
    </vt:vector>
  </TitlesOfParts>
  <Company>City of Hugo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Excelsior Group Terre De L’eau Sketch Plan</dc:title>
  <dc:creator>Rachel Juba</dc:creator>
  <cp:lastModifiedBy>Bryan Bear</cp:lastModifiedBy>
  <cp:revision>76</cp:revision>
  <cp:lastPrinted>2016-06-23T20:46:00Z</cp:lastPrinted>
  <dcterms:created xsi:type="dcterms:W3CDTF">2016-06-22T19:30:10Z</dcterms:created>
  <dcterms:modified xsi:type="dcterms:W3CDTF">2017-09-18T22:30:27Z</dcterms:modified>
</cp:coreProperties>
</file>