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21"/>
  </p:notesMasterIdLst>
  <p:sldIdLst>
    <p:sldId id="266" r:id="rId4"/>
    <p:sldId id="272" r:id="rId5"/>
    <p:sldId id="275" r:id="rId6"/>
    <p:sldId id="292" r:id="rId7"/>
    <p:sldId id="276" r:id="rId8"/>
    <p:sldId id="293" r:id="rId9"/>
    <p:sldId id="277" r:id="rId10"/>
    <p:sldId id="294" r:id="rId11"/>
    <p:sldId id="278" r:id="rId12"/>
    <p:sldId id="295" r:id="rId13"/>
    <p:sldId id="281" r:id="rId14"/>
    <p:sldId id="282" r:id="rId15"/>
    <p:sldId id="291" r:id="rId16"/>
    <p:sldId id="284" r:id="rId17"/>
    <p:sldId id="285" r:id="rId18"/>
    <p:sldId id="289" r:id="rId19"/>
    <p:sldId id="288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3829" autoAdjust="0"/>
  </p:normalViewPr>
  <p:slideViewPr>
    <p:cSldViewPr snapToGrid="0">
      <p:cViewPr varScale="1">
        <p:scale>
          <a:sx n="67" d="100"/>
          <a:sy n="67" d="100"/>
        </p:scale>
        <p:origin x="12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B092CE-F911-4163-99C5-0EE8138FA13D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0AD052E-5D22-48F7-A4CF-842BD490B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3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052E-5D22-48F7-A4CF-842BD490B7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72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86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348" y="-1348"/>
            <a:ext cx="9144000" cy="6859348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78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8650" y="12236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582865"/>
            <a:ext cx="78867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113591"/>
            <a:ext cx="2057400" cy="365125"/>
          </a:xfrm>
        </p:spPr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11359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13591"/>
            <a:ext cx="2057400" cy="365125"/>
          </a:xfrm>
        </p:spPr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46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12236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28650" y="1582865"/>
            <a:ext cx="78867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113591"/>
            <a:ext cx="2057400" cy="365125"/>
          </a:xfrm>
        </p:spPr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11359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13591"/>
            <a:ext cx="2057400" cy="365125"/>
          </a:xfrm>
        </p:spPr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14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2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7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21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2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61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20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97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5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93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E8EDA-50D6-45BD-B6B3-9A8E3183C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0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389F2-3F7C-4222-B6DB-CCE4EA23A1E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16" y="5684863"/>
            <a:ext cx="1869484" cy="10626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7" y="6186916"/>
            <a:ext cx="679693" cy="5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9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62" r:id="rId3"/>
    <p:sldLayoutId id="2147483673" r:id="rId4"/>
    <p:sldLayoutId id="2147483676" r:id="rId5"/>
    <p:sldLayoutId id="2147483675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8650" y="158286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endParaRPr lang="en-US" altLang="en-US" sz="36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en-US" sz="3600" b="1" dirty="0">
                <a:solidFill>
                  <a:srgbClr val="000000"/>
                </a:solidFill>
                <a:latin typeface="Times New Roman" pitchFamily="18" charset="0"/>
              </a:rPr>
              <a:t>Assessment Hearing</a:t>
            </a:r>
          </a:p>
          <a:p>
            <a:pPr>
              <a:buFont typeface="Wingdings" pitchFamily="2" charset="2"/>
              <a:buNone/>
            </a:pPr>
            <a:r>
              <a:rPr lang="en-US" altLang="en-US" sz="3200" b="1" dirty="0">
                <a:solidFill>
                  <a:srgbClr val="000000"/>
                </a:solidFill>
                <a:latin typeface="Times New Roman" pitchFamily="18" charset="0"/>
              </a:rPr>
              <a:t>North Sunset Lake Area </a:t>
            </a:r>
          </a:p>
          <a:p>
            <a:pPr>
              <a:buFont typeface="Wingdings" pitchFamily="2" charset="2"/>
              <a:buNone/>
            </a:pPr>
            <a:r>
              <a:rPr lang="en-US" altLang="en-US" sz="3200" b="1" dirty="0">
                <a:solidFill>
                  <a:srgbClr val="000000"/>
                </a:solidFill>
                <a:latin typeface="Times New Roman" pitchFamily="18" charset="0"/>
              </a:rPr>
              <a:t>Roadway Improvement Project</a:t>
            </a:r>
          </a:p>
          <a:p>
            <a:pPr>
              <a:buFont typeface="Wingdings" pitchFamily="2" charset="2"/>
              <a:buNone/>
            </a:pPr>
            <a:endParaRPr lang="en-US" altLang="en-US" sz="32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en-US" sz="3200" b="1" dirty="0">
                <a:solidFill>
                  <a:srgbClr val="000000"/>
                </a:solidFill>
                <a:latin typeface="Times New Roman" pitchFamily="18" charset="0"/>
              </a:rPr>
              <a:t>October 2, 2017</a:t>
            </a:r>
          </a:p>
        </p:txBody>
      </p:sp>
    </p:spTree>
    <p:extLst>
      <p:ext uri="{BB962C8B-B14F-4D97-AF65-F5344CB8AC3E}">
        <p14:creationId xmlns:p14="http://schemas.microsoft.com/office/powerpoint/2010/main" val="1849800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381000" y="1143000"/>
            <a:ext cx="838200" cy="3048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962900" y="1143000"/>
            <a:ext cx="838200" cy="3048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K:\01904-930\Admin\Meeting\2016-09-22 Neighborhood Meeting\2017_StreetImprovement_Loca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1" t="17128" r="4261" b="27627"/>
          <a:stretch/>
        </p:blipFill>
        <p:spPr bwMode="auto">
          <a:xfrm>
            <a:off x="207818" y="163811"/>
            <a:ext cx="8756071" cy="666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05050" y="5350521"/>
            <a:ext cx="8150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Sunset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Lake</a:t>
            </a:r>
          </a:p>
        </p:txBody>
      </p:sp>
    </p:spTree>
    <p:extLst>
      <p:ext uri="{BB962C8B-B14F-4D97-AF65-F5344CB8AC3E}">
        <p14:creationId xmlns:p14="http://schemas.microsoft.com/office/powerpoint/2010/main" val="194788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Times New Roman" pitchFamily="18" charset="0"/>
              </a:rPr>
              <a:t>Pre Construction – Homestead Avenue</a:t>
            </a:r>
            <a:endParaRPr lang="en-US" sz="3200" dirty="0"/>
          </a:p>
        </p:txBody>
      </p:sp>
      <p:pic>
        <p:nvPicPr>
          <p:cNvPr id="1027" name="Picture 3" descr="K:\01904-930\Admin\Photos\Homestead Av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873" y="1447800"/>
            <a:ext cx="4068387" cy="542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112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Times New Roman" pitchFamily="18" charset="0"/>
              </a:rPr>
              <a:t>Post Construction – Homestead Avenue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0" t="13134" r="24642" b="348"/>
          <a:stretch/>
        </p:blipFill>
        <p:spPr>
          <a:xfrm>
            <a:off x="1667436" y="1066800"/>
            <a:ext cx="5217459" cy="56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76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Pre Construction – 132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</a:rPr>
              <a:t>nd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Street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8909" y="1266904"/>
            <a:ext cx="4132811" cy="551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379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Post Construction – 132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</a:rPr>
              <a:t>nd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Street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6" r="15292"/>
          <a:stretch/>
        </p:blipFill>
        <p:spPr>
          <a:xfrm>
            <a:off x="1577790" y="1071282"/>
            <a:ext cx="5387788" cy="562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04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Pre Construction – Homestead Drive</a:t>
            </a:r>
            <a:endParaRPr lang="en-US" dirty="0"/>
          </a:p>
        </p:txBody>
      </p:sp>
      <p:pic>
        <p:nvPicPr>
          <p:cNvPr id="3074" name="Picture 2" descr="K:\01904-930\Admin\Photos\Homestead Dr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08" y="1447799"/>
            <a:ext cx="4075315" cy="543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729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r="14949"/>
          <a:stretch/>
        </p:blipFill>
        <p:spPr>
          <a:xfrm>
            <a:off x="1667436" y="1066800"/>
            <a:ext cx="5217459" cy="5611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Post Construction – Homestead Drive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50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Pre Construction– 126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</a:rPr>
              <a:t>th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Street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08" y="1066800"/>
            <a:ext cx="4096512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32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2" r="16089"/>
          <a:stretch/>
        </p:blipFill>
        <p:spPr>
          <a:xfrm>
            <a:off x="1667436" y="1066800"/>
            <a:ext cx="5217459" cy="5611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Post Construction– 126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</a:rPr>
              <a:t>th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Street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8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Projected Costs/Financing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Total Project Cost 			 	$1,480,300 </a:t>
            </a:r>
          </a:p>
          <a:p>
            <a:pPr lvl="1" algn="just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Assessments					      $280,500 </a:t>
            </a:r>
          </a:p>
          <a:p>
            <a:pPr lvl="1" algn="just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City Funds 				               $1,199,800</a:t>
            </a:r>
          </a:p>
          <a:p>
            <a:pPr lvl="2" algn="just">
              <a:defRPr/>
            </a:pP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Capital Improvement Fund</a:t>
            </a:r>
          </a:p>
          <a:p>
            <a:pPr lvl="2" algn="just">
              <a:defRPr/>
            </a:pP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State Aid Funding</a:t>
            </a:r>
          </a:p>
          <a:p>
            <a:pPr marL="914400" lvl="2" indent="0" algn="just">
              <a:buFont typeface="Arial" panose="020B0604020202020204" pitchFamily="34" charset="0"/>
              <a:buNone/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Assessment Rates</a:t>
            </a:r>
          </a:p>
          <a:p>
            <a:pPr lvl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Single Family (Rural Roadway Reclamation)	          $3,400</a:t>
            </a:r>
          </a:p>
        </p:txBody>
      </p:sp>
    </p:spTree>
    <p:extLst>
      <p:ext uri="{BB962C8B-B14F-4D97-AF65-F5344CB8AC3E}">
        <p14:creationId xmlns:p14="http://schemas.microsoft.com/office/powerpoint/2010/main" val="882136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City Assessment Policy 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516" y="1380205"/>
            <a:ext cx="7294235" cy="50292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en-US" sz="200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Rural Roadway Reclamation</a:t>
            </a:r>
          </a:p>
          <a:p>
            <a:pPr lvl="1"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$3,400/unit </a:t>
            </a:r>
          </a:p>
          <a:p>
            <a:pPr lvl="1">
              <a:defRPr/>
            </a:pP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Direct frontage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Access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Review potential subdivisions</a:t>
            </a:r>
          </a:p>
          <a:p>
            <a:pPr marL="457200" lvl="1" indent="0" eaLnBrk="1" hangingPunct="1">
              <a:buNone/>
              <a:defRPr/>
            </a:pP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Corner lots prorated</a:t>
            </a:r>
          </a:p>
          <a:p>
            <a:pPr marL="0" indent="0" eaLnBrk="1" hangingPunct="1">
              <a:buNone/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marL="457200" lvl="1" indent="0" eaLnBrk="1" hangingPunct="1">
              <a:buFontTx/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 lvl="1" eaLnBrk="1" hangingPunct="1"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 lvl="1" eaLnBrk="1" hangingPunct="1"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17412" name="Group 1"/>
          <p:cNvGrpSpPr>
            <a:grpSpLocks/>
          </p:cNvGrpSpPr>
          <p:nvPr/>
        </p:nvGrpSpPr>
        <p:grpSpPr bwMode="auto">
          <a:xfrm>
            <a:off x="5943599" y="2138831"/>
            <a:ext cx="2334743" cy="3057635"/>
            <a:chOff x="4736867" y="3270413"/>
            <a:chExt cx="2732294" cy="3683822"/>
          </a:xfrm>
        </p:grpSpPr>
        <p:sp>
          <p:nvSpPr>
            <p:cNvPr id="17415" name="Rectangle 22"/>
            <p:cNvSpPr>
              <a:spLocks noChangeArrowheads="1"/>
            </p:cNvSpPr>
            <p:nvPr/>
          </p:nvSpPr>
          <p:spPr bwMode="auto">
            <a:xfrm>
              <a:off x="4736867" y="3270413"/>
              <a:ext cx="2732294" cy="323110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itchFamily="2" charset="2"/>
                <a:buBlip>
                  <a:blip r:embed="rId2"/>
                </a:buBlip>
                <a:defRPr sz="2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4"/>
                </a:buBlip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4"/>
                </a:buBlip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4"/>
                </a:buBlip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4"/>
                </a:buBlip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4"/>
                </a:buBlip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5546218" y="6047378"/>
              <a:ext cx="1113590" cy="446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0.5 unit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6297001" y="4701854"/>
              <a:ext cx="1054058" cy="368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0.5 unit</a:t>
              </a:r>
            </a:p>
          </p:txBody>
        </p:sp>
        <p:sp>
          <p:nvSpPr>
            <p:cNvPr id="11" name="Text Box 25"/>
            <p:cNvSpPr txBox="1">
              <a:spLocks noChangeArrowheads="1"/>
            </p:cNvSpPr>
            <p:nvPr/>
          </p:nvSpPr>
          <p:spPr bwMode="auto">
            <a:xfrm>
              <a:off x="5193187" y="6589699"/>
              <a:ext cx="1819653" cy="36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132</a:t>
              </a:r>
              <a:r>
                <a:rPr lang="en-US" baseline="30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nd</a:t>
              </a:r>
              <a:r>
                <a:rPr lang="en-US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Street N</a:t>
              </a:r>
            </a:p>
          </p:txBody>
        </p:sp>
      </p:grpSp>
      <p:cxnSp>
        <p:nvCxnSpPr>
          <p:cNvPr id="17413" name="Straight Arrow Connector 4"/>
          <p:cNvCxnSpPr>
            <a:cxnSpLocks noChangeShapeType="1"/>
          </p:cNvCxnSpPr>
          <p:nvPr/>
        </p:nvCxnSpPr>
        <p:spPr bwMode="auto">
          <a:xfrm>
            <a:off x="3571335" y="4443759"/>
            <a:ext cx="2372263" cy="0"/>
          </a:xfrm>
          <a:prstGeom prst="straightConnector1">
            <a:avLst/>
          </a:prstGeom>
          <a:noFill/>
          <a:ln w="22225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7445188" y="3525473"/>
            <a:ext cx="20400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Homestead Ave N</a:t>
            </a:r>
          </a:p>
        </p:txBody>
      </p:sp>
    </p:spTree>
    <p:extLst>
      <p:ext uri="{BB962C8B-B14F-4D97-AF65-F5344CB8AC3E}">
        <p14:creationId xmlns:p14="http://schemas.microsoft.com/office/powerpoint/2010/main" val="3320319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57200" y="533400"/>
            <a:ext cx="8229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  <a:lvl2pPr algn="ctr"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ctr"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ctr"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ctr"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algn="l" eaLnBrk="1" hangingPunct="1"/>
            <a:r>
              <a:rPr lang="en-US" altLang="en-US" sz="3600" dirty="0">
                <a:solidFill>
                  <a:srgbClr val="000000"/>
                </a:solidFill>
                <a:effectLst/>
                <a:latin typeface="Times New Roman" pitchFamily="18" charset="0"/>
              </a:rPr>
              <a:t>Corner/other lot examples</a:t>
            </a:r>
          </a:p>
        </p:txBody>
      </p: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4809056" y="2758368"/>
            <a:ext cx="2922097" cy="3495675"/>
            <a:chOff x="3722" y="2208"/>
            <a:chExt cx="1421" cy="1932"/>
          </a:xfrm>
        </p:grpSpPr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3984" y="3937"/>
              <a:ext cx="451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Street C</a:t>
              </a:r>
            </a:p>
          </p:txBody>
        </p:sp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3722" y="2455"/>
              <a:ext cx="1084" cy="148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14"/>
            <p:cNvSpPr txBox="1">
              <a:spLocks noChangeArrowheads="1"/>
            </p:cNvSpPr>
            <p:nvPr/>
          </p:nvSpPr>
          <p:spPr bwMode="auto">
            <a:xfrm>
              <a:off x="4029" y="2496"/>
              <a:ext cx="48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0.33 unit</a:t>
              </a:r>
            </a:p>
          </p:txBody>
        </p:sp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4272" y="3072"/>
              <a:ext cx="871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0.33 unit</a:t>
              </a:r>
            </a:p>
          </p:txBody>
        </p:sp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3984" y="2208"/>
              <a:ext cx="45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Street A</a:t>
              </a: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auto">
            <a:xfrm rot="16200000">
              <a:off x="4667" y="3143"/>
              <a:ext cx="512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Street B</a:t>
              </a:r>
            </a:p>
          </p:txBody>
        </p: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3984" y="3648"/>
              <a:ext cx="76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0.33 unit</a:t>
              </a:r>
            </a:p>
          </p:txBody>
        </p:sp>
      </p:grp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4368994" y="1777936"/>
            <a:ext cx="35369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3-roadway frontages</a:t>
            </a:r>
          </a:p>
        </p:txBody>
      </p:sp>
      <p:grpSp>
        <p:nvGrpSpPr>
          <p:cNvPr id="16" name="Group 9"/>
          <p:cNvGrpSpPr>
            <a:grpSpLocks/>
          </p:cNvGrpSpPr>
          <p:nvPr/>
        </p:nvGrpSpPr>
        <p:grpSpPr bwMode="auto">
          <a:xfrm>
            <a:off x="1158252" y="2743200"/>
            <a:ext cx="2165350" cy="3452813"/>
            <a:chOff x="1898" y="2208"/>
            <a:chExt cx="1084" cy="1934"/>
          </a:xfrm>
        </p:grpSpPr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898" y="2455"/>
              <a:ext cx="1084" cy="148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2160" y="2496"/>
              <a:ext cx="442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0.5 unit</a:t>
              </a: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2160" y="3649"/>
              <a:ext cx="624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0.5 unit</a:t>
              </a: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2160" y="2208"/>
              <a:ext cx="471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Street A</a:t>
              </a: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2160" y="3937"/>
              <a:ext cx="464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Street B</a:t>
              </a:r>
            </a:p>
          </p:txBody>
        </p:sp>
      </p:grp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158252" y="1752600"/>
            <a:ext cx="21129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Through lot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3953435" y="1752600"/>
            <a:ext cx="8965" cy="45014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037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64059"/>
          </a:xfrm>
        </p:spPr>
        <p:txBody>
          <a:bodyPr anchor="t">
            <a:normAutofit fontScale="90000"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Assessment Map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" t="14245" r="4102" b="22546"/>
          <a:stretch/>
        </p:blipFill>
        <p:spPr bwMode="auto">
          <a:xfrm>
            <a:off x="914400" y="646472"/>
            <a:ext cx="8049491" cy="610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25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City Assessment Policy 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928"/>
            <a:ext cx="8229600" cy="4181907"/>
          </a:xfrm>
        </p:spPr>
        <p:txBody>
          <a:bodyPr>
            <a:normAutofit fontScale="92500"/>
          </a:bodyPr>
          <a:lstStyle/>
          <a:p>
            <a:pPr>
              <a:spcAft>
                <a:spcPts val="120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Assessments spread over a 10-year period at 4.27%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Can prepay assessment with no interest if done so within 30 days of Assessment Roll adoption (by Nov. 1, 2017)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Assessments will be certified to Washington County this fall for taxes payable in 2018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Senior Citizen deferral is available for those 65 years of age or older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Following the Adoption of the assessment roll, each property owner will be mailed detailed information regarding their assessment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594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" y="609600"/>
            <a:ext cx="8229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rgbClr val="000000"/>
                </a:solidFill>
                <a:latin typeface="Times New Roman" pitchFamily="18" charset="0"/>
              </a:rPr>
              <a:t>Potential Schedule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28600" y="1373770"/>
            <a:ext cx="8686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Neighborhood meeting				Sept 22, 2016	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City Council Receives Feasibility			Nov 7, 2016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Public Hearing/consider implementing project	Dec 5, 2016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Plan/Specification Preparation			Jan-Feb 2017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Neighborhood Open House With Plans		February 2017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Project Bidding					March 2017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Award Construction Contract				April 2017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Construction 						May-Oct 2017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</a:rPr>
              <a:t>Assessment Hearing					Oct 2, 2017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Assessment pre-pay period				October 2017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2727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Next Steps 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Hold Assessment Hearing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Consider Resolution Adopting Assessment Roll</a:t>
            </a:r>
          </a:p>
        </p:txBody>
      </p:sp>
    </p:spTree>
    <p:extLst>
      <p:ext uri="{BB962C8B-B14F-4D97-AF65-F5344CB8AC3E}">
        <p14:creationId xmlns:p14="http://schemas.microsoft.com/office/powerpoint/2010/main" val="1393082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7751F8DB-B62A-4F8C-A665-88FB596B8292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253099E2-EDD5-4893-87EA-5DFB2C6A3CA2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2171</TotalTime>
  <Words>219</Words>
  <Application>Microsoft Office PowerPoint</Application>
  <PresentationFormat>On-screen Show (4:3)</PresentationFormat>
  <Paragraphs>81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Pre Construction – Homestead Avenue</vt:lpstr>
      <vt:lpstr>Post Construction – Homestead Avenue</vt:lpstr>
      <vt:lpstr>Pre Construction – 132nd Street</vt:lpstr>
      <vt:lpstr>Post Construction – 132nd Street</vt:lpstr>
      <vt:lpstr>Pre Construction – Homestead Drive</vt:lpstr>
      <vt:lpstr>Post Construction – Homestead Drive</vt:lpstr>
      <vt:lpstr>Pre Construction– 126th Street</vt:lpstr>
      <vt:lpstr>Post Construction– 126th Street</vt:lpstr>
      <vt:lpstr>Projected Costs/Financing </vt:lpstr>
      <vt:lpstr>City Assessment Policy </vt:lpstr>
      <vt:lpstr>PowerPoint Presentation</vt:lpstr>
      <vt:lpstr>Assessment Map</vt:lpstr>
      <vt:lpstr>City Assessment Policy </vt:lpstr>
      <vt:lpstr>PowerPoint Presentation</vt:lpstr>
      <vt:lpstr>Next Steps </vt:lpstr>
    </vt:vector>
  </TitlesOfParts>
  <Company>City of Hugo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Excelsior Group Terre De L’eau Sketch Plan</dc:title>
  <dc:creator>Rachel Juba</dc:creator>
  <cp:lastModifiedBy>Mark Erichson</cp:lastModifiedBy>
  <cp:revision>80</cp:revision>
  <cp:lastPrinted>2017-10-02T20:57:53Z</cp:lastPrinted>
  <dcterms:created xsi:type="dcterms:W3CDTF">2016-06-22T19:30:10Z</dcterms:created>
  <dcterms:modified xsi:type="dcterms:W3CDTF">2017-10-02T22:09:36Z</dcterms:modified>
</cp:coreProperties>
</file>