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2"/>
  </p:sldMasterIdLst>
  <p:notesMasterIdLst>
    <p:notesMasterId r:id="rId32"/>
  </p:notesMasterIdLst>
  <p:sldIdLst>
    <p:sldId id="266" r:id="rId23"/>
    <p:sldId id="296" r:id="rId24"/>
    <p:sldId id="319" r:id="rId25"/>
    <p:sldId id="298" r:id="rId26"/>
    <p:sldId id="325" r:id="rId27"/>
    <p:sldId id="327" r:id="rId28"/>
    <p:sldId id="299" r:id="rId29"/>
    <p:sldId id="326" r:id="rId30"/>
    <p:sldId id="316" r:id="rId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82624" autoAdjust="0"/>
  </p:normalViewPr>
  <p:slideViewPr>
    <p:cSldViewPr snapToGrid="0">
      <p:cViewPr varScale="1">
        <p:scale>
          <a:sx n="86" d="100"/>
          <a:sy n="86" d="100"/>
        </p:scale>
        <p:origin x="906"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4.xml"/><Relationship Id="rId3" Type="http://schemas.openxmlformats.org/officeDocument/2006/relationships/customXml" Target="../customXml/item3.xml"/><Relationship Id="rId21" Type="http://schemas.openxmlformats.org/officeDocument/2006/relationships/customXml" Target="../customXml/item21.xml"/><Relationship Id="rId34" Type="http://schemas.openxmlformats.org/officeDocument/2006/relationships/viewProps" Target="viewProp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3.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slide" Target="slides/slide7.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2.xml"/><Relationship Id="rId32" Type="http://schemas.openxmlformats.org/officeDocument/2006/relationships/notesMaster" Target="notesMasters/notesMaster1.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tableStyles" Target="tableStyles.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slideMaster" Target="slideMasters/slideMaster1.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4B092CE-F911-4163-99C5-0EE8138FA13D}" type="datetimeFigureOut">
              <a:rPr lang="en-US" smtClean="0"/>
              <a:t>11/20/2017</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0AD052E-5D22-48F7-A4CF-842BD490B702}" type="slidenum">
              <a:rPr lang="en-US" smtClean="0"/>
              <a:t>‹#›</a:t>
            </a:fld>
            <a:endParaRPr lang="en-US"/>
          </a:p>
        </p:txBody>
      </p:sp>
    </p:spTree>
    <p:extLst>
      <p:ext uri="{BB962C8B-B14F-4D97-AF65-F5344CB8AC3E}">
        <p14:creationId xmlns:p14="http://schemas.microsoft.com/office/powerpoint/2010/main" val="3067936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evening.  Tonight we are here to hold an abatement hearing for Dennis</a:t>
            </a:r>
            <a:r>
              <a:rPr lang="en-US" baseline="0" dirty="0" smtClean="0"/>
              <a:t> &amp; Karen Schultz for their property located on 13101 Henna </a:t>
            </a:r>
            <a:r>
              <a:rPr lang="en-US" baseline="0" dirty="0" err="1" smtClean="0"/>
              <a:t>Aven</a:t>
            </a:r>
            <a:r>
              <a:rPr lang="en-US" baseline="0" dirty="0" smtClean="0"/>
              <a:t>. N.</a:t>
            </a:r>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1</a:t>
            </a:fld>
            <a:endParaRPr lang="en-US"/>
          </a:p>
        </p:txBody>
      </p:sp>
    </p:spTree>
    <p:extLst>
      <p:ext uri="{BB962C8B-B14F-4D97-AF65-F5344CB8AC3E}">
        <p14:creationId xmlns:p14="http://schemas.microsoft.com/office/powerpoint/2010/main" val="3245572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property is located south of 132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St. N.</a:t>
            </a:r>
            <a:r>
              <a:rPr lang="en-US" sz="1200" kern="1200" baseline="0" dirty="0" smtClean="0">
                <a:solidFill>
                  <a:schemeClr val="tx1"/>
                </a:solidFill>
                <a:effectLst/>
                <a:latin typeface="+mn-lt"/>
                <a:ea typeface="+mn-ea"/>
                <a:cs typeface="+mn-cs"/>
              </a:rPr>
              <a:t> and east of Henna Ave.</a:t>
            </a:r>
            <a:endParaRPr lang="en-US" dirty="0"/>
          </a:p>
        </p:txBody>
      </p:sp>
      <p:sp>
        <p:nvSpPr>
          <p:cNvPr id="4" name="Slide Number Placeholder 3"/>
          <p:cNvSpPr>
            <a:spLocks noGrp="1"/>
          </p:cNvSpPr>
          <p:nvPr>
            <p:ph type="sldNum" sz="quarter" idx="10"/>
          </p:nvPr>
        </p:nvSpPr>
        <p:spPr/>
        <p:txBody>
          <a:bodyPr/>
          <a:lstStyle/>
          <a:p>
            <a:fld id="{5B053F7A-0CD4-462B-8D10-D35B93C5549E}" type="slidenum">
              <a:rPr lang="en-US" smtClean="0"/>
              <a:t>2</a:t>
            </a:fld>
            <a:endParaRPr lang="en-US" dirty="0"/>
          </a:p>
        </p:txBody>
      </p:sp>
    </p:spTree>
    <p:extLst>
      <p:ext uri="{BB962C8B-B14F-4D97-AF65-F5344CB8AC3E}">
        <p14:creationId xmlns:p14="http://schemas.microsoft.com/office/powerpoint/2010/main" val="1459976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AD052E-5D22-48F7-A4CF-842BD490B702}" type="slidenum">
              <a:rPr lang="en-US" smtClean="0"/>
              <a:t>3</a:t>
            </a:fld>
            <a:endParaRPr lang="en-US"/>
          </a:p>
        </p:txBody>
      </p:sp>
    </p:spTree>
    <p:extLst>
      <p:ext uri="{BB962C8B-B14F-4D97-AF65-F5344CB8AC3E}">
        <p14:creationId xmlns:p14="http://schemas.microsoft.com/office/powerpoint/2010/main" val="1477188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AD052E-5D22-48F7-A4CF-842BD490B702}" type="slidenum">
              <a:rPr lang="en-US" smtClean="0"/>
              <a:t>4</a:t>
            </a:fld>
            <a:endParaRPr lang="en-US"/>
          </a:p>
        </p:txBody>
      </p:sp>
    </p:spTree>
    <p:extLst>
      <p:ext uri="{BB962C8B-B14F-4D97-AF65-F5344CB8AC3E}">
        <p14:creationId xmlns:p14="http://schemas.microsoft.com/office/powerpoint/2010/main" val="1300035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Consistent with the City’s approach of attempting to work with the property owner directly before seeking any formal intervention, City staff repeatedly contacted and met with the property owner to encourage and assist with formulating a plan and action to eliminate junk, wrecked and old vehicles and materials littering the property.  Although the property owner has made</a:t>
            </a:r>
            <a:r>
              <a:rPr lang="en-US" sz="1200" kern="1200" baseline="0" dirty="0" smtClean="0">
                <a:solidFill>
                  <a:schemeClr val="tx1"/>
                </a:solidFill>
                <a:effectLst/>
                <a:latin typeface="+mn-lt"/>
                <a:ea typeface="+mn-ea"/>
                <a:cs typeface="+mn-cs"/>
              </a:rPr>
              <a:t> some progress with the property, it has been minimal and </a:t>
            </a:r>
            <a:r>
              <a:rPr lang="en-US" sz="1200" kern="1200" dirty="0" smtClean="0">
                <a:solidFill>
                  <a:schemeClr val="tx1"/>
                </a:solidFill>
                <a:effectLst/>
                <a:latin typeface="+mn-lt"/>
                <a:ea typeface="+mn-ea"/>
                <a:cs typeface="+mn-cs"/>
              </a:rPr>
              <a:t>the situation has not been corrected</a:t>
            </a:r>
            <a:r>
              <a:rPr lang="en-US" sz="1200" kern="1200" baseline="0" dirty="0" smtClean="0">
                <a:solidFill>
                  <a:schemeClr val="tx1"/>
                </a:solidFill>
                <a:effectLst/>
                <a:latin typeface="+mn-lt"/>
                <a:ea typeface="+mn-ea"/>
                <a:cs typeface="+mn-cs"/>
              </a:rPr>
              <a:t>.  There are still multiple Code violations on the property.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AD052E-5D22-48F7-A4CF-842BD490B702}" type="slidenum">
              <a:rPr lang="en-US" smtClean="0"/>
              <a:t>5</a:t>
            </a:fld>
            <a:endParaRPr lang="en-US"/>
          </a:p>
        </p:txBody>
      </p:sp>
    </p:spTree>
    <p:extLst>
      <p:ext uri="{BB962C8B-B14F-4D97-AF65-F5344CB8AC3E}">
        <p14:creationId xmlns:p14="http://schemas.microsoft.com/office/powerpoint/2010/main" val="3671171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 City Council held an abatement hearing on September 9, 2017. </a:t>
            </a:r>
          </a:p>
          <a:p>
            <a:r>
              <a:rPr lang="en-US" dirty="0" smtClean="0"/>
              <a:t> You gave direction to the property owner to remove</a:t>
            </a:r>
            <a:r>
              <a:rPr lang="en-US" baseline="0" dirty="0" smtClean="0"/>
              <a:t> all miscellaneous junk, debris, and rubbish as well as all vehicles that are not considered to have substantial value.</a:t>
            </a:r>
          </a:p>
          <a:p>
            <a:r>
              <a:rPr lang="en-US" baseline="0" dirty="0" smtClean="0"/>
              <a:t>This was to be completed by November 15</a:t>
            </a:r>
            <a:r>
              <a:rPr lang="en-US" baseline="30000" dirty="0" smtClean="0"/>
              <a:t>th</a:t>
            </a:r>
            <a:r>
              <a:rPr lang="en-US" baseline="0" dirty="0" smtClean="0"/>
              <a:t> and asked for an update at your November 20</a:t>
            </a:r>
            <a:r>
              <a:rPr lang="en-US" baseline="30000" dirty="0" smtClean="0"/>
              <a:t>th</a:t>
            </a:r>
            <a:r>
              <a:rPr lang="en-US" baseline="0" dirty="0" smtClean="0"/>
              <a:t> meeting. </a:t>
            </a:r>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6</a:t>
            </a:fld>
            <a:endParaRPr lang="en-US"/>
          </a:p>
        </p:txBody>
      </p:sp>
    </p:spTree>
    <p:extLst>
      <p:ext uri="{BB962C8B-B14F-4D97-AF65-F5344CB8AC3E}">
        <p14:creationId xmlns:p14="http://schemas.microsoft.com/office/powerpoint/2010/main" val="2140825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the property owner has made</a:t>
            </a:r>
            <a:r>
              <a:rPr lang="en-US" baseline="0" dirty="0" smtClean="0"/>
              <a:t> some progress, there are still </a:t>
            </a:r>
            <a:r>
              <a:rPr lang="en-US" baseline="0" dirty="0" smtClean="0"/>
              <a:t>violations on </a:t>
            </a:r>
            <a:r>
              <a:rPr lang="en-US" baseline="0" dirty="0" smtClean="0"/>
              <a:t>site.  These can be documented in the photos attached to order of abatement from the November </a:t>
            </a:r>
            <a:r>
              <a:rPr lang="en-US" baseline="0" dirty="0" smtClean="0"/>
              <a:t>15</a:t>
            </a:r>
            <a:r>
              <a:rPr lang="en-US" baseline="30000" dirty="0" smtClean="0"/>
              <a:t>th</a:t>
            </a:r>
            <a:r>
              <a:rPr lang="en-US" baseline="0" dirty="0" smtClean="0"/>
              <a:t> inspection</a:t>
            </a:r>
            <a:r>
              <a:rPr lang="en-US" baseline="0" dirty="0" smtClean="0"/>
              <a:t>.  The violations on site are the following, which include an accumulation of rubbish not in containers, an accumulation of trash and debris, and the piling or storing of junked machines or vehicles. Because of the violations still on site, staff is presenting the Council with an order of abatement for the property. </a:t>
            </a:r>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7</a:t>
            </a:fld>
            <a:endParaRPr lang="en-US"/>
          </a:p>
        </p:txBody>
      </p:sp>
    </p:spTree>
    <p:extLst>
      <p:ext uri="{BB962C8B-B14F-4D97-AF65-F5344CB8AC3E}">
        <p14:creationId xmlns:p14="http://schemas.microsoft.com/office/powerpoint/2010/main" val="1358010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summary of the order is…</a:t>
            </a:r>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8</a:t>
            </a:fld>
            <a:endParaRPr lang="en-US"/>
          </a:p>
        </p:txBody>
      </p:sp>
    </p:spTree>
    <p:extLst>
      <p:ext uri="{BB962C8B-B14F-4D97-AF65-F5344CB8AC3E}">
        <p14:creationId xmlns:p14="http://schemas.microsoft.com/office/powerpoint/2010/main" val="4222856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AD052E-5D22-48F7-A4CF-842BD490B702}" type="slidenum">
              <a:rPr lang="en-US" smtClean="0"/>
              <a:t>9</a:t>
            </a:fld>
            <a:endParaRPr lang="en-US"/>
          </a:p>
        </p:txBody>
      </p:sp>
    </p:spTree>
    <p:extLst>
      <p:ext uri="{BB962C8B-B14F-4D97-AF65-F5344CB8AC3E}">
        <p14:creationId xmlns:p14="http://schemas.microsoft.com/office/powerpoint/2010/main" val="2340521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10701864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1348" y="-1348"/>
            <a:ext cx="9144000" cy="6859348"/>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47137811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p:cNvSpPr>
            <a:spLocks noGrp="1"/>
          </p:cNvSpPr>
          <p:nvPr>
            <p:ph type="title"/>
          </p:nvPr>
        </p:nvSpPr>
        <p:spPr>
          <a:xfrm>
            <a:off x="628650" y="122366"/>
            <a:ext cx="7886700" cy="1325563"/>
          </a:xfrm>
        </p:spPr>
        <p:txBody>
          <a:bodyPr/>
          <a:lstStyle/>
          <a:p>
            <a:r>
              <a:rPr lang="en-US" smtClean="0"/>
              <a:t>Click to edit Master title style</a:t>
            </a:r>
            <a:endParaRPr lang="en-US" dirty="0"/>
          </a:p>
        </p:txBody>
      </p:sp>
      <p:sp>
        <p:nvSpPr>
          <p:cNvPr id="13" name="Content Placeholder 2"/>
          <p:cNvSpPr>
            <a:spLocks noGrp="1"/>
          </p:cNvSpPr>
          <p:nvPr>
            <p:ph idx="1"/>
          </p:nvPr>
        </p:nvSpPr>
        <p:spPr>
          <a:xfrm>
            <a:off x="628650" y="1582865"/>
            <a:ext cx="78867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3"/>
          <p:cNvSpPr>
            <a:spLocks noGrp="1"/>
          </p:cNvSpPr>
          <p:nvPr>
            <p:ph type="dt" sz="half" idx="10"/>
          </p:nvPr>
        </p:nvSpPr>
        <p:spPr>
          <a:xfrm>
            <a:off x="628650" y="6113591"/>
            <a:ext cx="2057400" cy="365125"/>
          </a:xfrm>
        </p:spPr>
        <p:txBody>
          <a:bodyPr/>
          <a:lstStyle/>
          <a:p>
            <a:fld id="{917389F2-3F7C-4222-B6DB-CCE4EA23A1E3}" type="datetimeFigureOut">
              <a:rPr lang="en-US" smtClean="0"/>
              <a:t>11/20/2017</a:t>
            </a:fld>
            <a:endParaRPr lang="en-US"/>
          </a:p>
        </p:txBody>
      </p:sp>
      <p:sp>
        <p:nvSpPr>
          <p:cNvPr id="15" name="Footer Placeholder 4"/>
          <p:cNvSpPr>
            <a:spLocks noGrp="1"/>
          </p:cNvSpPr>
          <p:nvPr>
            <p:ph type="ftr" sz="quarter" idx="11"/>
          </p:nvPr>
        </p:nvSpPr>
        <p:spPr>
          <a:xfrm>
            <a:off x="3028950" y="6113591"/>
            <a:ext cx="3086100" cy="365125"/>
          </a:xfrm>
        </p:spPr>
        <p:txBody>
          <a:bodyPr/>
          <a:lstStyle/>
          <a:p>
            <a:endParaRPr lang="en-US"/>
          </a:p>
        </p:txBody>
      </p:sp>
      <p:sp>
        <p:nvSpPr>
          <p:cNvPr id="16" name="Slide Number Placeholder 5"/>
          <p:cNvSpPr>
            <a:spLocks noGrp="1"/>
          </p:cNvSpPr>
          <p:nvPr>
            <p:ph type="sldNum" sz="quarter" idx="12"/>
          </p:nvPr>
        </p:nvSpPr>
        <p:spPr>
          <a:xfrm>
            <a:off x="6457950" y="6113591"/>
            <a:ext cx="2057400" cy="365125"/>
          </a:xfrm>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084639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Rectangle 4"/>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628650" y="122366"/>
            <a:ext cx="7886700" cy="1325563"/>
          </a:xfrm>
        </p:spPr>
        <p:txBody>
          <a:bodyPr/>
          <a:lstStyle/>
          <a:p>
            <a:r>
              <a:rPr lang="en-US" smtClean="0"/>
              <a:t>Click to edit Master title style</a:t>
            </a:r>
            <a:endParaRPr lang="en-US" dirty="0"/>
          </a:p>
        </p:txBody>
      </p:sp>
      <p:sp>
        <p:nvSpPr>
          <p:cNvPr id="8" name="Content Placeholder 2"/>
          <p:cNvSpPr>
            <a:spLocks noGrp="1"/>
          </p:cNvSpPr>
          <p:nvPr>
            <p:ph idx="1"/>
          </p:nvPr>
        </p:nvSpPr>
        <p:spPr>
          <a:xfrm>
            <a:off x="628650" y="1582865"/>
            <a:ext cx="78867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10"/>
          </p:nvPr>
        </p:nvSpPr>
        <p:spPr>
          <a:xfrm>
            <a:off x="628650" y="6113591"/>
            <a:ext cx="2057400" cy="365125"/>
          </a:xfrm>
        </p:spPr>
        <p:txBody>
          <a:bodyPr/>
          <a:lstStyle/>
          <a:p>
            <a:fld id="{917389F2-3F7C-4222-B6DB-CCE4EA23A1E3}" type="datetimeFigureOut">
              <a:rPr lang="en-US" smtClean="0"/>
              <a:t>11/20/2017</a:t>
            </a:fld>
            <a:endParaRPr lang="en-US"/>
          </a:p>
        </p:txBody>
      </p:sp>
      <p:sp>
        <p:nvSpPr>
          <p:cNvPr id="10" name="Footer Placeholder 4"/>
          <p:cNvSpPr>
            <a:spLocks noGrp="1"/>
          </p:cNvSpPr>
          <p:nvPr>
            <p:ph type="ftr" sz="quarter" idx="11"/>
          </p:nvPr>
        </p:nvSpPr>
        <p:spPr>
          <a:xfrm>
            <a:off x="3028950" y="6113591"/>
            <a:ext cx="3086100" cy="365125"/>
          </a:xfrm>
        </p:spPr>
        <p:txBody>
          <a:bodyPr/>
          <a:lstStyle/>
          <a:p>
            <a:endParaRPr lang="en-US"/>
          </a:p>
        </p:txBody>
      </p:sp>
      <p:sp>
        <p:nvSpPr>
          <p:cNvPr id="11" name="Slide Number Placeholder 5"/>
          <p:cNvSpPr>
            <a:spLocks noGrp="1"/>
          </p:cNvSpPr>
          <p:nvPr>
            <p:ph type="sldNum" sz="quarter" idx="12"/>
          </p:nvPr>
        </p:nvSpPr>
        <p:spPr>
          <a:xfrm>
            <a:off x="6457950" y="6113591"/>
            <a:ext cx="2057400" cy="365125"/>
          </a:xfrm>
        </p:spPr>
        <p:txBody>
          <a:bodyPr/>
          <a:lstStyle/>
          <a:p>
            <a:fld id="{DC1A8F75-7C3E-48C8-A10E-5A9DAB2667FC}" type="slidenum">
              <a:rPr lang="en-US" smtClean="0"/>
              <a:t>‹#›</a:t>
            </a:fld>
            <a:endParaRPr lang="en-US"/>
          </a:p>
        </p:txBody>
      </p:sp>
    </p:spTree>
    <p:extLst>
      <p:ext uri="{BB962C8B-B14F-4D97-AF65-F5344CB8AC3E}">
        <p14:creationId xmlns:p14="http://schemas.microsoft.com/office/powerpoint/2010/main" val="265271448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389F2-3F7C-4222-B6DB-CCE4EA23A1E3}" type="datetimeFigureOut">
              <a:rPr lang="en-US" smtClean="0"/>
              <a:t>11/20/2017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742320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7389F2-3F7C-4222-B6DB-CCE4EA23A1E3}" type="datetimeFigureOut">
              <a:rPr lang="en-US" smtClean="0"/>
              <a:t>11/20/2017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1A8F75-7C3E-48C8-A10E-5A9DAB2667FC}" type="slidenum">
              <a:rPr lang="en-US" smtClean="0"/>
              <a:t>‹#›</a:t>
            </a:fld>
            <a:endParaRPr lang="en-US"/>
          </a:p>
        </p:txBody>
      </p:sp>
      <p:sp>
        <p:nvSpPr>
          <p:cNvPr id="6" name="Rectangle 5"/>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53396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17389F2-3F7C-4222-B6DB-CCE4EA23A1E3}" type="datetimeFigureOut">
              <a:rPr lang="en-US" smtClean="0"/>
              <a:t>11/20/2017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A8F75-7C3E-48C8-A10E-5A9DAB2667FC}" type="slidenum">
              <a:rPr lang="en-US" smtClean="0"/>
              <a:t>‹#›</a:t>
            </a:fld>
            <a:endParaRPr lang="en-US"/>
          </a:p>
        </p:txBody>
      </p:sp>
      <p:sp>
        <p:nvSpPr>
          <p:cNvPr id="8" name="Rectangle 7"/>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67787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17389F2-3F7C-4222-B6DB-CCE4EA23A1E3}" type="datetimeFigureOut">
              <a:rPr lang="en-US" smtClean="0"/>
              <a:t>11/20/2017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1A8F75-7C3E-48C8-A10E-5A9DAB2667FC}" type="slidenum">
              <a:rPr lang="en-US" smtClean="0"/>
              <a:t>‹#›</a:t>
            </a:fld>
            <a:endParaRPr lang="en-US"/>
          </a:p>
        </p:txBody>
      </p:sp>
      <p:sp>
        <p:nvSpPr>
          <p:cNvPr id="10" name="Rectangle 9"/>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042128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17389F2-3F7C-4222-B6DB-CCE4EA23A1E3}" type="datetimeFigureOut">
              <a:rPr lang="en-US" smtClean="0"/>
              <a:t>11/20/2017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1A8F75-7C3E-48C8-A10E-5A9DAB2667FC}" type="slidenum">
              <a:rPr lang="en-US" smtClean="0"/>
              <a:t>‹#›</a:t>
            </a:fld>
            <a:endParaRPr lang="en-US"/>
          </a:p>
        </p:txBody>
      </p:sp>
      <p:sp>
        <p:nvSpPr>
          <p:cNvPr id="6" name="Rectangle 5"/>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272675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7389F2-3F7C-4222-B6DB-CCE4EA23A1E3}" type="datetimeFigureOut">
              <a:rPr lang="en-US" smtClean="0"/>
              <a:t>11/20/2017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1A8F75-7C3E-48C8-A10E-5A9DAB2667FC}" type="slidenum">
              <a:rPr lang="en-US" smtClean="0"/>
              <a:t>‹#›</a:t>
            </a:fld>
            <a:endParaRPr lang="en-US"/>
          </a:p>
        </p:txBody>
      </p:sp>
      <p:sp>
        <p:nvSpPr>
          <p:cNvPr id="5" name="Rectangle 4"/>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726114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7389F2-3F7C-4222-B6DB-CCE4EA23A1E3}" type="datetimeFigureOut">
              <a:rPr lang="en-US" smtClean="0"/>
              <a:t>11/20/2017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A8F75-7C3E-48C8-A10E-5A9DAB2667FC}" type="slidenum">
              <a:rPr lang="en-US" smtClean="0"/>
              <a:t>‹#›</a:t>
            </a:fld>
            <a:endParaRPr lang="en-US"/>
          </a:p>
        </p:txBody>
      </p:sp>
      <p:sp>
        <p:nvSpPr>
          <p:cNvPr id="8" name="Rectangle 7"/>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942068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7389F2-3F7C-4222-B6DB-CCE4EA23A1E3}" type="datetimeFigureOut">
              <a:rPr lang="en-US" smtClean="0"/>
              <a:t>11/20/2017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A8F75-7C3E-48C8-A10E-5A9DAB2667FC}" type="slidenum">
              <a:rPr lang="en-US" smtClean="0"/>
              <a:t>‹#›</a:t>
            </a:fld>
            <a:endParaRPr lang="en-US"/>
          </a:p>
        </p:txBody>
      </p:sp>
      <p:sp>
        <p:nvSpPr>
          <p:cNvPr id="8" name="Rectangle 7"/>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219769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389F2-3F7C-4222-B6DB-CCE4EA23A1E3}" type="datetimeFigureOut">
              <a:rPr lang="en-US" smtClean="0"/>
              <a:t>11/20/2017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62502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389F2-3F7C-4222-B6DB-CCE4EA23A1E3}" type="datetimeFigureOut">
              <a:rPr lang="en-US" smtClean="0"/>
              <a:t>11/20/2017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43938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7389F2-3F7C-4222-B6DB-CCE4EA23A1E3}" type="datetimeFigureOut">
              <a:rPr lang="en-US" smtClean="0"/>
              <a:t>11/20/2017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A8F75-7C3E-48C8-A10E-5A9DAB2667FC}" type="slidenum">
              <a:rPr lang="en-US" smtClean="0"/>
              <a:t>‹#›</a:t>
            </a:fld>
            <a:endParaRPr lang="en-US"/>
          </a:p>
        </p:txBody>
      </p:sp>
      <p:pic>
        <p:nvPicPr>
          <p:cNvPr id="7" name="Picture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288529" y="5793897"/>
            <a:ext cx="1677670" cy="953643"/>
          </a:xfrm>
          <a:prstGeom prst="rect">
            <a:avLst/>
          </a:prstGeom>
        </p:spPr>
      </p:pic>
    </p:spTree>
    <p:extLst>
      <p:ext uri="{BB962C8B-B14F-4D97-AF65-F5344CB8AC3E}">
        <p14:creationId xmlns:p14="http://schemas.microsoft.com/office/powerpoint/2010/main" val="2132794798"/>
      </p:ext>
    </p:extLst>
  </p:cSld>
  <p:clrMap bg1="lt1" tx1="dk1" bg2="lt2" tx2="dk2" accent1="accent1" accent2="accent2" accent3="accent3" accent4="accent4" accent5="accent5" accent6="accent6" hlink="hlink" folHlink="folHlink"/>
  <p:sldLayoutIdLst>
    <p:sldLayoutId id="2147483661" r:id="rId1"/>
    <p:sldLayoutId id="2147483677" r:id="rId2"/>
    <p:sldLayoutId id="2147483662" r:id="rId3"/>
    <p:sldLayoutId id="2147483673" r:id="rId4"/>
    <p:sldLayoutId id="2147483676" r:id="rId5"/>
    <p:sldLayoutId id="2147483675"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42433"/>
            <a:ext cx="7772400" cy="1971335"/>
          </a:xfrm>
        </p:spPr>
        <p:txBody>
          <a:bodyPr>
            <a:normAutofit/>
          </a:bodyPr>
          <a:lstStyle/>
          <a:p>
            <a:r>
              <a:rPr lang="en-US" sz="4400" b="1" dirty="0">
                <a:latin typeface="Cambria" panose="02040503050406030204" pitchFamily="18" charset="0"/>
              </a:rPr>
              <a:t>A</a:t>
            </a:r>
            <a:r>
              <a:rPr lang="en-US" sz="4400" b="1" dirty="0" smtClean="0">
                <a:latin typeface="Cambria" panose="02040503050406030204" pitchFamily="18" charset="0"/>
              </a:rPr>
              <a:t>batement Hearing</a:t>
            </a:r>
            <a:br>
              <a:rPr lang="en-US" sz="4400" b="1" dirty="0" smtClean="0">
                <a:latin typeface="Cambria" panose="02040503050406030204" pitchFamily="18" charset="0"/>
              </a:rPr>
            </a:br>
            <a:r>
              <a:rPr lang="en-US" sz="3600" dirty="0" smtClean="0">
                <a:latin typeface="Cambria" panose="02040503050406030204" pitchFamily="18" charset="0"/>
              </a:rPr>
              <a:t>Dennis &amp; Karen Schultz</a:t>
            </a:r>
            <a:r>
              <a:rPr lang="en-US" sz="3600" b="1" dirty="0">
                <a:latin typeface="Cambria" panose="02040503050406030204" pitchFamily="18" charset="0"/>
              </a:rPr>
              <a:t/>
            </a:r>
            <a:br>
              <a:rPr lang="en-US" sz="3600" b="1" dirty="0">
                <a:latin typeface="Cambria" panose="02040503050406030204" pitchFamily="18" charset="0"/>
              </a:rPr>
            </a:br>
            <a:r>
              <a:rPr lang="en-US" sz="3600" dirty="0" smtClean="0">
                <a:latin typeface="Cambria" panose="02040503050406030204" pitchFamily="18" charset="0"/>
              </a:rPr>
              <a:t>13101 Henna Avenue</a:t>
            </a:r>
            <a:endParaRPr lang="en-US" sz="4000" dirty="0">
              <a:latin typeface="Cambria" panose="02040503050406030204" pitchFamily="18" charset="0"/>
            </a:endParaRPr>
          </a:p>
        </p:txBody>
      </p:sp>
      <p:sp>
        <p:nvSpPr>
          <p:cNvPr id="3" name="Subtitle 2"/>
          <p:cNvSpPr>
            <a:spLocks noGrp="1"/>
          </p:cNvSpPr>
          <p:nvPr>
            <p:ph type="subTitle" idx="1"/>
          </p:nvPr>
        </p:nvSpPr>
        <p:spPr>
          <a:xfrm>
            <a:off x="1143000" y="3913768"/>
            <a:ext cx="6858000" cy="1655762"/>
          </a:xfrm>
        </p:spPr>
        <p:txBody>
          <a:bodyPr>
            <a:normAutofit/>
          </a:bodyPr>
          <a:lstStyle/>
          <a:p>
            <a:endParaRPr lang="en-US" dirty="0" smtClean="0"/>
          </a:p>
          <a:p>
            <a:endParaRPr lang="en-US" dirty="0" smtClean="0"/>
          </a:p>
          <a:p>
            <a:r>
              <a:rPr lang="en-US" dirty="0" smtClean="0">
                <a:latin typeface="Cambria" panose="02040503050406030204" pitchFamily="18" charset="0"/>
              </a:rPr>
              <a:t>Monday, September 18, 2017</a:t>
            </a:r>
            <a:endParaRPr lang="en-US" dirty="0">
              <a:latin typeface="Cambria" panose="02040503050406030204" pitchFamily="18" charset="0"/>
            </a:endParaRPr>
          </a:p>
        </p:txBody>
      </p:sp>
    </p:spTree>
    <p:extLst>
      <p:ext uri="{BB962C8B-B14F-4D97-AF65-F5344CB8AC3E}">
        <p14:creationId xmlns:p14="http://schemas.microsoft.com/office/powerpoint/2010/main" val="18498002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50" y="0"/>
            <a:ext cx="7074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ounded Rectangular Callout 4"/>
          <p:cNvSpPr/>
          <p:nvPr/>
        </p:nvSpPr>
        <p:spPr>
          <a:xfrm flipH="1">
            <a:off x="4121630" y="4846781"/>
            <a:ext cx="485016" cy="307528"/>
          </a:xfrm>
          <a:prstGeom prst="wedgeRoundRectCallout">
            <a:avLst>
              <a:gd name="adj1" fmla="val -96361"/>
              <a:gd name="adj2" fmla="val 194225"/>
              <a:gd name="adj3" fmla="val 16667"/>
            </a:avLst>
          </a:prstGeom>
          <a:solidFill>
            <a:schemeClr val="accent4">
              <a:alpha val="65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350" dirty="0"/>
          </a:p>
        </p:txBody>
      </p:sp>
      <p:sp>
        <p:nvSpPr>
          <p:cNvPr id="6" name="TextBox 5"/>
          <p:cNvSpPr txBox="1"/>
          <p:nvPr/>
        </p:nvSpPr>
        <p:spPr>
          <a:xfrm>
            <a:off x="4143952" y="4829199"/>
            <a:ext cx="473277" cy="323165"/>
          </a:xfrm>
          <a:prstGeom prst="rect">
            <a:avLst/>
          </a:prstGeom>
          <a:noFill/>
        </p:spPr>
        <p:txBody>
          <a:bodyPr wrap="square" rtlCol="0">
            <a:spAutoFit/>
          </a:bodyPr>
          <a:lstStyle/>
          <a:p>
            <a:r>
              <a:rPr lang="en-US" sz="1500" dirty="0"/>
              <a:t>Site</a:t>
            </a:r>
          </a:p>
        </p:txBody>
      </p:sp>
      <p:sp>
        <p:nvSpPr>
          <p:cNvPr id="8" name="TextBox 7"/>
          <p:cNvSpPr txBox="1"/>
          <p:nvPr/>
        </p:nvSpPr>
        <p:spPr>
          <a:xfrm rot="16901420">
            <a:off x="2277850" y="1628679"/>
            <a:ext cx="1284973" cy="300082"/>
          </a:xfrm>
          <a:prstGeom prst="rect">
            <a:avLst/>
          </a:prstGeom>
          <a:noFill/>
        </p:spPr>
        <p:txBody>
          <a:bodyPr wrap="square" rtlCol="0">
            <a:spAutoFit/>
          </a:bodyPr>
          <a:lstStyle/>
          <a:p>
            <a:r>
              <a:rPr lang="en-US" sz="1350" dirty="0"/>
              <a:t>Highway 61</a:t>
            </a:r>
          </a:p>
        </p:txBody>
      </p:sp>
      <p:sp>
        <p:nvSpPr>
          <p:cNvPr id="9" name="TextBox 8"/>
          <p:cNvSpPr txBox="1"/>
          <p:nvPr/>
        </p:nvSpPr>
        <p:spPr>
          <a:xfrm>
            <a:off x="2277849" y="912492"/>
            <a:ext cx="1284973" cy="300082"/>
          </a:xfrm>
          <a:prstGeom prst="rect">
            <a:avLst/>
          </a:prstGeom>
          <a:noFill/>
        </p:spPr>
        <p:txBody>
          <a:bodyPr wrap="square" rtlCol="0">
            <a:spAutoFit/>
          </a:bodyPr>
          <a:lstStyle/>
          <a:p>
            <a:r>
              <a:rPr lang="en-US" sz="1350" dirty="0"/>
              <a:t>170</a:t>
            </a:r>
            <a:r>
              <a:rPr lang="en-US" sz="1350" baseline="30000" dirty="0"/>
              <a:t>th</a:t>
            </a:r>
            <a:r>
              <a:rPr lang="en-US" sz="1350" dirty="0"/>
              <a:t> Street</a:t>
            </a:r>
          </a:p>
        </p:txBody>
      </p:sp>
      <p:sp>
        <p:nvSpPr>
          <p:cNvPr id="10" name="TextBox 9"/>
          <p:cNvSpPr txBox="1"/>
          <p:nvPr/>
        </p:nvSpPr>
        <p:spPr>
          <a:xfrm rot="1106096">
            <a:off x="1738001" y="3912093"/>
            <a:ext cx="704124" cy="300082"/>
          </a:xfrm>
          <a:prstGeom prst="rect">
            <a:avLst/>
          </a:prstGeom>
          <a:noFill/>
        </p:spPr>
        <p:txBody>
          <a:bodyPr wrap="square" rtlCol="0">
            <a:spAutoFit/>
          </a:bodyPr>
          <a:lstStyle/>
          <a:p>
            <a:r>
              <a:rPr lang="en-US" sz="1350" dirty="0"/>
              <a:t>CSAH 8</a:t>
            </a:r>
          </a:p>
        </p:txBody>
      </p:sp>
      <p:sp>
        <p:nvSpPr>
          <p:cNvPr id="7" name="5-Point Star 6"/>
          <p:cNvSpPr/>
          <p:nvPr/>
        </p:nvSpPr>
        <p:spPr>
          <a:xfrm>
            <a:off x="4772633" y="5540816"/>
            <a:ext cx="144379" cy="122722"/>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TextBox 10"/>
          <p:cNvSpPr txBox="1"/>
          <p:nvPr/>
        </p:nvSpPr>
        <p:spPr>
          <a:xfrm rot="16200000">
            <a:off x="4213135" y="986192"/>
            <a:ext cx="1284973" cy="300082"/>
          </a:xfrm>
          <a:prstGeom prst="rect">
            <a:avLst/>
          </a:prstGeom>
          <a:noFill/>
        </p:spPr>
        <p:txBody>
          <a:bodyPr wrap="square" rtlCol="0">
            <a:spAutoFit/>
          </a:bodyPr>
          <a:lstStyle/>
          <a:p>
            <a:r>
              <a:rPr lang="en-US" sz="1350" dirty="0" smtClean="0"/>
              <a:t>Henna Ave</a:t>
            </a:r>
            <a:endParaRPr lang="en-US" sz="1350" dirty="0"/>
          </a:p>
        </p:txBody>
      </p:sp>
    </p:spTree>
    <p:extLst>
      <p:ext uri="{BB962C8B-B14F-4D97-AF65-F5344CB8AC3E}">
        <p14:creationId xmlns:p14="http://schemas.microsoft.com/office/powerpoint/2010/main" val="1770544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392" y="474648"/>
            <a:ext cx="8935324" cy="58685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94476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smtClean="0">
                <a:latin typeface="Cambria" panose="02040503050406030204" pitchFamily="18" charset="0"/>
              </a:rPr>
              <a:t>Background</a:t>
            </a:r>
            <a:endParaRPr lang="en-US" sz="4200" dirty="0">
              <a:latin typeface="Cambria" panose="02040503050406030204" pitchFamily="18" charset="0"/>
            </a:endParaRPr>
          </a:p>
        </p:txBody>
      </p:sp>
      <p:sp>
        <p:nvSpPr>
          <p:cNvPr id="3" name="Content Placeholder 2"/>
          <p:cNvSpPr>
            <a:spLocks noGrp="1"/>
          </p:cNvSpPr>
          <p:nvPr>
            <p:ph idx="1"/>
          </p:nvPr>
        </p:nvSpPr>
        <p:spPr>
          <a:xfrm>
            <a:off x="628650" y="1582864"/>
            <a:ext cx="7886700" cy="5142789"/>
          </a:xfrm>
        </p:spPr>
        <p:txBody>
          <a:bodyPr>
            <a:normAutofit/>
          </a:bodyPr>
          <a:lstStyle/>
          <a:p>
            <a:r>
              <a:rPr lang="en-US" sz="3200" dirty="0"/>
              <a:t>The City received a complaint regarding trash, debris, and junk vehicles lying about the </a:t>
            </a:r>
            <a:r>
              <a:rPr lang="en-US" sz="3200" dirty="0" smtClean="0"/>
              <a:t>property.</a:t>
            </a:r>
          </a:p>
          <a:p>
            <a:r>
              <a:rPr lang="en-US" sz="3200" dirty="0"/>
              <a:t>City staff inspected the property and confirmed that there were nuisance violations, which included the accumulation of 40-50 junk vehicles, small machinery, boats, tires, and other miscellaneous junk and debris. </a:t>
            </a:r>
            <a:endParaRPr lang="en-US" sz="2900" dirty="0" smtClean="0">
              <a:latin typeface="Cambria" panose="02040503050406030204" pitchFamily="18" charset="0"/>
            </a:endParaRPr>
          </a:p>
        </p:txBody>
      </p:sp>
    </p:spTree>
    <p:extLst>
      <p:ext uri="{BB962C8B-B14F-4D97-AF65-F5344CB8AC3E}">
        <p14:creationId xmlns:p14="http://schemas.microsoft.com/office/powerpoint/2010/main" val="37657837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smtClean="0">
                <a:latin typeface="Cambria" panose="02040503050406030204" pitchFamily="18" charset="0"/>
              </a:rPr>
              <a:t>Background</a:t>
            </a:r>
            <a:endParaRPr lang="en-US" sz="4200" dirty="0">
              <a:latin typeface="Cambria" panose="02040503050406030204" pitchFamily="18" charset="0"/>
            </a:endParaRPr>
          </a:p>
        </p:txBody>
      </p:sp>
      <p:sp>
        <p:nvSpPr>
          <p:cNvPr id="3" name="Content Placeholder 2"/>
          <p:cNvSpPr>
            <a:spLocks noGrp="1"/>
          </p:cNvSpPr>
          <p:nvPr>
            <p:ph idx="1"/>
          </p:nvPr>
        </p:nvSpPr>
        <p:spPr>
          <a:xfrm>
            <a:off x="628650" y="1582864"/>
            <a:ext cx="7886700" cy="5142789"/>
          </a:xfrm>
        </p:spPr>
        <p:txBody>
          <a:bodyPr>
            <a:normAutofit/>
          </a:bodyPr>
          <a:lstStyle/>
          <a:p>
            <a:r>
              <a:rPr lang="en-US" sz="3200" dirty="0" smtClean="0"/>
              <a:t>The first violation letter was sent on August 8, 2016.</a:t>
            </a:r>
          </a:p>
          <a:p>
            <a:r>
              <a:rPr lang="en-US" sz="3200" dirty="0"/>
              <a:t>City staff repeatedly contacted and met with the property owner to encourage and assist with formulating a plan and action to eliminate junk, wrecked and old vehicles and materials littering the property.</a:t>
            </a:r>
            <a:endParaRPr lang="en-US" sz="3200" dirty="0" smtClean="0"/>
          </a:p>
          <a:p>
            <a:r>
              <a:rPr lang="en-US" sz="3200" dirty="0"/>
              <a:t>The property owner has not corrected the situation despite requests for voluntary compliance and offers of assistance.</a:t>
            </a:r>
            <a:endParaRPr lang="en-US" sz="2900" dirty="0" smtClean="0">
              <a:latin typeface="Cambria" panose="02040503050406030204" pitchFamily="18" charset="0"/>
            </a:endParaRPr>
          </a:p>
        </p:txBody>
      </p:sp>
    </p:spTree>
    <p:extLst>
      <p:ext uri="{BB962C8B-B14F-4D97-AF65-F5344CB8AC3E}">
        <p14:creationId xmlns:p14="http://schemas.microsoft.com/office/powerpoint/2010/main" val="38633173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mbria" panose="02040503050406030204" pitchFamily="18" charset="0"/>
              </a:rPr>
              <a:t>Background</a:t>
            </a:r>
            <a:endParaRPr lang="en-US" dirty="0"/>
          </a:p>
        </p:txBody>
      </p:sp>
      <p:sp>
        <p:nvSpPr>
          <p:cNvPr id="3" name="Content Placeholder 2"/>
          <p:cNvSpPr>
            <a:spLocks noGrp="1"/>
          </p:cNvSpPr>
          <p:nvPr>
            <p:ph idx="1"/>
          </p:nvPr>
        </p:nvSpPr>
        <p:spPr>
          <a:xfrm>
            <a:off x="628650" y="1582864"/>
            <a:ext cx="7886700" cy="4840237"/>
          </a:xfrm>
        </p:spPr>
        <p:txBody>
          <a:bodyPr>
            <a:normAutofit fontScale="92500" lnSpcReduction="10000"/>
          </a:bodyPr>
          <a:lstStyle/>
          <a:p>
            <a:r>
              <a:rPr lang="en-US" sz="2400" dirty="0" smtClean="0"/>
              <a:t>The City Council held an abatement hearing on September 9, 2017. </a:t>
            </a:r>
          </a:p>
          <a:p>
            <a:r>
              <a:rPr lang="en-US" sz="2400" dirty="0" smtClean="0"/>
              <a:t>At this meeting, the Council directed the property owner to remove the following items by </a:t>
            </a:r>
            <a:r>
              <a:rPr lang="en-US" sz="2400" b="1" dirty="0" smtClean="0"/>
              <a:t>November 15, 2017</a:t>
            </a:r>
            <a:r>
              <a:rPr lang="en-US" sz="2400" dirty="0" smtClean="0"/>
              <a:t>:</a:t>
            </a:r>
          </a:p>
          <a:p>
            <a:pPr lvl="1"/>
            <a:r>
              <a:rPr lang="en-US" sz="2200" dirty="0" smtClean="0"/>
              <a:t>All </a:t>
            </a:r>
            <a:r>
              <a:rPr lang="en-US" sz="2200" dirty="0"/>
              <a:t>miscellaneous junk, debris, and </a:t>
            </a:r>
            <a:r>
              <a:rPr lang="en-US" sz="2200" dirty="0" smtClean="0"/>
              <a:t>rubbish.</a:t>
            </a:r>
          </a:p>
          <a:p>
            <a:pPr lvl="2"/>
            <a:r>
              <a:rPr lang="en-US" sz="2100" dirty="0" smtClean="0"/>
              <a:t>This </a:t>
            </a:r>
            <a:r>
              <a:rPr lang="en-US" sz="2100" dirty="0"/>
              <a:t>includes all materials that are now being stored outside, such as miscellaneous equipment, machinery, sinks, barrels, containers, storage tanks, bicycles, lawn chairs, signs, tires, </a:t>
            </a:r>
            <a:r>
              <a:rPr lang="en-US" sz="2100" dirty="0" smtClean="0"/>
              <a:t>etc.</a:t>
            </a:r>
          </a:p>
          <a:p>
            <a:pPr lvl="1"/>
            <a:r>
              <a:rPr lang="en-US" sz="2200" dirty="0" smtClean="0"/>
              <a:t>All </a:t>
            </a:r>
            <a:r>
              <a:rPr lang="en-US" sz="2200" dirty="0"/>
              <a:t>vehicles that are not considered to have substantial </a:t>
            </a:r>
            <a:r>
              <a:rPr lang="en-US" sz="2200" dirty="0" smtClean="0"/>
              <a:t>value.</a:t>
            </a:r>
          </a:p>
          <a:p>
            <a:pPr lvl="2"/>
            <a:r>
              <a:rPr lang="en-US" sz="2100" dirty="0" smtClean="0"/>
              <a:t>A </a:t>
            </a:r>
            <a:r>
              <a:rPr lang="en-US" sz="2100" dirty="0"/>
              <a:t>case shall be made for any vehicle </a:t>
            </a:r>
            <a:r>
              <a:rPr lang="en-US" sz="2100" dirty="0" smtClean="0"/>
              <a:t>believed to have </a:t>
            </a:r>
            <a:r>
              <a:rPr lang="en-US" sz="2100" dirty="0"/>
              <a:t>substantial value. A case may be made through providing the City with comparable vehicle listings, assessed values of vehicles, or any other evidence which demonstrates a vehicle is of </a:t>
            </a:r>
            <a:r>
              <a:rPr lang="en-US" sz="2100" dirty="0" smtClean="0"/>
              <a:t>substantial </a:t>
            </a:r>
            <a:r>
              <a:rPr lang="en-US" sz="2100" dirty="0"/>
              <a:t>value</a:t>
            </a:r>
            <a:r>
              <a:rPr lang="en-US" sz="2100" dirty="0" smtClean="0"/>
              <a:t>.</a:t>
            </a:r>
          </a:p>
          <a:p>
            <a:r>
              <a:rPr lang="en-US" sz="2400" dirty="0" smtClean="0"/>
              <a:t>The City Council asked for an update at their November 20, 2017 meeting.</a:t>
            </a:r>
            <a:endParaRPr lang="en-US" sz="2400" dirty="0"/>
          </a:p>
        </p:txBody>
      </p:sp>
    </p:spTree>
    <p:extLst>
      <p:ext uri="{BB962C8B-B14F-4D97-AF65-F5344CB8AC3E}">
        <p14:creationId xmlns:p14="http://schemas.microsoft.com/office/powerpoint/2010/main" val="75273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smtClean="0">
                <a:latin typeface="Cambria" panose="02040503050406030204" pitchFamily="18" charset="0"/>
              </a:rPr>
              <a:t>Violations</a:t>
            </a:r>
            <a:endParaRPr lang="en-US" sz="4200" dirty="0">
              <a:latin typeface="Cambria" panose="02040503050406030204" pitchFamily="18" charset="0"/>
            </a:endParaRPr>
          </a:p>
        </p:txBody>
      </p:sp>
      <p:sp>
        <p:nvSpPr>
          <p:cNvPr id="3" name="Content Placeholder 2"/>
          <p:cNvSpPr>
            <a:spLocks noGrp="1"/>
          </p:cNvSpPr>
          <p:nvPr>
            <p:ph idx="1"/>
          </p:nvPr>
        </p:nvSpPr>
        <p:spPr>
          <a:xfrm>
            <a:off x="409903" y="1447929"/>
            <a:ext cx="8105447" cy="4953547"/>
          </a:xfrm>
        </p:spPr>
        <p:txBody>
          <a:bodyPr>
            <a:normAutofit/>
          </a:bodyPr>
          <a:lstStyle/>
          <a:p>
            <a:pPr lvl="0"/>
            <a:r>
              <a:rPr lang="en-US" dirty="0"/>
              <a:t>Municipal Code Chapter 46, article I., Section 46-2 and 46-3:</a:t>
            </a:r>
          </a:p>
          <a:p>
            <a:pPr lvl="1"/>
            <a:r>
              <a:rPr lang="en-US" dirty="0"/>
              <a:t>Section 46.2 – Public nuisances affecting health, safety, comfort or repose.</a:t>
            </a:r>
          </a:p>
          <a:p>
            <a:pPr lvl="2"/>
            <a:r>
              <a:rPr lang="en-US" dirty="0"/>
              <a:t>(3) The accumulation of garbage and rubbish not in containers, as required by ordinance of the city;</a:t>
            </a:r>
          </a:p>
          <a:p>
            <a:pPr lvl="2"/>
            <a:r>
              <a:rPr lang="en-US" dirty="0"/>
              <a:t>(5) An accumulation of tin cans, bottles, glass, trash or debris of any nature or description;</a:t>
            </a:r>
          </a:p>
          <a:p>
            <a:pPr lvl="1"/>
            <a:r>
              <a:rPr lang="en-US" dirty="0"/>
              <a:t>Section 46.3 – Public nuisances affecting peace and safety.</a:t>
            </a:r>
          </a:p>
          <a:p>
            <a:pPr lvl="2"/>
            <a:r>
              <a:rPr lang="en-US" dirty="0"/>
              <a:t>(1) The piling, storing or keeping of wrecked or junked machines or vehicles and other junk or debris other than by persons involved in commercial business where the city council deems certain accumulations are necessary in the course of transacting business.</a:t>
            </a:r>
          </a:p>
        </p:txBody>
      </p:sp>
    </p:spTree>
    <p:extLst>
      <p:ext uri="{BB962C8B-B14F-4D97-AF65-F5344CB8AC3E}">
        <p14:creationId xmlns:p14="http://schemas.microsoft.com/office/powerpoint/2010/main" val="24887589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Order</a:t>
            </a:r>
            <a:endParaRPr lang="en-US" dirty="0"/>
          </a:p>
        </p:txBody>
      </p:sp>
      <p:sp>
        <p:nvSpPr>
          <p:cNvPr id="3" name="Content Placeholder 2"/>
          <p:cNvSpPr>
            <a:spLocks noGrp="1"/>
          </p:cNvSpPr>
          <p:nvPr>
            <p:ph idx="1"/>
          </p:nvPr>
        </p:nvSpPr>
        <p:spPr/>
        <p:txBody>
          <a:bodyPr>
            <a:normAutofit lnSpcReduction="10000"/>
          </a:bodyPr>
          <a:lstStyle/>
          <a:p>
            <a:r>
              <a:rPr lang="en-US" dirty="0" smtClean="0"/>
              <a:t>The code violations shall be corrected and brought into compliance within 30 days of the service and posting of this order upon the property owners.</a:t>
            </a:r>
          </a:p>
          <a:p>
            <a:r>
              <a:rPr lang="en-US" dirty="0" smtClean="0"/>
              <a:t>If property is not brought into compliance in the 30 days, the City will enter the property and mark each piece of rubbish or junk vehicle using spray paint.</a:t>
            </a:r>
          </a:p>
          <a:p>
            <a:r>
              <a:rPr lang="en-US" dirty="0" smtClean="0"/>
              <a:t>If those items are not removed within 10 days, the City may enter the property and remove them at the cost to the owners.</a:t>
            </a:r>
          </a:p>
          <a:p>
            <a:pPr lvl="1"/>
            <a:r>
              <a:rPr lang="en-US" dirty="0" smtClean="0"/>
              <a:t>Any costs incurred by the City shall be assessed as taxes.</a:t>
            </a:r>
            <a:endParaRPr lang="en-US" dirty="0"/>
          </a:p>
        </p:txBody>
      </p:sp>
    </p:spTree>
    <p:extLst>
      <p:ext uri="{BB962C8B-B14F-4D97-AF65-F5344CB8AC3E}">
        <p14:creationId xmlns:p14="http://schemas.microsoft.com/office/powerpoint/2010/main" val="1627892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smtClean="0">
                <a:latin typeface="Cambria" panose="02040503050406030204" pitchFamily="18" charset="0"/>
              </a:rPr>
              <a:t>Conclusion/Recommendation  </a:t>
            </a:r>
            <a:endParaRPr lang="en-US" sz="4200" dirty="0">
              <a:latin typeface="Cambria" panose="02040503050406030204" pitchFamily="18" charset="0"/>
            </a:endParaRPr>
          </a:p>
        </p:txBody>
      </p:sp>
      <p:sp>
        <p:nvSpPr>
          <p:cNvPr id="3" name="Content Placeholder 2"/>
          <p:cNvSpPr>
            <a:spLocks noGrp="1"/>
          </p:cNvSpPr>
          <p:nvPr>
            <p:ph idx="1"/>
          </p:nvPr>
        </p:nvSpPr>
        <p:spPr>
          <a:xfrm>
            <a:off x="628650" y="1724655"/>
            <a:ext cx="7886700" cy="4943037"/>
          </a:xfrm>
        </p:spPr>
        <p:txBody>
          <a:bodyPr>
            <a:normAutofit fontScale="92500" lnSpcReduction="10000"/>
          </a:bodyPr>
          <a:lstStyle/>
          <a:p>
            <a:r>
              <a:rPr lang="en-US" dirty="0"/>
              <a:t>City staff has been working with the property owners </a:t>
            </a:r>
            <a:r>
              <a:rPr lang="en-US" dirty="0" smtClean="0"/>
              <a:t>to bring the </a:t>
            </a:r>
            <a:r>
              <a:rPr lang="en-US" dirty="0"/>
              <a:t>property into compliance by cleaning up the trash, debris, and junk vehicles.  Although some progress has been made by the property owners, it has been slow progress and the site still has multiple violations</a:t>
            </a:r>
            <a:r>
              <a:rPr lang="en-US" dirty="0" smtClean="0"/>
              <a:t>.</a:t>
            </a:r>
            <a:endParaRPr lang="en-US" dirty="0"/>
          </a:p>
          <a:p>
            <a:r>
              <a:rPr lang="en-US" dirty="0"/>
              <a:t>City staff </a:t>
            </a:r>
            <a:r>
              <a:rPr lang="en-US" dirty="0" smtClean="0"/>
              <a:t>recommends the </a:t>
            </a:r>
            <a:r>
              <a:rPr lang="en-US" dirty="0"/>
              <a:t>City Council open the abatement hearing and take comment and testimony from the property owner and/or their representatives. </a:t>
            </a:r>
            <a:endParaRPr lang="en-US" dirty="0" smtClean="0"/>
          </a:p>
          <a:p>
            <a:r>
              <a:rPr lang="en-US" dirty="0" smtClean="0"/>
              <a:t>Staff recommends the </a:t>
            </a:r>
            <a:r>
              <a:rPr lang="en-US" dirty="0"/>
              <a:t>Council approve the order to abate the property located at 13101 Henna Ave. N. to bring the property into compliance with </a:t>
            </a:r>
            <a:r>
              <a:rPr lang="en-US" dirty="0" smtClean="0"/>
              <a:t>                       City </a:t>
            </a:r>
            <a:r>
              <a:rPr lang="en-US" dirty="0"/>
              <a:t>Code.</a:t>
            </a:r>
          </a:p>
          <a:p>
            <a:endParaRPr lang="en-US" sz="3300" dirty="0">
              <a:latin typeface="Cambria" panose="02040503050406030204" pitchFamily="18" charset="0"/>
            </a:endParaRPr>
          </a:p>
        </p:txBody>
      </p:sp>
    </p:spTree>
    <p:extLst>
      <p:ext uri="{BB962C8B-B14F-4D97-AF65-F5344CB8AC3E}">
        <p14:creationId xmlns:p14="http://schemas.microsoft.com/office/powerpoint/2010/main" val="19140541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F52A4CF3-740E-4E7E-AA03-1569C60A1016}">
  <ds:schemaRefs>
    <ds:schemaRef ds:uri="ESRI.ArcGIS.Mapping.OfficeIntegration.PowerPointInfo"/>
  </ds:schemaRefs>
</ds:datastoreItem>
</file>

<file path=customXml/itemProps2.xml><?xml version="1.0" encoding="utf-8"?>
<ds:datastoreItem xmlns:ds="http://schemas.openxmlformats.org/officeDocument/2006/customXml" ds:itemID="{AE2401F0-97F0-4016-B552-3DD420127D83}">
  <ds:schemaRefs>
    <ds:schemaRef ds:uri="ESRI.ArcGIS.Mapping.OfficeIntegration.PowerPointInfo"/>
  </ds:schemaRefs>
</ds:datastoreItem>
</file>

<file path=customXml/itemProps3.xml><?xml version="1.0" encoding="utf-8"?>
<ds:datastoreItem xmlns:ds="http://schemas.openxmlformats.org/officeDocument/2006/customXml" ds:itemID="{ADBAD36E-CB8D-4C04-91DD-42E03C11CF37}">
  <ds:schemaRefs>
    <ds:schemaRef ds:uri="ESRI.ArcGIS.Mapping.OfficeIntegration.PowerPointInfo"/>
  </ds:schemaRefs>
</ds:datastoreItem>
</file>

<file path=customXml/itemProps4.xml><?xml version="1.0" encoding="utf-8"?>
<ds:datastoreItem xmlns:ds="http://schemas.openxmlformats.org/officeDocument/2006/customXml" ds:itemID="{575F9D4C-2FD0-4611-9BFA-B50918D4C12D}">
  <ds:schemaRefs>
    <ds:schemaRef ds:uri="ESRI.ArcGIS.Mapping.OfficeIntegration.PowerPointInfo"/>
  </ds:schemaRefs>
</ds:datastoreItem>
</file>

<file path=customXml/itemProps5.xml><?xml version="1.0" encoding="utf-8"?>
<ds:datastoreItem xmlns:ds="http://schemas.openxmlformats.org/officeDocument/2006/customXml" ds:itemID="{B32ED3DD-3E74-4386-8495-A184A8936AA0}">
  <ds:schemaRefs>
    <ds:schemaRef ds:uri="ESRI.ArcGIS.Mapping.OfficeIntegration.PowerPointInfo"/>
  </ds:schemaRefs>
</ds:datastoreItem>
</file>

<file path=customXml/itemProps6.xml><?xml version="1.0" encoding="utf-8"?>
<ds:datastoreItem xmlns:ds="http://schemas.openxmlformats.org/officeDocument/2006/customXml" ds:itemID="{99587458-E093-4224-AC2C-2524BE3023C9}">
  <ds:schemaRefs>
    <ds:schemaRef ds:uri="ESRI.ArcGIS.Mapping.OfficeIntegration.PowerPointInfo"/>
  </ds:schemaRefs>
</ds:datastoreItem>
</file>

<file path=customXml/itemProps7.xml><?xml version="1.0" encoding="utf-8"?>
<ds:datastoreItem xmlns:ds="http://schemas.openxmlformats.org/officeDocument/2006/customXml" ds:itemID="{1A2855C0-FFFD-49AB-A70A-4E90E277A84B}">
  <ds:schemaRefs>
    <ds:schemaRef ds:uri="ESRI.ArcGIS.Mapping.OfficeIntegration.PowerPointInfo"/>
  </ds:schemaRefs>
</ds:datastoreItem>
</file>

<file path=customXml/itemProps8.xml><?xml version="1.0" encoding="utf-8"?>
<ds:datastoreItem xmlns:ds="http://schemas.openxmlformats.org/officeDocument/2006/customXml" ds:itemID="{E88E21E9-613C-458A-8036-D145253A7EC8}">
  <ds:schemaRefs>
    <ds:schemaRef ds:uri="ESRI.ArcGIS.Mapping.OfficeIntegration.PowerPointInfo"/>
  </ds:schemaRefs>
</ds:datastoreItem>
</file>

<file path=customXml/itemProps9.xml><?xml version="1.0" encoding="utf-8"?>
<ds:datastoreItem xmlns:ds="http://schemas.openxmlformats.org/officeDocument/2006/customXml" ds:itemID="{CF52606B-7734-4051-9AC6-CB0FFAFF9A16}">
  <ds:schemaRefs>
    <ds:schemaRef ds:uri="ESRI.ArcGIS.Mapping.OfficeIntegration.PowerPointInfo"/>
  </ds:schemaRefs>
</ds:datastoreItem>
</file>

<file path=customXml/itemProps10.xml><?xml version="1.0" encoding="utf-8"?>
<ds:datastoreItem xmlns:ds="http://schemas.openxmlformats.org/officeDocument/2006/customXml" ds:itemID="{E5616E2F-7C2E-4BB7-ACA5-4BF0B3A9CEAB}">
  <ds:schemaRefs>
    <ds:schemaRef ds:uri="ESRI.ArcGIS.Mapping.OfficeIntegration.PowerPointInfo"/>
  </ds:schemaRefs>
</ds:datastoreItem>
</file>

<file path=customXml/itemProps11.xml><?xml version="1.0" encoding="utf-8"?>
<ds:datastoreItem xmlns:ds="http://schemas.openxmlformats.org/officeDocument/2006/customXml" ds:itemID="{BF6DCBE3-144D-4DA0-9AFA-A33F4DB843F8}">
  <ds:schemaRefs>
    <ds:schemaRef ds:uri="ESRI.ArcGIS.Mapping.OfficeIntegration.PowerPointInfo"/>
  </ds:schemaRefs>
</ds:datastoreItem>
</file>

<file path=customXml/itemProps12.xml><?xml version="1.0" encoding="utf-8"?>
<ds:datastoreItem xmlns:ds="http://schemas.openxmlformats.org/officeDocument/2006/customXml" ds:itemID="{35D00067-70DA-4422-ABB9-A7322471F013}">
  <ds:schemaRefs>
    <ds:schemaRef ds:uri="ESRI.ArcGIS.Mapping.OfficeIntegration.PowerPointInfo"/>
  </ds:schemaRefs>
</ds:datastoreItem>
</file>

<file path=customXml/itemProps13.xml><?xml version="1.0" encoding="utf-8"?>
<ds:datastoreItem xmlns:ds="http://schemas.openxmlformats.org/officeDocument/2006/customXml" ds:itemID="{EDCB5212-CB51-4266-8461-8D3DD6837AA1}">
  <ds:schemaRefs>
    <ds:schemaRef ds:uri="ESRI.ArcGIS.Mapping.OfficeIntegration.PowerPointInfo"/>
  </ds:schemaRefs>
</ds:datastoreItem>
</file>

<file path=customXml/itemProps14.xml><?xml version="1.0" encoding="utf-8"?>
<ds:datastoreItem xmlns:ds="http://schemas.openxmlformats.org/officeDocument/2006/customXml" ds:itemID="{8B3B6E30-C1FC-4E01-A7EC-0951E440CF62}">
  <ds:schemaRefs>
    <ds:schemaRef ds:uri="ESRI.ArcGIS.Mapping.OfficeIntegration.PowerPointInfo"/>
  </ds:schemaRefs>
</ds:datastoreItem>
</file>

<file path=customXml/itemProps15.xml><?xml version="1.0" encoding="utf-8"?>
<ds:datastoreItem xmlns:ds="http://schemas.openxmlformats.org/officeDocument/2006/customXml" ds:itemID="{CBD402E2-30B3-49EF-854B-FC8F98E6E8AB}">
  <ds:schemaRefs>
    <ds:schemaRef ds:uri="ESRI.ArcGIS.Mapping.OfficeIntegration.PowerPointInfo"/>
  </ds:schemaRefs>
</ds:datastoreItem>
</file>

<file path=customXml/itemProps16.xml><?xml version="1.0" encoding="utf-8"?>
<ds:datastoreItem xmlns:ds="http://schemas.openxmlformats.org/officeDocument/2006/customXml" ds:itemID="{E680964E-426A-4925-BEEE-EB814D7CA201}">
  <ds:schemaRefs>
    <ds:schemaRef ds:uri="ESRI.ArcGIS.Mapping.OfficeIntegration.PowerPointInfo"/>
  </ds:schemaRefs>
</ds:datastoreItem>
</file>

<file path=customXml/itemProps17.xml><?xml version="1.0" encoding="utf-8"?>
<ds:datastoreItem xmlns:ds="http://schemas.openxmlformats.org/officeDocument/2006/customXml" ds:itemID="{253099E2-EDD5-4893-87EA-5DFB2C6A3CA2}">
  <ds:schemaRefs>
    <ds:schemaRef ds:uri="ESRI.ArcGIS.Mapping.OfficeIntegration.PowerPointInfo"/>
  </ds:schemaRefs>
</ds:datastoreItem>
</file>

<file path=customXml/itemProps18.xml><?xml version="1.0" encoding="utf-8"?>
<ds:datastoreItem xmlns:ds="http://schemas.openxmlformats.org/officeDocument/2006/customXml" ds:itemID="{206B964B-B584-48BB-84E2-B9761ACE9FE9}">
  <ds:schemaRefs>
    <ds:schemaRef ds:uri="ESRI.ArcGIS.Mapping.OfficeIntegration.PowerPointInfo"/>
  </ds:schemaRefs>
</ds:datastoreItem>
</file>

<file path=customXml/itemProps19.xml><?xml version="1.0" encoding="utf-8"?>
<ds:datastoreItem xmlns:ds="http://schemas.openxmlformats.org/officeDocument/2006/customXml" ds:itemID="{81F0D3FF-4BAF-4123-88C5-3AECB44835C2}">
  <ds:schemaRefs>
    <ds:schemaRef ds:uri="ESRI.ArcGIS.Mapping.OfficeIntegration.PowerPointInfo"/>
  </ds:schemaRefs>
</ds:datastoreItem>
</file>

<file path=customXml/itemProps20.xml><?xml version="1.0" encoding="utf-8"?>
<ds:datastoreItem xmlns:ds="http://schemas.openxmlformats.org/officeDocument/2006/customXml" ds:itemID="{CA9457F1-0D7B-4499-AD4A-EAC0E710F7B8}">
  <ds:schemaRefs>
    <ds:schemaRef ds:uri="ESRI.ArcGIS.Mapping.OfficeIntegration.PowerPointInfo"/>
  </ds:schemaRefs>
</ds:datastoreItem>
</file>

<file path=customXml/itemProps21.xml><?xml version="1.0" encoding="utf-8"?>
<ds:datastoreItem xmlns:ds="http://schemas.openxmlformats.org/officeDocument/2006/customXml" ds:itemID="{335D9077-3D8A-4D39-B1F3-608F68534A6D}">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Office Theme</Template>
  <TotalTime>2800</TotalTime>
  <Words>924</Words>
  <Application>Microsoft Office PowerPoint</Application>
  <PresentationFormat>On-screen Show (4:3)</PresentationFormat>
  <Paragraphs>57</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Cambria</vt:lpstr>
      <vt:lpstr>Office Theme</vt:lpstr>
      <vt:lpstr>Abatement Hearing Dennis &amp; Karen Schultz 13101 Henna Avenue</vt:lpstr>
      <vt:lpstr>PowerPoint Presentation</vt:lpstr>
      <vt:lpstr>PowerPoint Presentation</vt:lpstr>
      <vt:lpstr>Background</vt:lpstr>
      <vt:lpstr>Background</vt:lpstr>
      <vt:lpstr>Background</vt:lpstr>
      <vt:lpstr>Violations</vt:lpstr>
      <vt:lpstr>Summary of Order</vt:lpstr>
      <vt:lpstr>Conclusion/Recommendation  </vt:lpstr>
    </vt:vector>
  </TitlesOfParts>
  <Company>City of Hugo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Excelsior Group Terre De L’eau Sketch Plan</dc:title>
  <dc:creator>Rachel Juba</dc:creator>
  <cp:lastModifiedBy>Rachel Leitz</cp:lastModifiedBy>
  <cp:revision>117</cp:revision>
  <cp:lastPrinted>2017-09-18T21:41:28Z</cp:lastPrinted>
  <dcterms:created xsi:type="dcterms:W3CDTF">2016-06-22T19:30:10Z</dcterms:created>
  <dcterms:modified xsi:type="dcterms:W3CDTF">2017-11-20T23:56:12Z</dcterms:modified>
</cp:coreProperties>
</file>