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9" r:id="rId2"/>
    <p:sldId id="256" r:id="rId3"/>
    <p:sldId id="266" r:id="rId4"/>
    <p:sldId id="265" r:id="rId5"/>
    <p:sldId id="261" r:id="rId6"/>
    <p:sldId id="270" r:id="rId7"/>
    <p:sldId id="263" r:id="rId8"/>
    <p:sldId id="264" r:id="rId9"/>
    <p:sldId id="26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31" autoAdjust="0"/>
  </p:normalViewPr>
  <p:slideViewPr>
    <p:cSldViewPr>
      <p:cViewPr>
        <p:scale>
          <a:sx n="100" d="100"/>
          <a:sy n="100" d="100"/>
        </p:scale>
        <p:origin x="-107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AB9089-BCF1-4073-9213-0768E492B710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The Royal Gold Club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099638-A63B-466F-AB36-AE998FDB6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527244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2D6A0-C62E-47BA-BC38-9050153F06F9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The Royal Gold Club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81780-7156-4FC8-9C7C-0F9CD9AA6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549026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Royal Gold Club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70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49151-B24F-4486-8AF6-63844EFC29A9}" type="datetime1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Royal Glof Club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8AB9-FE4A-46FA-9A5F-CBD9DC65E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23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07F-698E-4900-BC0D-8186354CB92E}" type="datetime1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Royal Glof Club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8AB9-FE4A-46FA-9A5F-CBD9DC65E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863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95CB-3BA5-44FB-93A5-858C0B79B0BC}" type="datetime1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Royal Glof Club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8AB9-FE4A-46FA-9A5F-CBD9DC65E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304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D30A-B9AC-4085-B4BA-F4FBA16E7720}" type="datetime1">
              <a:rPr lang="en-US" smtClean="0"/>
              <a:t>8/15/2016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Royal Glof Club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8AB9-FE4A-46FA-9A5F-CBD9DC65E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297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1E31B-777F-4ECD-B874-7996C2BC3714}" type="datetime1">
              <a:rPr lang="en-US" smtClean="0"/>
              <a:t>8/15/2016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Royal Glof Club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8AB9-FE4A-46FA-9A5F-CBD9DC65E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606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F570B-638F-4644-AAA3-6C600D67DC87}" type="datetime1">
              <a:rPr lang="en-US" smtClean="0"/>
              <a:t>8/15/2016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Royal Glof Club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8AB9-FE4A-46FA-9A5F-CBD9DC65E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65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6FE55-131B-43CD-AC2F-9F0F1C7CC09F}" type="datetime1">
              <a:rPr lang="en-US" smtClean="0"/>
              <a:t>8/15/2016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Royal Glof Club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8AB9-FE4A-46FA-9A5F-CBD9DC65E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313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80ECE-97ED-4046-8E32-1B29AF4BBA9E}" type="datetime1">
              <a:rPr lang="en-US" smtClean="0"/>
              <a:t>8/15/2016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Royal Glof Club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8AB9-FE4A-46FA-9A5F-CBD9DC65E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684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4452D-3645-44CB-9CE3-66DE7FFFAEFF}" type="datetime1">
              <a:rPr lang="en-US" smtClean="0"/>
              <a:t>8/15/2016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Royal Glof Club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8AB9-FE4A-46FA-9A5F-CBD9DC65E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3D953-B819-416F-996E-528101D295EB}" type="datetime1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Royal Glof Club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8AB9-FE4A-46FA-9A5F-CBD9DC65E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276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A773-91D7-43A5-A322-FF36814F7C8E}" type="datetime1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Royal Glof Club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8AB9-FE4A-46FA-9A5F-CBD9DC65E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277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ADAFC-396E-4FBF-A002-0F99CF7E4349}" type="datetime1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The Royal Glof Club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58AB9-FE4A-46FA-9A5F-CBD9DC65E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955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THE ROYAL GOLF CLUB</a:t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sz="1600" b="1" dirty="0" smtClean="0">
                <a:solidFill>
                  <a:schemeClr val="tx2"/>
                </a:solidFill>
              </a:rPr>
              <a:t>Lake Elmo, Minnesota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6400800" cy="838200"/>
          </a:xfrm>
        </p:spPr>
        <p:txBody>
          <a:bodyPr>
            <a:normAutofit fontScale="85000" lnSpcReduction="20000"/>
          </a:bodyPr>
          <a:lstStyle/>
          <a:p>
            <a:r>
              <a:rPr lang="en-US" sz="2000" dirty="0" smtClean="0">
                <a:solidFill>
                  <a:schemeClr val="tx2"/>
                </a:solidFill>
              </a:rPr>
              <a:t>Park </a:t>
            </a:r>
            <a:r>
              <a:rPr lang="en-US" sz="2000" dirty="0" smtClean="0">
                <a:solidFill>
                  <a:schemeClr val="tx2"/>
                </a:solidFill>
              </a:rPr>
              <a:t>Commission </a:t>
            </a:r>
            <a:r>
              <a:rPr lang="en-US" sz="2000" dirty="0" smtClean="0">
                <a:solidFill>
                  <a:schemeClr val="tx2"/>
                </a:solidFill>
              </a:rPr>
              <a:t>Review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Concept PUD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August </a:t>
            </a:r>
            <a:r>
              <a:rPr lang="en-US" sz="2000" dirty="0" smtClean="0">
                <a:solidFill>
                  <a:schemeClr val="tx2"/>
                </a:solidFill>
              </a:rPr>
              <a:t>15, </a:t>
            </a:r>
            <a:r>
              <a:rPr lang="en-US" sz="2000" dirty="0" smtClean="0">
                <a:solidFill>
                  <a:schemeClr val="tx2"/>
                </a:solidFill>
              </a:rPr>
              <a:t>2016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The Royal </a:t>
            </a:r>
            <a:r>
              <a:rPr lang="en-US" dirty="0" err="1" smtClean="0"/>
              <a:t>Glof</a:t>
            </a:r>
            <a:r>
              <a:rPr lang="en-US" dirty="0" smtClean="0"/>
              <a:t> Club</a:t>
            </a:r>
            <a:endParaRPr lang="en-US" dirty="0"/>
          </a:p>
        </p:txBody>
      </p:sp>
      <p:pic>
        <p:nvPicPr>
          <p:cNvPr id="5" name="Picture 4" descr="C:\Users\Rick's Laptop\Documents\Tarton Park\Sales-Marketing Documents\Logos, etc\misc_33108_01_KingAndQueen_Logo_m (2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5931876"/>
            <a:ext cx="2428875" cy="9261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1275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3437" y="304800"/>
            <a:ext cx="7772400" cy="6858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tx2"/>
                </a:solidFill>
              </a:rPr>
              <a:t>Guiding Considerations</a:t>
            </a:r>
            <a:endParaRPr lang="en-US" sz="2800" b="1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219200"/>
            <a:ext cx="7620000" cy="4572000"/>
          </a:xfrm>
        </p:spPr>
        <p:txBody>
          <a:bodyPr>
            <a:normAutofit fontScale="62500" lnSpcReduction="20000"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600" b="1" dirty="0" smtClean="0">
                <a:solidFill>
                  <a:schemeClr val="tx2"/>
                </a:solidFill>
              </a:rPr>
              <a:t>Create a High Quality, High Amenity Neighborhood with </a:t>
            </a:r>
            <a:r>
              <a:rPr lang="en-US" sz="2600" b="1" dirty="0">
                <a:solidFill>
                  <a:schemeClr val="tx2"/>
                </a:solidFill>
              </a:rPr>
              <a:t>R</a:t>
            </a:r>
            <a:r>
              <a:rPr lang="en-US" sz="2600" b="1" dirty="0" smtClean="0">
                <a:solidFill>
                  <a:schemeClr val="tx2"/>
                </a:solidFill>
              </a:rPr>
              <a:t>ecreational Facilities Forming a Strong Sense of Identity</a:t>
            </a:r>
          </a:p>
          <a:p>
            <a:pPr algn="l"/>
            <a:endParaRPr lang="en-US" sz="2400" dirty="0" smtClean="0">
              <a:solidFill>
                <a:schemeClr val="tx2"/>
              </a:solidFill>
            </a:endParaRP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2300" dirty="0" smtClean="0">
                <a:solidFill>
                  <a:schemeClr val="tx2"/>
                </a:solidFill>
              </a:rPr>
              <a:t>Neighborhood Fitness Center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2300" dirty="0" smtClean="0">
                <a:solidFill>
                  <a:schemeClr val="tx2"/>
                </a:solidFill>
              </a:rPr>
              <a:t>Youth Par 3 Golf Course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2300" dirty="0" smtClean="0">
                <a:solidFill>
                  <a:schemeClr val="tx2"/>
                </a:solidFill>
              </a:rPr>
              <a:t>Swimming Pools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2300" dirty="0" smtClean="0">
                <a:solidFill>
                  <a:schemeClr val="tx2"/>
                </a:solidFill>
              </a:rPr>
              <a:t>Trails and Sidewalks Creating Linkages Between Neighborhoods and the Clubhouse Area 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2300" dirty="0">
                <a:solidFill>
                  <a:schemeClr val="tx2"/>
                </a:solidFill>
              </a:rPr>
              <a:t>9</a:t>
            </a:r>
            <a:r>
              <a:rPr lang="en-US" sz="2300" dirty="0" smtClean="0">
                <a:solidFill>
                  <a:schemeClr val="tx2"/>
                </a:solidFill>
              </a:rPr>
              <a:t> Custom Home Builders,  Architectural Control, 4-Sided Architecture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2300" dirty="0" smtClean="0">
                <a:solidFill>
                  <a:schemeClr val="tx2"/>
                </a:solidFill>
              </a:rPr>
              <a:t>Amenities designed with Common Themes  </a:t>
            </a:r>
          </a:p>
          <a:p>
            <a:pPr lvl="1" algn="l"/>
            <a:endParaRPr lang="en-US" sz="2300" dirty="0" smtClean="0">
              <a:solidFill>
                <a:schemeClr val="tx2"/>
              </a:solidFill>
            </a:endParaRPr>
          </a:p>
          <a:p>
            <a:pPr algn="l"/>
            <a:endParaRPr lang="en-US" sz="2400" dirty="0" smtClean="0">
              <a:solidFill>
                <a:schemeClr val="tx2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600" b="1" dirty="0" smtClean="0">
                <a:solidFill>
                  <a:schemeClr val="tx2"/>
                </a:solidFill>
              </a:rPr>
              <a:t>Respect for Existing Conditions</a:t>
            </a:r>
          </a:p>
          <a:p>
            <a:pPr algn="l"/>
            <a:endParaRPr lang="en-US" sz="2300" dirty="0" smtClean="0">
              <a:solidFill>
                <a:schemeClr val="tx2"/>
              </a:solidFill>
            </a:endParaRP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2300" dirty="0" smtClean="0">
                <a:solidFill>
                  <a:schemeClr val="tx2"/>
                </a:solidFill>
              </a:rPr>
              <a:t>21 Different Wetland Basins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2300" dirty="0" smtClean="0">
                <a:solidFill>
                  <a:schemeClr val="tx2"/>
                </a:solidFill>
              </a:rPr>
              <a:t>Variable Topography – 70’ </a:t>
            </a:r>
            <a:r>
              <a:rPr lang="en-US" sz="2300" dirty="0">
                <a:solidFill>
                  <a:schemeClr val="tx2"/>
                </a:solidFill>
              </a:rPr>
              <a:t>F</a:t>
            </a:r>
            <a:r>
              <a:rPr lang="en-US" sz="2300" dirty="0" smtClean="0">
                <a:solidFill>
                  <a:schemeClr val="tx2"/>
                </a:solidFill>
              </a:rPr>
              <a:t>eet of </a:t>
            </a:r>
            <a:r>
              <a:rPr lang="en-US" sz="2300" dirty="0">
                <a:solidFill>
                  <a:schemeClr val="tx2"/>
                </a:solidFill>
              </a:rPr>
              <a:t>G</a:t>
            </a:r>
            <a:r>
              <a:rPr lang="en-US" sz="2300" dirty="0" smtClean="0">
                <a:solidFill>
                  <a:schemeClr val="tx2"/>
                </a:solidFill>
              </a:rPr>
              <a:t>rade Change Across Site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2300" dirty="0" smtClean="0">
                <a:solidFill>
                  <a:schemeClr val="tx2"/>
                </a:solidFill>
              </a:rPr>
              <a:t>Woodlands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2300" dirty="0" smtClean="0">
                <a:solidFill>
                  <a:schemeClr val="tx2"/>
                </a:solidFill>
              </a:rPr>
              <a:t>3 Different Environmental Lakes, Each with its Own Shoreland Overlay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2300" dirty="0" smtClean="0">
                <a:solidFill>
                  <a:schemeClr val="tx2"/>
                </a:solidFill>
              </a:rPr>
              <a:t>DNR Waterway Connecting lake Elmo to Horseshoe Lake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2300" dirty="0" smtClean="0">
                <a:solidFill>
                  <a:schemeClr val="tx2"/>
                </a:solidFill>
              </a:rPr>
              <a:t>Access Limited by Surrounding Neighborhoods and Protected </a:t>
            </a:r>
            <a:r>
              <a:rPr lang="en-US" sz="2300" dirty="0">
                <a:solidFill>
                  <a:schemeClr val="tx2"/>
                </a:solidFill>
              </a:rPr>
              <a:t>N</a:t>
            </a:r>
            <a:r>
              <a:rPr lang="en-US" sz="2300" dirty="0" smtClean="0">
                <a:solidFill>
                  <a:schemeClr val="tx2"/>
                </a:solidFill>
              </a:rPr>
              <a:t>atural </a:t>
            </a:r>
            <a:r>
              <a:rPr lang="en-US" sz="2300" dirty="0">
                <a:solidFill>
                  <a:schemeClr val="tx2"/>
                </a:solidFill>
              </a:rPr>
              <a:t>F</a:t>
            </a:r>
            <a:r>
              <a:rPr lang="en-US" sz="2300" dirty="0" smtClean="0">
                <a:solidFill>
                  <a:schemeClr val="tx2"/>
                </a:solidFill>
              </a:rPr>
              <a:t>eatures  </a:t>
            </a:r>
            <a:endParaRPr lang="en-US" sz="23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The Royal </a:t>
            </a:r>
            <a:r>
              <a:rPr lang="en-US" dirty="0" err="1" smtClean="0"/>
              <a:t>Glof</a:t>
            </a:r>
            <a:r>
              <a:rPr lang="en-US" dirty="0" smtClean="0"/>
              <a:t> Club</a:t>
            </a:r>
            <a:endParaRPr lang="en-US" dirty="0"/>
          </a:p>
        </p:txBody>
      </p:sp>
      <p:pic>
        <p:nvPicPr>
          <p:cNvPr id="5" name="Picture 4" descr="C:\Users\Rick's Laptop\Documents\Tarton Park\Sales-Marketing Documents\Logos, etc\misc_33108_01_KingAndQueen_Logo_m (2)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5931876"/>
            <a:ext cx="2428875" cy="9261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9994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Royal Glof Club</a:t>
            </a:r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70084"/>
            <a:ext cx="6934200" cy="635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120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 smtClean="0">
                <a:solidFill>
                  <a:schemeClr val="tx2"/>
                </a:solidFill>
              </a:rPr>
              <a:t>Lot Mix</a:t>
            </a:r>
            <a:endParaRPr lang="en-US" sz="2800" b="1" u="sng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The Royal </a:t>
            </a:r>
            <a:r>
              <a:rPr lang="en-US" dirty="0" err="1" smtClean="0"/>
              <a:t>Glof</a:t>
            </a:r>
            <a:r>
              <a:rPr lang="en-US" dirty="0" smtClean="0"/>
              <a:t> Club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524000"/>
            <a:ext cx="8229600" cy="3821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C:\Users\Rick's Laptop\Documents\Tarton Park\Sales-Marketing Documents\Logos, etc\misc_33108_01_KingAndQueen_Logo_m (2)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6096000"/>
            <a:ext cx="2133599" cy="761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79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b="1" u="sng" dirty="0" smtClean="0">
                <a:solidFill>
                  <a:schemeClr val="tx2"/>
                </a:solidFill>
              </a:rPr>
              <a:t>Density</a:t>
            </a:r>
            <a:endParaRPr lang="en-US" sz="3200" b="1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chemeClr val="tx2"/>
                </a:solidFill>
              </a:rPr>
              <a:t>Submitted Plan contains </a:t>
            </a:r>
            <a:r>
              <a:rPr lang="en-US" sz="2000" b="1" u="sng" dirty="0" smtClean="0">
                <a:solidFill>
                  <a:schemeClr val="tx2"/>
                </a:solidFill>
              </a:rPr>
              <a:t>301 Units</a:t>
            </a:r>
          </a:p>
          <a:p>
            <a:pPr marL="0" indent="0">
              <a:buNone/>
            </a:pPr>
            <a:endParaRPr lang="en-US" sz="1600" dirty="0" smtClean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chemeClr val="tx2"/>
                </a:solidFill>
              </a:rPr>
              <a:t>Gross</a:t>
            </a:r>
            <a:r>
              <a:rPr lang="en-US" sz="2000" dirty="0" smtClean="0">
                <a:solidFill>
                  <a:schemeClr val="tx2"/>
                </a:solidFill>
              </a:rPr>
              <a:t> Residential Site Area is </a:t>
            </a:r>
            <a:r>
              <a:rPr lang="en-US" sz="2000" b="1" u="sng" dirty="0" smtClean="0">
                <a:solidFill>
                  <a:schemeClr val="tx2"/>
                </a:solidFill>
              </a:rPr>
              <a:t>205.66 acres</a:t>
            </a:r>
          </a:p>
          <a:p>
            <a:pPr marL="0" indent="0">
              <a:buNone/>
            </a:pPr>
            <a:endParaRPr lang="en-US" sz="1600" b="1" u="sng" dirty="0" smtClean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chemeClr val="tx2"/>
                </a:solidFill>
              </a:rPr>
              <a:t>Net </a:t>
            </a:r>
            <a:r>
              <a:rPr lang="en-US" sz="2000" dirty="0" smtClean="0">
                <a:solidFill>
                  <a:schemeClr val="tx2"/>
                </a:solidFill>
              </a:rPr>
              <a:t>Residential Site Area is </a:t>
            </a:r>
            <a:r>
              <a:rPr lang="en-US" sz="2000" b="1" u="sng" dirty="0" smtClean="0">
                <a:solidFill>
                  <a:schemeClr val="tx2"/>
                </a:solidFill>
              </a:rPr>
              <a:t>132.93 acres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b="1" u="sng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chemeClr val="tx2"/>
                </a:solidFill>
              </a:rPr>
              <a:t>Gross </a:t>
            </a:r>
            <a:r>
              <a:rPr lang="en-US" sz="2000" dirty="0" smtClean="0">
                <a:solidFill>
                  <a:schemeClr val="tx2"/>
                </a:solidFill>
              </a:rPr>
              <a:t>Density is </a:t>
            </a:r>
            <a:r>
              <a:rPr lang="en-US" sz="2000" b="1" u="sng" dirty="0" smtClean="0">
                <a:solidFill>
                  <a:schemeClr val="tx2"/>
                </a:solidFill>
              </a:rPr>
              <a:t>1.16 D.U./acre</a:t>
            </a:r>
          </a:p>
          <a:p>
            <a:pPr marL="0" indent="0">
              <a:buNone/>
            </a:pPr>
            <a:endParaRPr lang="en-US" sz="2000" b="1" u="sng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chemeClr val="tx2"/>
                </a:solidFill>
              </a:rPr>
              <a:t>Net </a:t>
            </a:r>
            <a:r>
              <a:rPr lang="en-US" sz="2000" dirty="0" smtClean="0">
                <a:solidFill>
                  <a:schemeClr val="tx2"/>
                </a:solidFill>
              </a:rPr>
              <a:t>density</a:t>
            </a:r>
            <a:r>
              <a:rPr lang="en-US" sz="2000" b="1" dirty="0" smtClean="0">
                <a:solidFill>
                  <a:schemeClr val="tx2"/>
                </a:solidFill>
              </a:rPr>
              <a:t> is </a:t>
            </a:r>
            <a:r>
              <a:rPr lang="en-US" sz="2000" b="1" u="sng" dirty="0" smtClean="0">
                <a:solidFill>
                  <a:schemeClr val="tx2"/>
                </a:solidFill>
              </a:rPr>
              <a:t>2.26 D.U./ac</a:t>
            </a:r>
            <a:r>
              <a:rPr lang="en-US" sz="2000" b="1" dirty="0" smtClean="0">
                <a:solidFill>
                  <a:schemeClr val="tx2"/>
                </a:solidFill>
              </a:rPr>
              <a:t> 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The Royal </a:t>
            </a:r>
            <a:r>
              <a:rPr lang="en-US" dirty="0" err="1" smtClean="0"/>
              <a:t>Glof</a:t>
            </a:r>
            <a:r>
              <a:rPr lang="en-US" dirty="0" smtClean="0"/>
              <a:t> Club</a:t>
            </a:r>
            <a:endParaRPr lang="en-US" dirty="0"/>
          </a:p>
        </p:txBody>
      </p:sp>
      <p:pic>
        <p:nvPicPr>
          <p:cNvPr id="5" name="Picture 4" descr="C:\Users\Rick's Laptop\Documents\Tarton Park\Sales-Marketing Documents\Logos, etc\misc_33108_01_KingAndQueen_Logo_m (2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5931876"/>
            <a:ext cx="2428875" cy="9261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693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2"/>
                </a:solidFill>
              </a:rPr>
              <a:t>Internal Trails and Sidewalks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Royal Glof Club</a:t>
            </a:r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19200"/>
            <a:ext cx="72390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5524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b="1" u="sng" dirty="0" smtClean="0">
                <a:solidFill>
                  <a:schemeClr val="tx2"/>
                </a:solidFill>
              </a:rPr>
              <a:t>Parks and Open Space</a:t>
            </a:r>
            <a:endParaRPr lang="en-US" sz="3200" b="1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chemeClr val="tx2"/>
                </a:solidFill>
              </a:rPr>
              <a:t>Golf Course will be turned from private to public along with clubhouse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chemeClr val="tx2"/>
                </a:solidFill>
              </a:rPr>
              <a:t>Approximately 74 acres of Private Open Space will be provided.  Included with this will be </a:t>
            </a:r>
            <a:r>
              <a:rPr lang="en-US" sz="2000" dirty="0">
                <a:solidFill>
                  <a:schemeClr val="tx2"/>
                </a:solidFill>
              </a:rPr>
              <a:t>y</a:t>
            </a:r>
            <a:r>
              <a:rPr lang="en-US" sz="2000" dirty="0" smtClean="0">
                <a:solidFill>
                  <a:schemeClr val="tx2"/>
                </a:solidFill>
              </a:rPr>
              <a:t>outh </a:t>
            </a:r>
            <a:r>
              <a:rPr lang="en-US" sz="2000" dirty="0">
                <a:solidFill>
                  <a:schemeClr val="tx2"/>
                </a:solidFill>
              </a:rPr>
              <a:t>g</a:t>
            </a:r>
            <a:r>
              <a:rPr lang="en-US" sz="2000" dirty="0" smtClean="0">
                <a:solidFill>
                  <a:schemeClr val="tx2"/>
                </a:solidFill>
              </a:rPr>
              <a:t>olf course (Par 3), a swimming pool, and fitness center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chemeClr val="tx2"/>
                </a:solidFill>
              </a:rPr>
              <a:t>Public Trails will be discussed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chemeClr val="tx2"/>
                </a:solidFill>
              </a:rPr>
              <a:t>No public parkland is proposed; dedication will be via fees.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The Royal </a:t>
            </a:r>
            <a:r>
              <a:rPr lang="en-US" dirty="0" err="1" smtClean="0"/>
              <a:t>Glof</a:t>
            </a:r>
            <a:r>
              <a:rPr lang="en-US" dirty="0" smtClean="0"/>
              <a:t> Club</a:t>
            </a:r>
            <a:endParaRPr lang="en-US" dirty="0"/>
          </a:p>
        </p:txBody>
      </p:sp>
      <p:pic>
        <p:nvPicPr>
          <p:cNvPr id="5" name="Picture 4" descr="C:\Users\Rick's Laptop\Documents\Tarton Park\Sales-Marketing Documents\Logos, etc\misc_33108_01_KingAndQueen_Logo_m (2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5931876"/>
            <a:ext cx="2428875" cy="9261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59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>
                <a:solidFill>
                  <a:schemeClr val="tx2"/>
                </a:solidFill>
              </a:rPr>
              <a:t>Sustainability</a:t>
            </a:r>
            <a:endParaRPr lang="en-US" sz="3200" b="1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33167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chemeClr val="tx2"/>
                </a:solidFill>
              </a:rPr>
              <a:t>Golf Course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2"/>
                </a:solidFill>
              </a:rPr>
              <a:t>All areas reseeded/slit-seeded with drought tolerant, disease resistant grasses requiring less watering, fewer herbicides and less run-off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2"/>
                </a:solidFill>
              </a:rPr>
              <a:t>In the past, the course irrigation was done with </a:t>
            </a:r>
            <a:r>
              <a:rPr lang="en-US" sz="1600" b="1" u="sng" dirty="0">
                <a:solidFill>
                  <a:schemeClr val="tx2"/>
                </a:solidFill>
              </a:rPr>
              <a:t>93%</a:t>
            </a:r>
            <a:r>
              <a:rPr lang="en-US" sz="1600" dirty="0">
                <a:solidFill>
                  <a:schemeClr val="tx2"/>
                </a:solidFill>
              </a:rPr>
              <a:t> stormwater run-off.  We expect this to improve.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2"/>
                </a:solidFill>
              </a:rPr>
              <a:t>Clubhouse built with new, energy efficient, state of the art HVAC systems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2"/>
                </a:solidFill>
              </a:rPr>
              <a:t>In conjunction with the University of Minnesota, the youth golf course will be used as a study area for new, improved types of grasses using less chemicals and water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chemeClr val="tx2"/>
                </a:solidFill>
              </a:rPr>
              <a:t>Residential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tx2"/>
                </a:solidFill>
              </a:rPr>
              <a:t>All homes will be required to use Anderson windows, 30 year architectural shingles, Trane energy efficient heating and cooling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tx2"/>
                </a:solidFill>
              </a:rPr>
              <a:t>All residential stormwater will be conveyed through multiple pond systems, infiltration basins and other conveyance features before reaching any public water.  No storm sewer will be directed toward Lake Elmo.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tx2"/>
                </a:solidFill>
              </a:rPr>
              <a:t>All HOA covenants will be friendly to alternative forms of energy.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The Royal </a:t>
            </a:r>
            <a:r>
              <a:rPr lang="en-US" dirty="0" err="1" smtClean="0"/>
              <a:t>Glof</a:t>
            </a:r>
            <a:r>
              <a:rPr lang="en-US" dirty="0" smtClean="0"/>
              <a:t> Club</a:t>
            </a:r>
            <a:endParaRPr lang="en-US" dirty="0"/>
          </a:p>
        </p:txBody>
      </p:sp>
      <p:pic>
        <p:nvPicPr>
          <p:cNvPr id="7" name="Picture 6" descr="C:\Users\Rick's Laptop\Documents\Tarton Park\Sales-Marketing Documents\Logos, etc\misc_33108_01_KingAndQueen_Logo_m (2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5931876"/>
            <a:ext cx="2428875" cy="9261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6797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67000"/>
          </a:xfrm>
        </p:spPr>
        <p:txBody>
          <a:bodyPr/>
          <a:lstStyle/>
          <a:p>
            <a:endParaRPr lang="en-US" dirty="0" smtClean="0"/>
          </a:p>
          <a:p>
            <a:pPr marL="0" indent="0" algn="ctr">
              <a:buNone/>
            </a:pPr>
            <a:r>
              <a:rPr lang="en-US" sz="4000" b="1" dirty="0" smtClean="0">
                <a:solidFill>
                  <a:schemeClr val="tx2"/>
                </a:solidFill>
              </a:rPr>
              <a:t>THANK YOU!</a:t>
            </a:r>
            <a:endParaRPr lang="en-US" sz="4000" b="1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The Royal </a:t>
            </a:r>
            <a:r>
              <a:rPr lang="en-US" dirty="0" err="1" smtClean="0"/>
              <a:t>Glof</a:t>
            </a:r>
            <a:r>
              <a:rPr lang="en-US" dirty="0" smtClean="0"/>
              <a:t> Club</a:t>
            </a:r>
            <a:endParaRPr lang="en-US" dirty="0"/>
          </a:p>
        </p:txBody>
      </p:sp>
      <p:pic>
        <p:nvPicPr>
          <p:cNvPr id="5" name="Picture 4" descr="C:\Users\Rick's Laptop\Documents\Tarton Park\Sales-Marketing Documents\Logos, etc\misc_33108_01_KingAndQueen_Logo_m (2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5931876"/>
            <a:ext cx="2428875" cy="9261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5501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417</Words>
  <Application>Microsoft Office PowerPoint</Application>
  <PresentationFormat>On-screen Show (4:3)</PresentationFormat>
  <Paragraphs>65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THE ROYAL GOLF CLUB Lake Elmo, Minnesota</vt:lpstr>
      <vt:lpstr>Guiding Considerations</vt:lpstr>
      <vt:lpstr>PowerPoint Presentation</vt:lpstr>
      <vt:lpstr>Lot Mix</vt:lpstr>
      <vt:lpstr>Density</vt:lpstr>
      <vt:lpstr>Internal Trails and Sidewalks</vt:lpstr>
      <vt:lpstr>Parks and Open Space</vt:lpstr>
      <vt:lpstr>Sustainability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Rick's Laptop</dc:creator>
  <cp:lastModifiedBy>Rick's Laptop</cp:lastModifiedBy>
  <cp:revision>30</cp:revision>
  <dcterms:created xsi:type="dcterms:W3CDTF">2016-08-07T20:05:28Z</dcterms:created>
  <dcterms:modified xsi:type="dcterms:W3CDTF">2016-08-15T21:24:16Z</dcterms:modified>
</cp:coreProperties>
</file>