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3" r:id="rId4"/>
    <p:sldId id="259" r:id="rId5"/>
    <p:sldId id="271" r:id="rId6"/>
    <p:sldId id="269" r:id="rId7"/>
    <p:sldId id="272" r:id="rId8"/>
    <p:sldId id="27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2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7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4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3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1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0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2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1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6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5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20137-9889-47E5-A951-79CB10C3550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3D808-B849-4A64-B908-E589249DD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5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199" y="-9525"/>
            <a:ext cx="5943601" cy="1451373"/>
          </a:xfrm>
        </p:spPr>
        <p:txBody>
          <a:bodyPr>
            <a:noAutofit/>
          </a:bodyPr>
          <a:lstStyle/>
          <a:p>
            <a:r>
              <a:rPr lang="en-US" sz="3600" dirty="0" smtClean="0"/>
              <a:t>Lake Elmo Parks </a:t>
            </a:r>
            <a:br>
              <a:rPr lang="en-US" sz="3600" dirty="0" smtClean="0"/>
            </a:br>
            <a:r>
              <a:rPr lang="en-US" sz="3600" dirty="0" smtClean="0"/>
              <a:t>Capitol Improvement Plan (CIP)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lake elmo sunfish p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8745"/>
            <a:ext cx="7305675" cy="547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00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for new park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At the May 21</a:t>
            </a:r>
            <a:r>
              <a:rPr lang="en-US" baseline="30000" dirty="0" smtClean="0"/>
              <a:t>st</a:t>
            </a:r>
            <a:r>
              <a:rPr lang="en-US" dirty="0" smtClean="0"/>
              <a:t> park meeting funds were reallocated so that two new parks could be planed for development in the coming years.  </a:t>
            </a:r>
          </a:p>
          <a:p>
            <a:pPr marL="0" indent="0">
              <a:buNone/>
            </a:pPr>
            <a:r>
              <a:rPr lang="en-US" dirty="0" smtClean="0"/>
              <a:t>Money was moved from </a:t>
            </a:r>
            <a:r>
              <a:rPr lang="en-US" dirty="0" err="1" smtClean="0"/>
              <a:t>Tablyn</a:t>
            </a:r>
            <a:r>
              <a:rPr lang="en-US" dirty="0" smtClean="0"/>
              <a:t> ($45,000) and Reid (60,000) to accomplish this goal.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New park development funds:  </a:t>
            </a:r>
          </a:p>
          <a:p>
            <a:r>
              <a:rPr lang="en-US" dirty="0" smtClean="0"/>
              <a:t>2018 	$105,000</a:t>
            </a:r>
          </a:p>
          <a:p>
            <a:r>
              <a:rPr lang="en-US" dirty="0" smtClean="0"/>
              <a:t>2019	$150,000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2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 needed: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park improvements that should be included in the 2019-2023 CIP? When should they be completed? </a:t>
            </a:r>
          </a:p>
          <a:p>
            <a:r>
              <a:rPr lang="en-US" dirty="0"/>
              <a:t>In what order should the new parks receive funding?  The decision is pertaining to Inwood and Wildflower/Village Preserve parks.</a:t>
            </a:r>
          </a:p>
        </p:txBody>
      </p:sp>
    </p:spTree>
    <p:extLst>
      <p:ext uri="{BB962C8B-B14F-4D97-AF65-F5344CB8AC3E}">
        <p14:creationId xmlns:p14="http://schemas.microsoft.com/office/powerpoint/2010/main" val="1004052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55" y="219623"/>
            <a:ext cx="3789392" cy="764935"/>
          </a:xfrm>
        </p:spPr>
        <p:txBody>
          <a:bodyPr>
            <a:noAutofit/>
          </a:bodyPr>
          <a:lstStyle/>
          <a:p>
            <a:r>
              <a:rPr lang="en-US" sz="3600" dirty="0" smtClean="0"/>
              <a:t>Wildflower/Village Preserve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4802" y="929983"/>
            <a:ext cx="9167198" cy="59280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45789" y="456052"/>
            <a:ext cx="2035834" cy="292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Village Preserve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6301" y="456052"/>
            <a:ext cx="2035834" cy="292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Wildflower</a:t>
            </a:r>
            <a:endParaRPr lang="en-US" u="sng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063706" y="712081"/>
            <a:ext cx="0" cy="45094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594218" y="712081"/>
            <a:ext cx="0" cy="45094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4494" y="1431985"/>
            <a:ext cx="2880308" cy="1981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The developers gave land in lieu of money for these two developments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The total size is about  .75 acres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5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Wildflower/Village Preserve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361" y="4720026"/>
            <a:ext cx="1586719" cy="63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46185"/>
            <a:ext cx="3108325" cy="676458"/>
          </a:xfrm>
          <a:prstGeom prst="rect">
            <a:avLst/>
          </a:prstGeom>
          <a:ln>
            <a:noFill/>
          </a:ln>
        </p:spPr>
      </p:pic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66676" y="4720026"/>
            <a:ext cx="3029714" cy="635000"/>
            <a:chOff x="642" y="3676"/>
            <a:chExt cx="2079" cy="400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2" y="3676"/>
              <a:ext cx="2079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74" y="3692"/>
              <a:ext cx="65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Wildflower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674" y="3888"/>
              <a:ext cx="65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Wildflower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642" y="3676"/>
              <a:ext cx="2071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642" y="3676"/>
              <a:ext cx="2071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642" y="3872"/>
              <a:ext cx="2071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642" y="3872"/>
              <a:ext cx="2071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642" y="4068"/>
              <a:ext cx="2071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642" y="4068"/>
              <a:ext cx="2071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642" y="3676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auto">
            <a:xfrm>
              <a:off x="642" y="3676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2713" y="3676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2713" y="3676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19"/>
          <p:cNvGrpSpPr>
            <a:grpSpLocks noChangeAspect="1"/>
          </p:cNvGrpSpPr>
          <p:nvPr/>
        </p:nvGrpSpPr>
        <p:grpSpPr bwMode="auto">
          <a:xfrm>
            <a:off x="3095625" y="2027238"/>
            <a:ext cx="8709025" cy="635000"/>
            <a:chOff x="1950" y="1277"/>
            <a:chExt cx="5486" cy="400"/>
          </a:xfrm>
        </p:grpSpPr>
        <p:sp>
          <p:nvSpPr>
            <p:cNvPr id="26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950" y="1277"/>
              <a:ext cx="5486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982" y="1293"/>
              <a:ext cx="505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2911" y="1293"/>
              <a:ext cx="665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 of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3824" y="1293"/>
              <a:ext cx="665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 of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4857" y="1293"/>
              <a:ext cx="617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Building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6043" y="1293"/>
              <a:ext cx="35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CO's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1982" y="1489"/>
              <a:ext cx="697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Of 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6"/>
            <p:cNvSpPr>
              <a:spLocks noChangeArrowheads="1"/>
            </p:cNvSpPr>
            <p:nvPr/>
          </p:nvSpPr>
          <p:spPr bwMode="auto">
            <a:xfrm>
              <a:off x="1982" y="1644"/>
              <a:ext cx="585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7"/>
            <p:cNvSpPr>
              <a:spLocks noChangeArrowheads="1"/>
            </p:cNvSpPr>
            <p:nvPr/>
          </p:nvSpPr>
          <p:spPr bwMode="auto">
            <a:xfrm>
              <a:off x="2911" y="1489"/>
              <a:ext cx="689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SF 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8"/>
            <p:cNvSpPr>
              <a:spLocks noChangeArrowheads="1"/>
            </p:cNvSpPr>
            <p:nvPr/>
          </p:nvSpPr>
          <p:spPr bwMode="auto">
            <a:xfrm>
              <a:off x="2911" y="1644"/>
              <a:ext cx="56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3824" y="1489"/>
              <a:ext cx="841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Townhomes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0"/>
            <p:cNvSpPr>
              <a:spLocks noChangeArrowheads="1"/>
            </p:cNvSpPr>
            <p:nvPr/>
          </p:nvSpPr>
          <p:spPr bwMode="auto">
            <a:xfrm>
              <a:off x="3824" y="1644"/>
              <a:ext cx="721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1"/>
            <p:cNvSpPr>
              <a:spLocks noChangeArrowheads="1"/>
            </p:cNvSpPr>
            <p:nvPr/>
          </p:nvSpPr>
          <p:spPr bwMode="auto">
            <a:xfrm>
              <a:off x="4857" y="1489"/>
              <a:ext cx="985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Permits Issued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2"/>
            <p:cNvSpPr>
              <a:spLocks noChangeArrowheads="1"/>
            </p:cNvSpPr>
            <p:nvPr/>
          </p:nvSpPr>
          <p:spPr bwMode="auto">
            <a:xfrm>
              <a:off x="4857" y="1644"/>
              <a:ext cx="841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043" y="1489"/>
              <a:ext cx="473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Issued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4"/>
            <p:cNvSpPr>
              <a:spLocks noChangeArrowheads="1"/>
            </p:cNvSpPr>
            <p:nvPr/>
          </p:nvSpPr>
          <p:spPr bwMode="auto">
            <a:xfrm>
              <a:off x="6043" y="1644"/>
              <a:ext cx="36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"/>
            <p:cNvSpPr>
              <a:spLocks noChangeArrowheads="1"/>
            </p:cNvSpPr>
            <p:nvPr/>
          </p:nvSpPr>
          <p:spPr bwMode="auto">
            <a:xfrm>
              <a:off x="6819" y="1489"/>
              <a:ext cx="497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Zoning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819" y="1644"/>
              <a:ext cx="385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7"/>
            <p:cNvSpPr>
              <a:spLocks noChangeShapeType="1"/>
            </p:cNvSpPr>
            <p:nvPr/>
          </p:nvSpPr>
          <p:spPr bwMode="auto">
            <a:xfrm>
              <a:off x="1950" y="1277"/>
              <a:ext cx="5478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8"/>
            <p:cNvSpPr>
              <a:spLocks noChangeArrowheads="1"/>
            </p:cNvSpPr>
            <p:nvPr/>
          </p:nvSpPr>
          <p:spPr bwMode="auto">
            <a:xfrm>
              <a:off x="1950" y="1277"/>
              <a:ext cx="5478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>
              <a:off x="1950" y="1473"/>
              <a:ext cx="5478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1950" y="1473"/>
              <a:ext cx="5478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1"/>
            <p:cNvSpPr>
              <a:spLocks noChangeShapeType="1"/>
            </p:cNvSpPr>
            <p:nvPr/>
          </p:nvSpPr>
          <p:spPr bwMode="auto">
            <a:xfrm>
              <a:off x="1950" y="1669"/>
              <a:ext cx="5478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2"/>
            <p:cNvSpPr>
              <a:spLocks noChangeArrowheads="1"/>
            </p:cNvSpPr>
            <p:nvPr/>
          </p:nvSpPr>
          <p:spPr bwMode="auto">
            <a:xfrm>
              <a:off x="1950" y="1669"/>
              <a:ext cx="5478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3"/>
            <p:cNvSpPr>
              <a:spLocks noChangeShapeType="1"/>
            </p:cNvSpPr>
            <p:nvPr/>
          </p:nvSpPr>
          <p:spPr bwMode="auto">
            <a:xfrm>
              <a:off x="1950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4"/>
            <p:cNvSpPr>
              <a:spLocks noChangeArrowheads="1"/>
            </p:cNvSpPr>
            <p:nvPr/>
          </p:nvSpPr>
          <p:spPr bwMode="auto">
            <a:xfrm>
              <a:off x="1950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5"/>
            <p:cNvSpPr>
              <a:spLocks noChangeShapeType="1"/>
            </p:cNvSpPr>
            <p:nvPr/>
          </p:nvSpPr>
          <p:spPr bwMode="auto">
            <a:xfrm>
              <a:off x="2711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6"/>
            <p:cNvSpPr>
              <a:spLocks noChangeArrowheads="1"/>
            </p:cNvSpPr>
            <p:nvPr/>
          </p:nvSpPr>
          <p:spPr bwMode="auto">
            <a:xfrm>
              <a:off x="2711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7"/>
            <p:cNvSpPr>
              <a:spLocks noChangeShapeType="1"/>
            </p:cNvSpPr>
            <p:nvPr/>
          </p:nvSpPr>
          <p:spPr bwMode="auto">
            <a:xfrm>
              <a:off x="2879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8"/>
            <p:cNvSpPr>
              <a:spLocks noChangeArrowheads="1"/>
            </p:cNvSpPr>
            <p:nvPr/>
          </p:nvSpPr>
          <p:spPr bwMode="auto">
            <a:xfrm>
              <a:off x="2879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49"/>
            <p:cNvSpPr>
              <a:spLocks noChangeShapeType="1"/>
            </p:cNvSpPr>
            <p:nvPr/>
          </p:nvSpPr>
          <p:spPr bwMode="auto">
            <a:xfrm>
              <a:off x="3600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0"/>
            <p:cNvSpPr>
              <a:spLocks noChangeArrowheads="1"/>
            </p:cNvSpPr>
            <p:nvPr/>
          </p:nvSpPr>
          <p:spPr bwMode="auto">
            <a:xfrm>
              <a:off x="3600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1"/>
            <p:cNvSpPr>
              <a:spLocks noChangeShapeType="1"/>
            </p:cNvSpPr>
            <p:nvPr/>
          </p:nvSpPr>
          <p:spPr bwMode="auto">
            <a:xfrm>
              <a:off x="3792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3792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3"/>
            <p:cNvSpPr>
              <a:spLocks noChangeShapeType="1"/>
            </p:cNvSpPr>
            <p:nvPr/>
          </p:nvSpPr>
          <p:spPr bwMode="auto">
            <a:xfrm>
              <a:off x="4657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4"/>
            <p:cNvSpPr>
              <a:spLocks noChangeArrowheads="1"/>
            </p:cNvSpPr>
            <p:nvPr/>
          </p:nvSpPr>
          <p:spPr bwMode="auto">
            <a:xfrm>
              <a:off x="4657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5"/>
            <p:cNvSpPr>
              <a:spLocks noChangeShapeType="1"/>
            </p:cNvSpPr>
            <p:nvPr/>
          </p:nvSpPr>
          <p:spPr bwMode="auto">
            <a:xfrm>
              <a:off x="4825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6"/>
            <p:cNvSpPr>
              <a:spLocks noChangeArrowheads="1"/>
            </p:cNvSpPr>
            <p:nvPr/>
          </p:nvSpPr>
          <p:spPr bwMode="auto">
            <a:xfrm>
              <a:off x="4825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57"/>
            <p:cNvSpPr>
              <a:spLocks noChangeShapeType="1"/>
            </p:cNvSpPr>
            <p:nvPr/>
          </p:nvSpPr>
          <p:spPr bwMode="auto">
            <a:xfrm>
              <a:off x="5874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8"/>
            <p:cNvSpPr>
              <a:spLocks noChangeArrowheads="1"/>
            </p:cNvSpPr>
            <p:nvPr/>
          </p:nvSpPr>
          <p:spPr bwMode="auto">
            <a:xfrm>
              <a:off x="5874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59"/>
            <p:cNvSpPr>
              <a:spLocks noChangeShapeType="1"/>
            </p:cNvSpPr>
            <p:nvPr/>
          </p:nvSpPr>
          <p:spPr bwMode="auto">
            <a:xfrm>
              <a:off x="6011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0"/>
            <p:cNvSpPr>
              <a:spLocks noChangeArrowheads="1"/>
            </p:cNvSpPr>
            <p:nvPr/>
          </p:nvSpPr>
          <p:spPr bwMode="auto">
            <a:xfrm>
              <a:off x="6011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1"/>
            <p:cNvSpPr>
              <a:spLocks noChangeShapeType="1"/>
            </p:cNvSpPr>
            <p:nvPr/>
          </p:nvSpPr>
          <p:spPr bwMode="auto">
            <a:xfrm>
              <a:off x="6619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2"/>
            <p:cNvSpPr>
              <a:spLocks noChangeArrowheads="1"/>
            </p:cNvSpPr>
            <p:nvPr/>
          </p:nvSpPr>
          <p:spPr bwMode="auto">
            <a:xfrm>
              <a:off x="6619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3"/>
            <p:cNvSpPr>
              <a:spLocks noChangeShapeType="1"/>
            </p:cNvSpPr>
            <p:nvPr/>
          </p:nvSpPr>
          <p:spPr bwMode="auto">
            <a:xfrm>
              <a:off x="6787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4"/>
            <p:cNvSpPr>
              <a:spLocks noChangeArrowheads="1"/>
            </p:cNvSpPr>
            <p:nvPr/>
          </p:nvSpPr>
          <p:spPr bwMode="auto">
            <a:xfrm>
              <a:off x="6787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5"/>
            <p:cNvSpPr>
              <a:spLocks noChangeShapeType="1"/>
            </p:cNvSpPr>
            <p:nvPr/>
          </p:nvSpPr>
          <p:spPr bwMode="auto">
            <a:xfrm>
              <a:off x="7428" y="1277"/>
              <a:ext cx="0" cy="4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6"/>
            <p:cNvSpPr>
              <a:spLocks noChangeArrowheads="1"/>
            </p:cNvSpPr>
            <p:nvPr/>
          </p:nvSpPr>
          <p:spPr bwMode="auto">
            <a:xfrm>
              <a:off x="7428" y="1277"/>
              <a:ext cx="8" cy="400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69"/>
          <p:cNvGrpSpPr>
            <a:grpSpLocks noChangeAspect="1"/>
          </p:cNvGrpSpPr>
          <p:nvPr/>
        </p:nvGrpSpPr>
        <p:grpSpPr bwMode="auto">
          <a:xfrm>
            <a:off x="3095625" y="2978150"/>
            <a:ext cx="8709025" cy="952500"/>
            <a:chOff x="1950" y="1876"/>
            <a:chExt cx="5486" cy="600"/>
          </a:xfrm>
        </p:grpSpPr>
        <p:sp>
          <p:nvSpPr>
            <p:cNvPr id="75" name="AutoShape 68"/>
            <p:cNvSpPr>
              <a:spLocks noChangeAspect="1" noChangeArrowheads="1" noTextEdit="1"/>
            </p:cNvSpPr>
            <p:nvPr/>
          </p:nvSpPr>
          <p:spPr bwMode="auto">
            <a:xfrm>
              <a:off x="1950" y="1876"/>
              <a:ext cx="5486" cy="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0"/>
            <p:cNvSpPr>
              <a:spLocks noChangeArrowheads="1"/>
            </p:cNvSpPr>
            <p:nvPr/>
          </p:nvSpPr>
          <p:spPr bwMode="auto">
            <a:xfrm>
              <a:off x="2543" y="18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1"/>
            <p:cNvSpPr>
              <a:spLocks noChangeArrowheads="1"/>
            </p:cNvSpPr>
            <p:nvPr/>
          </p:nvSpPr>
          <p:spPr bwMode="auto">
            <a:xfrm>
              <a:off x="3432" y="18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2"/>
            <p:cNvSpPr>
              <a:spLocks noChangeArrowheads="1"/>
            </p:cNvSpPr>
            <p:nvPr/>
          </p:nvSpPr>
          <p:spPr bwMode="auto">
            <a:xfrm>
              <a:off x="4561" y="1892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3"/>
            <p:cNvSpPr>
              <a:spLocks noChangeArrowheads="1"/>
            </p:cNvSpPr>
            <p:nvPr/>
          </p:nvSpPr>
          <p:spPr bwMode="auto">
            <a:xfrm>
              <a:off x="5706" y="18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4"/>
            <p:cNvSpPr>
              <a:spLocks noChangeArrowheads="1"/>
            </p:cNvSpPr>
            <p:nvPr/>
          </p:nvSpPr>
          <p:spPr bwMode="auto">
            <a:xfrm>
              <a:off x="6451" y="18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75"/>
            <p:cNvSpPr>
              <a:spLocks noChangeArrowheads="1"/>
            </p:cNvSpPr>
            <p:nvPr/>
          </p:nvSpPr>
          <p:spPr bwMode="auto">
            <a:xfrm>
              <a:off x="6819" y="1892"/>
              <a:ext cx="32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6"/>
            <p:cNvSpPr>
              <a:spLocks noChangeArrowheads="1"/>
            </p:cNvSpPr>
            <p:nvPr/>
          </p:nvSpPr>
          <p:spPr bwMode="auto">
            <a:xfrm>
              <a:off x="2543" y="20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77"/>
            <p:cNvSpPr>
              <a:spLocks noChangeArrowheads="1"/>
            </p:cNvSpPr>
            <p:nvPr/>
          </p:nvSpPr>
          <p:spPr bwMode="auto">
            <a:xfrm>
              <a:off x="3432" y="20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8"/>
            <p:cNvSpPr>
              <a:spLocks noChangeArrowheads="1"/>
            </p:cNvSpPr>
            <p:nvPr/>
          </p:nvSpPr>
          <p:spPr bwMode="auto">
            <a:xfrm>
              <a:off x="4561" y="2087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79"/>
            <p:cNvSpPr>
              <a:spLocks noChangeArrowheads="1"/>
            </p:cNvSpPr>
            <p:nvPr/>
          </p:nvSpPr>
          <p:spPr bwMode="auto">
            <a:xfrm>
              <a:off x="5706" y="20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0"/>
            <p:cNvSpPr>
              <a:spLocks noChangeArrowheads="1"/>
            </p:cNvSpPr>
            <p:nvPr/>
          </p:nvSpPr>
          <p:spPr bwMode="auto">
            <a:xfrm>
              <a:off x="6451" y="20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81"/>
            <p:cNvSpPr>
              <a:spLocks noChangeArrowheads="1"/>
            </p:cNvSpPr>
            <p:nvPr/>
          </p:nvSpPr>
          <p:spPr bwMode="auto">
            <a:xfrm>
              <a:off x="6819" y="2087"/>
              <a:ext cx="32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2"/>
            <p:cNvSpPr>
              <a:spLocks noChangeArrowheads="1"/>
            </p:cNvSpPr>
            <p:nvPr/>
          </p:nvSpPr>
          <p:spPr bwMode="auto">
            <a:xfrm>
              <a:off x="2543" y="22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3432" y="22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4"/>
            <p:cNvSpPr>
              <a:spLocks noChangeArrowheads="1"/>
            </p:cNvSpPr>
            <p:nvPr/>
          </p:nvSpPr>
          <p:spPr bwMode="auto">
            <a:xfrm>
              <a:off x="4561" y="2281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85"/>
            <p:cNvSpPr>
              <a:spLocks noChangeArrowheads="1"/>
            </p:cNvSpPr>
            <p:nvPr/>
          </p:nvSpPr>
          <p:spPr bwMode="auto">
            <a:xfrm>
              <a:off x="5706" y="22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86"/>
            <p:cNvSpPr>
              <a:spLocks noChangeArrowheads="1"/>
            </p:cNvSpPr>
            <p:nvPr/>
          </p:nvSpPr>
          <p:spPr bwMode="auto">
            <a:xfrm>
              <a:off x="6451" y="22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87"/>
            <p:cNvSpPr>
              <a:spLocks noChangeShapeType="1"/>
            </p:cNvSpPr>
            <p:nvPr/>
          </p:nvSpPr>
          <p:spPr bwMode="auto">
            <a:xfrm>
              <a:off x="1950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8"/>
            <p:cNvSpPr>
              <a:spLocks noChangeArrowheads="1"/>
            </p:cNvSpPr>
            <p:nvPr/>
          </p:nvSpPr>
          <p:spPr bwMode="auto">
            <a:xfrm>
              <a:off x="1950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89"/>
            <p:cNvSpPr>
              <a:spLocks noChangeShapeType="1"/>
            </p:cNvSpPr>
            <p:nvPr/>
          </p:nvSpPr>
          <p:spPr bwMode="auto">
            <a:xfrm>
              <a:off x="1950" y="2265"/>
              <a:ext cx="76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0"/>
            <p:cNvSpPr>
              <a:spLocks noChangeArrowheads="1"/>
            </p:cNvSpPr>
            <p:nvPr/>
          </p:nvSpPr>
          <p:spPr bwMode="auto">
            <a:xfrm>
              <a:off x="1950" y="2265"/>
              <a:ext cx="76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1"/>
            <p:cNvSpPr>
              <a:spLocks noChangeShapeType="1"/>
            </p:cNvSpPr>
            <p:nvPr/>
          </p:nvSpPr>
          <p:spPr bwMode="auto">
            <a:xfrm>
              <a:off x="2711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2"/>
            <p:cNvSpPr>
              <a:spLocks noChangeArrowheads="1"/>
            </p:cNvSpPr>
            <p:nvPr/>
          </p:nvSpPr>
          <p:spPr bwMode="auto">
            <a:xfrm>
              <a:off x="2711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3"/>
            <p:cNvSpPr>
              <a:spLocks noChangeShapeType="1"/>
            </p:cNvSpPr>
            <p:nvPr/>
          </p:nvSpPr>
          <p:spPr bwMode="auto">
            <a:xfrm>
              <a:off x="2719" y="2265"/>
              <a:ext cx="160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4"/>
            <p:cNvSpPr>
              <a:spLocks noChangeArrowheads="1"/>
            </p:cNvSpPr>
            <p:nvPr/>
          </p:nvSpPr>
          <p:spPr bwMode="auto">
            <a:xfrm>
              <a:off x="2719" y="2265"/>
              <a:ext cx="160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95"/>
            <p:cNvSpPr>
              <a:spLocks noChangeShapeType="1"/>
            </p:cNvSpPr>
            <p:nvPr/>
          </p:nvSpPr>
          <p:spPr bwMode="auto">
            <a:xfrm>
              <a:off x="2879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6"/>
            <p:cNvSpPr>
              <a:spLocks noChangeArrowheads="1"/>
            </p:cNvSpPr>
            <p:nvPr/>
          </p:nvSpPr>
          <p:spPr bwMode="auto">
            <a:xfrm>
              <a:off x="2879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7"/>
            <p:cNvSpPr>
              <a:spLocks noChangeShapeType="1"/>
            </p:cNvSpPr>
            <p:nvPr/>
          </p:nvSpPr>
          <p:spPr bwMode="auto">
            <a:xfrm>
              <a:off x="2879" y="2265"/>
              <a:ext cx="72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8"/>
            <p:cNvSpPr>
              <a:spLocks noChangeArrowheads="1"/>
            </p:cNvSpPr>
            <p:nvPr/>
          </p:nvSpPr>
          <p:spPr bwMode="auto">
            <a:xfrm>
              <a:off x="2879" y="2265"/>
              <a:ext cx="72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99"/>
            <p:cNvSpPr>
              <a:spLocks noChangeShapeType="1"/>
            </p:cNvSpPr>
            <p:nvPr/>
          </p:nvSpPr>
          <p:spPr bwMode="auto">
            <a:xfrm>
              <a:off x="3600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0"/>
            <p:cNvSpPr>
              <a:spLocks noChangeArrowheads="1"/>
            </p:cNvSpPr>
            <p:nvPr/>
          </p:nvSpPr>
          <p:spPr bwMode="auto">
            <a:xfrm>
              <a:off x="3600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101"/>
            <p:cNvSpPr>
              <a:spLocks noChangeShapeType="1"/>
            </p:cNvSpPr>
            <p:nvPr/>
          </p:nvSpPr>
          <p:spPr bwMode="auto">
            <a:xfrm>
              <a:off x="3608" y="2265"/>
              <a:ext cx="184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2"/>
            <p:cNvSpPr>
              <a:spLocks noChangeArrowheads="1"/>
            </p:cNvSpPr>
            <p:nvPr/>
          </p:nvSpPr>
          <p:spPr bwMode="auto">
            <a:xfrm>
              <a:off x="3608" y="2265"/>
              <a:ext cx="18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103"/>
            <p:cNvSpPr>
              <a:spLocks noChangeShapeType="1"/>
            </p:cNvSpPr>
            <p:nvPr/>
          </p:nvSpPr>
          <p:spPr bwMode="auto">
            <a:xfrm>
              <a:off x="3792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04"/>
            <p:cNvSpPr>
              <a:spLocks noChangeArrowheads="1"/>
            </p:cNvSpPr>
            <p:nvPr/>
          </p:nvSpPr>
          <p:spPr bwMode="auto">
            <a:xfrm>
              <a:off x="3792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>
              <a:off x="3792" y="2265"/>
              <a:ext cx="873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6"/>
            <p:cNvSpPr>
              <a:spLocks noChangeArrowheads="1"/>
            </p:cNvSpPr>
            <p:nvPr/>
          </p:nvSpPr>
          <p:spPr bwMode="auto">
            <a:xfrm>
              <a:off x="3792" y="2265"/>
              <a:ext cx="873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107"/>
            <p:cNvSpPr>
              <a:spLocks noChangeShapeType="1"/>
            </p:cNvSpPr>
            <p:nvPr/>
          </p:nvSpPr>
          <p:spPr bwMode="auto">
            <a:xfrm>
              <a:off x="4657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8"/>
            <p:cNvSpPr>
              <a:spLocks noChangeArrowheads="1"/>
            </p:cNvSpPr>
            <p:nvPr/>
          </p:nvSpPr>
          <p:spPr bwMode="auto">
            <a:xfrm>
              <a:off x="4657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109"/>
            <p:cNvSpPr>
              <a:spLocks noChangeShapeType="1"/>
            </p:cNvSpPr>
            <p:nvPr/>
          </p:nvSpPr>
          <p:spPr bwMode="auto">
            <a:xfrm>
              <a:off x="4665" y="2265"/>
              <a:ext cx="160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0"/>
            <p:cNvSpPr>
              <a:spLocks noChangeArrowheads="1"/>
            </p:cNvSpPr>
            <p:nvPr/>
          </p:nvSpPr>
          <p:spPr bwMode="auto">
            <a:xfrm>
              <a:off x="4665" y="2265"/>
              <a:ext cx="160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1"/>
            <p:cNvSpPr>
              <a:spLocks noChangeShapeType="1"/>
            </p:cNvSpPr>
            <p:nvPr/>
          </p:nvSpPr>
          <p:spPr bwMode="auto">
            <a:xfrm>
              <a:off x="4825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12"/>
            <p:cNvSpPr>
              <a:spLocks noChangeArrowheads="1"/>
            </p:cNvSpPr>
            <p:nvPr/>
          </p:nvSpPr>
          <p:spPr bwMode="auto">
            <a:xfrm>
              <a:off x="4825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3"/>
            <p:cNvSpPr>
              <a:spLocks noChangeShapeType="1"/>
            </p:cNvSpPr>
            <p:nvPr/>
          </p:nvSpPr>
          <p:spPr bwMode="auto">
            <a:xfrm>
              <a:off x="4825" y="2265"/>
              <a:ext cx="105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4"/>
            <p:cNvSpPr>
              <a:spLocks noChangeArrowheads="1"/>
            </p:cNvSpPr>
            <p:nvPr/>
          </p:nvSpPr>
          <p:spPr bwMode="auto">
            <a:xfrm>
              <a:off x="4825" y="2265"/>
              <a:ext cx="105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5"/>
            <p:cNvSpPr>
              <a:spLocks noChangeShapeType="1"/>
            </p:cNvSpPr>
            <p:nvPr/>
          </p:nvSpPr>
          <p:spPr bwMode="auto">
            <a:xfrm>
              <a:off x="5874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16"/>
            <p:cNvSpPr>
              <a:spLocks noChangeArrowheads="1"/>
            </p:cNvSpPr>
            <p:nvPr/>
          </p:nvSpPr>
          <p:spPr bwMode="auto">
            <a:xfrm>
              <a:off x="5874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17"/>
            <p:cNvSpPr>
              <a:spLocks noChangeShapeType="1"/>
            </p:cNvSpPr>
            <p:nvPr/>
          </p:nvSpPr>
          <p:spPr bwMode="auto">
            <a:xfrm>
              <a:off x="5882" y="2265"/>
              <a:ext cx="12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18"/>
            <p:cNvSpPr>
              <a:spLocks noChangeArrowheads="1"/>
            </p:cNvSpPr>
            <p:nvPr/>
          </p:nvSpPr>
          <p:spPr bwMode="auto">
            <a:xfrm>
              <a:off x="5882" y="2265"/>
              <a:ext cx="129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19"/>
            <p:cNvSpPr>
              <a:spLocks noChangeShapeType="1"/>
            </p:cNvSpPr>
            <p:nvPr/>
          </p:nvSpPr>
          <p:spPr bwMode="auto">
            <a:xfrm>
              <a:off x="6011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0"/>
            <p:cNvSpPr>
              <a:spLocks noChangeArrowheads="1"/>
            </p:cNvSpPr>
            <p:nvPr/>
          </p:nvSpPr>
          <p:spPr bwMode="auto">
            <a:xfrm>
              <a:off x="6011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1"/>
            <p:cNvSpPr>
              <a:spLocks noChangeShapeType="1"/>
            </p:cNvSpPr>
            <p:nvPr/>
          </p:nvSpPr>
          <p:spPr bwMode="auto">
            <a:xfrm>
              <a:off x="6011" y="2265"/>
              <a:ext cx="616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2"/>
            <p:cNvSpPr>
              <a:spLocks noChangeArrowheads="1"/>
            </p:cNvSpPr>
            <p:nvPr/>
          </p:nvSpPr>
          <p:spPr bwMode="auto">
            <a:xfrm>
              <a:off x="6011" y="2265"/>
              <a:ext cx="616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3"/>
            <p:cNvSpPr>
              <a:spLocks noChangeShapeType="1"/>
            </p:cNvSpPr>
            <p:nvPr/>
          </p:nvSpPr>
          <p:spPr bwMode="auto">
            <a:xfrm>
              <a:off x="6619" y="18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4"/>
            <p:cNvSpPr>
              <a:spLocks noChangeArrowheads="1"/>
            </p:cNvSpPr>
            <p:nvPr/>
          </p:nvSpPr>
          <p:spPr bwMode="auto">
            <a:xfrm>
              <a:off x="6619" y="18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5"/>
            <p:cNvSpPr>
              <a:spLocks noChangeShapeType="1"/>
            </p:cNvSpPr>
            <p:nvPr/>
          </p:nvSpPr>
          <p:spPr bwMode="auto">
            <a:xfrm>
              <a:off x="1950" y="2460"/>
              <a:ext cx="76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26"/>
            <p:cNvSpPr>
              <a:spLocks noChangeArrowheads="1"/>
            </p:cNvSpPr>
            <p:nvPr/>
          </p:nvSpPr>
          <p:spPr bwMode="auto">
            <a:xfrm>
              <a:off x="1950" y="2460"/>
              <a:ext cx="76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27"/>
            <p:cNvSpPr>
              <a:spLocks noChangeShapeType="1"/>
            </p:cNvSpPr>
            <p:nvPr/>
          </p:nvSpPr>
          <p:spPr bwMode="auto">
            <a:xfrm>
              <a:off x="1950" y="2476"/>
              <a:ext cx="76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28"/>
            <p:cNvSpPr>
              <a:spLocks noChangeArrowheads="1"/>
            </p:cNvSpPr>
            <p:nvPr/>
          </p:nvSpPr>
          <p:spPr bwMode="auto">
            <a:xfrm>
              <a:off x="1950" y="2476"/>
              <a:ext cx="76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29"/>
            <p:cNvSpPr>
              <a:spLocks noChangeShapeType="1"/>
            </p:cNvSpPr>
            <p:nvPr/>
          </p:nvSpPr>
          <p:spPr bwMode="auto">
            <a:xfrm>
              <a:off x="2719" y="2468"/>
              <a:ext cx="160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0"/>
            <p:cNvSpPr>
              <a:spLocks noChangeArrowheads="1"/>
            </p:cNvSpPr>
            <p:nvPr/>
          </p:nvSpPr>
          <p:spPr bwMode="auto">
            <a:xfrm>
              <a:off x="2719" y="2468"/>
              <a:ext cx="160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131"/>
            <p:cNvSpPr>
              <a:spLocks noChangeShapeType="1"/>
            </p:cNvSpPr>
            <p:nvPr/>
          </p:nvSpPr>
          <p:spPr bwMode="auto">
            <a:xfrm>
              <a:off x="2879" y="2460"/>
              <a:ext cx="72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32"/>
            <p:cNvSpPr>
              <a:spLocks noChangeArrowheads="1"/>
            </p:cNvSpPr>
            <p:nvPr/>
          </p:nvSpPr>
          <p:spPr bwMode="auto">
            <a:xfrm>
              <a:off x="2879" y="2460"/>
              <a:ext cx="72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3"/>
            <p:cNvSpPr>
              <a:spLocks noChangeShapeType="1"/>
            </p:cNvSpPr>
            <p:nvPr/>
          </p:nvSpPr>
          <p:spPr bwMode="auto">
            <a:xfrm>
              <a:off x="2879" y="2476"/>
              <a:ext cx="72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4"/>
            <p:cNvSpPr>
              <a:spLocks noChangeArrowheads="1"/>
            </p:cNvSpPr>
            <p:nvPr/>
          </p:nvSpPr>
          <p:spPr bwMode="auto">
            <a:xfrm>
              <a:off x="2879" y="2476"/>
              <a:ext cx="72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5"/>
            <p:cNvSpPr>
              <a:spLocks noChangeShapeType="1"/>
            </p:cNvSpPr>
            <p:nvPr/>
          </p:nvSpPr>
          <p:spPr bwMode="auto">
            <a:xfrm>
              <a:off x="3608" y="2468"/>
              <a:ext cx="184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6"/>
            <p:cNvSpPr>
              <a:spLocks noChangeArrowheads="1"/>
            </p:cNvSpPr>
            <p:nvPr/>
          </p:nvSpPr>
          <p:spPr bwMode="auto">
            <a:xfrm>
              <a:off x="3608" y="2468"/>
              <a:ext cx="18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37"/>
            <p:cNvSpPr>
              <a:spLocks noChangeShapeType="1"/>
            </p:cNvSpPr>
            <p:nvPr/>
          </p:nvSpPr>
          <p:spPr bwMode="auto">
            <a:xfrm>
              <a:off x="3792" y="2460"/>
              <a:ext cx="873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38"/>
            <p:cNvSpPr>
              <a:spLocks noChangeArrowheads="1"/>
            </p:cNvSpPr>
            <p:nvPr/>
          </p:nvSpPr>
          <p:spPr bwMode="auto">
            <a:xfrm>
              <a:off x="3792" y="2460"/>
              <a:ext cx="873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39"/>
            <p:cNvSpPr>
              <a:spLocks noChangeShapeType="1"/>
            </p:cNvSpPr>
            <p:nvPr/>
          </p:nvSpPr>
          <p:spPr bwMode="auto">
            <a:xfrm>
              <a:off x="3792" y="2476"/>
              <a:ext cx="873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0"/>
            <p:cNvSpPr>
              <a:spLocks noChangeArrowheads="1"/>
            </p:cNvSpPr>
            <p:nvPr/>
          </p:nvSpPr>
          <p:spPr bwMode="auto">
            <a:xfrm>
              <a:off x="3792" y="2476"/>
              <a:ext cx="873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1"/>
            <p:cNvSpPr>
              <a:spLocks noChangeShapeType="1"/>
            </p:cNvSpPr>
            <p:nvPr/>
          </p:nvSpPr>
          <p:spPr bwMode="auto">
            <a:xfrm>
              <a:off x="4665" y="2468"/>
              <a:ext cx="160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2"/>
            <p:cNvSpPr>
              <a:spLocks noChangeArrowheads="1"/>
            </p:cNvSpPr>
            <p:nvPr/>
          </p:nvSpPr>
          <p:spPr bwMode="auto">
            <a:xfrm>
              <a:off x="4665" y="2468"/>
              <a:ext cx="160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3"/>
            <p:cNvSpPr>
              <a:spLocks noChangeShapeType="1"/>
            </p:cNvSpPr>
            <p:nvPr/>
          </p:nvSpPr>
          <p:spPr bwMode="auto">
            <a:xfrm>
              <a:off x="4825" y="2460"/>
              <a:ext cx="105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4"/>
            <p:cNvSpPr>
              <a:spLocks noChangeArrowheads="1"/>
            </p:cNvSpPr>
            <p:nvPr/>
          </p:nvSpPr>
          <p:spPr bwMode="auto">
            <a:xfrm>
              <a:off x="4825" y="2460"/>
              <a:ext cx="105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5"/>
            <p:cNvSpPr>
              <a:spLocks noChangeShapeType="1"/>
            </p:cNvSpPr>
            <p:nvPr/>
          </p:nvSpPr>
          <p:spPr bwMode="auto">
            <a:xfrm>
              <a:off x="4825" y="2476"/>
              <a:ext cx="105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46"/>
            <p:cNvSpPr>
              <a:spLocks noChangeArrowheads="1"/>
            </p:cNvSpPr>
            <p:nvPr/>
          </p:nvSpPr>
          <p:spPr bwMode="auto">
            <a:xfrm>
              <a:off x="4825" y="2476"/>
              <a:ext cx="105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47"/>
            <p:cNvSpPr>
              <a:spLocks noChangeShapeType="1"/>
            </p:cNvSpPr>
            <p:nvPr/>
          </p:nvSpPr>
          <p:spPr bwMode="auto">
            <a:xfrm>
              <a:off x="5882" y="2468"/>
              <a:ext cx="129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148"/>
            <p:cNvSpPr>
              <a:spLocks noChangeArrowheads="1"/>
            </p:cNvSpPr>
            <p:nvPr/>
          </p:nvSpPr>
          <p:spPr bwMode="auto">
            <a:xfrm>
              <a:off x="5882" y="2468"/>
              <a:ext cx="129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49"/>
            <p:cNvSpPr>
              <a:spLocks noChangeShapeType="1"/>
            </p:cNvSpPr>
            <p:nvPr/>
          </p:nvSpPr>
          <p:spPr bwMode="auto">
            <a:xfrm>
              <a:off x="6011" y="2460"/>
              <a:ext cx="616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150"/>
            <p:cNvSpPr>
              <a:spLocks noChangeArrowheads="1"/>
            </p:cNvSpPr>
            <p:nvPr/>
          </p:nvSpPr>
          <p:spPr bwMode="auto">
            <a:xfrm>
              <a:off x="6011" y="2460"/>
              <a:ext cx="616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51"/>
            <p:cNvSpPr>
              <a:spLocks noChangeShapeType="1"/>
            </p:cNvSpPr>
            <p:nvPr/>
          </p:nvSpPr>
          <p:spPr bwMode="auto">
            <a:xfrm>
              <a:off x="6011" y="2476"/>
              <a:ext cx="616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52"/>
            <p:cNvSpPr>
              <a:spLocks noChangeArrowheads="1"/>
            </p:cNvSpPr>
            <p:nvPr/>
          </p:nvSpPr>
          <p:spPr bwMode="auto">
            <a:xfrm>
              <a:off x="6011" y="2476"/>
              <a:ext cx="616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3"/>
            <p:cNvSpPr>
              <a:spLocks noChangeShapeType="1"/>
            </p:cNvSpPr>
            <p:nvPr/>
          </p:nvSpPr>
          <p:spPr bwMode="auto">
            <a:xfrm>
              <a:off x="1950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54"/>
            <p:cNvSpPr>
              <a:spLocks noChangeArrowheads="1"/>
            </p:cNvSpPr>
            <p:nvPr/>
          </p:nvSpPr>
          <p:spPr bwMode="auto">
            <a:xfrm>
              <a:off x="1950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55"/>
            <p:cNvSpPr>
              <a:spLocks noChangeShapeType="1"/>
            </p:cNvSpPr>
            <p:nvPr/>
          </p:nvSpPr>
          <p:spPr bwMode="auto">
            <a:xfrm>
              <a:off x="2711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56"/>
            <p:cNvSpPr>
              <a:spLocks noChangeArrowheads="1"/>
            </p:cNvSpPr>
            <p:nvPr/>
          </p:nvSpPr>
          <p:spPr bwMode="auto">
            <a:xfrm>
              <a:off x="2711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157"/>
            <p:cNvSpPr>
              <a:spLocks noChangeShapeType="1"/>
            </p:cNvSpPr>
            <p:nvPr/>
          </p:nvSpPr>
          <p:spPr bwMode="auto">
            <a:xfrm>
              <a:off x="2879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58"/>
            <p:cNvSpPr>
              <a:spLocks noChangeArrowheads="1"/>
            </p:cNvSpPr>
            <p:nvPr/>
          </p:nvSpPr>
          <p:spPr bwMode="auto">
            <a:xfrm>
              <a:off x="2879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159"/>
            <p:cNvSpPr>
              <a:spLocks noChangeShapeType="1"/>
            </p:cNvSpPr>
            <p:nvPr/>
          </p:nvSpPr>
          <p:spPr bwMode="auto">
            <a:xfrm>
              <a:off x="3600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60"/>
            <p:cNvSpPr>
              <a:spLocks noChangeArrowheads="1"/>
            </p:cNvSpPr>
            <p:nvPr/>
          </p:nvSpPr>
          <p:spPr bwMode="auto">
            <a:xfrm>
              <a:off x="3600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161"/>
            <p:cNvSpPr>
              <a:spLocks noChangeShapeType="1"/>
            </p:cNvSpPr>
            <p:nvPr/>
          </p:nvSpPr>
          <p:spPr bwMode="auto">
            <a:xfrm>
              <a:off x="3792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162"/>
            <p:cNvSpPr>
              <a:spLocks noChangeArrowheads="1"/>
            </p:cNvSpPr>
            <p:nvPr/>
          </p:nvSpPr>
          <p:spPr bwMode="auto">
            <a:xfrm>
              <a:off x="3792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163"/>
            <p:cNvSpPr>
              <a:spLocks noChangeShapeType="1"/>
            </p:cNvSpPr>
            <p:nvPr/>
          </p:nvSpPr>
          <p:spPr bwMode="auto">
            <a:xfrm>
              <a:off x="4657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64"/>
            <p:cNvSpPr>
              <a:spLocks noChangeArrowheads="1"/>
            </p:cNvSpPr>
            <p:nvPr/>
          </p:nvSpPr>
          <p:spPr bwMode="auto">
            <a:xfrm>
              <a:off x="4657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165"/>
            <p:cNvSpPr>
              <a:spLocks noChangeShapeType="1"/>
            </p:cNvSpPr>
            <p:nvPr/>
          </p:nvSpPr>
          <p:spPr bwMode="auto">
            <a:xfrm>
              <a:off x="4825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166"/>
            <p:cNvSpPr>
              <a:spLocks noChangeArrowheads="1"/>
            </p:cNvSpPr>
            <p:nvPr/>
          </p:nvSpPr>
          <p:spPr bwMode="auto">
            <a:xfrm>
              <a:off x="4825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167"/>
            <p:cNvSpPr>
              <a:spLocks noChangeShapeType="1"/>
            </p:cNvSpPr>
            <p:nvPr/>
          </p:nvSpPr>
          <p:spPr bwMode="auto">
            <a:xfrm>
              <a:off x="5874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168"/>
            <p:cNvSpPr>
              <a:spLocks noChangeArrowheads="1"/>
            </p:cNvSpPr>
            <p:nvPr/>
          </p:nvSpPr>
          <p:spPr bwMode="auto">
            <a:xfrm>
              <a:off x="5874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169"/>
            <p:cNvSpPr>
              <a:spLocks noChangeShapeType="1"/>
            </p:cNvSpPr>
            <p:nvPr/>
          </p:nvSpPr>
          <p:spPr bwMode="auto">
            <a:xfrm>
              <a:off x="6011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70"/>
            <p:cNvSpPr>
              <a:spLocks noChangeArrowheads="1"/>
            </p:cNvSpPr>
            <p:nvPr/>
          </p:nvSpPr>
          <p:spPr bwMode="auto">
            <a:xfrm>
              <a:off x="6011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171"/>
            <p:cNvSpPr>
              <a:spLocks noChangeShapeType="1"/>
            </p:cNvSpPr>
            <p:nvPr/>
          </p:nvSpPr>
          <p:spPr bwMode="auto">
            <a:xfrm>
              <a:off x="6619" y="22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172"/>
            <p:cNvSpPr>
              <a:spLocks noChangeArrowheads="1"/>
            </p:cNvSpPr>
            <p:nvPr/>
          </p:nvSpPr>
          <p:spPr bwMode="auto">
            <a:xfrm>
              <a:off x="6619" y="22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73"/>
            <p:cNvSpPr>
              <a:spLocks noChangeShapeType="1"/>
            </p:cNvSpPr>
            <p:nvPr/>
          </p:nvSpPr>
          <p:spPr bwMode="auto">
            <a:xfrm>
              <a:off x="6787" y="1876"/>
              <a:ext cx="1" cy="6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4"/>
            <p:cNvSpPr>
              <a:spLocks noChangeArrowheads="1"/>
            </p:cNvSpPr>
            <p:nvPr/>
          </p:nvSpPr>
          <p:spPr bwMode="auto">
            <a:xfrm>
              <a:off x="6787" y="1876"/>
              <a:ext cx="8" cy="60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75"/>
            <p:cNvSpPr>
              <a:spLocks noChangeShapeType="1"/>
            </p:cNvSpPr>
            <p:nvPr/>
          </p:nvSpPr>
          <p:spPr bwMode="auto">
            <a:xfrm>
              <a:off x="7428" y="1876"/>
              <a:ext cx="1" cy="6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Rectangle 176"/>
            <p:cNvSpPr>
              <a:spLocks noChangeArrowheads="1"/>
            </p:cNvSpPr>
            <p:nvPr/>
          </p:nvSpPr>
          <p:spPr bwMode="auto">
            <a:xfrm>
              <a:off x="7428" y="1876"/>
              <a:ext cx="8" cy="60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177"/>
            <p:cNvSpPr>
              <a:spLocks noChangeShapeType="1"/>
            </p:cNvSpPr>
            <p:nvPr/>
          </p:nvSpPr>
          <p:spPr bwMode="auto">
            <a:xfrm>
              <a:off x="1950" y="1876"/>
              <a:ext cx="5486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78"/>
            <p:cNvSpPr>
              <a:spLocks noChangeArrowheads="1"/>
            </p:cNvSpPr>
            <p:nvPr/>
          </p:nvSpPr>
          <p:spPr bwMode="auto">
            <a:xfrm>
              <a:off x="1950" y="1876"/>
              <a:ext cx="549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79"/>
            <p:cNvSpPr>
              <a:spLocks noChangeShapeType="1"/>
            </p:cNvSpPr>
            <p:nvPr/>
          </p:nvSpPr>
          <p:spPr bwMode="auto">
            <a:xfrm>
              <a:off x="1950" y="2071"/>
              <a:ext cx="5486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180"/>
            <p:cNvSpPr>
              <a:spLocks noChangeArrowheads="1"/>
            </p:cNvSpPr>
            <p:nvPr/>
          </p:nvSpPr>
          <p:spPr bwMode="auto">
            <a:xfrm>
              <a:off x="1950" y="2071"/>
              <a:ext cx="549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181"/>
            <p:cNvSpPr>
              <a:spLocks noChangeShapeType="1"/>
            </p:cNvSpPr>
            <p:nvPr/>
          </p:nvSpPr>
          <p:spPr bwMode="auto">
            <a:xfrm>
              <a:off x="6627" y="2265"/>
              <a:ext cx="809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Rectangle 182"/>
            <p:cNvSpPr>
              <a:spLocks noChangeArrowheads="1"/>
            </p:cNvSpPr>
            <p:nvPr/>
          </p:nvSpPr>
          <p:spPr bwMode="auto">
            <a:xfrm>
              <a:off x="6627" y="2265"/>
              <a:ext cx="817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Line 183"/>
            <p:cNvSpPr>
              <a:spLocks noChangeShapeType="1"/>
            </p:cNvSpPr>
            <p:nvPr/>
          </p:nvSpPr>
          <p:spPr bwMode="auto">
            <a:xfrm>
              <a:off x="6627" y="2468"/>
              <a:ext cx="809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Rectangle 184"/>
            <p:cNvSpPr>
              <a:spLocks noChangeArrowheads="1"/>
            </p:cNvSpPr>
            <p:nvPr/>
          </p:nvSpPr>
          <p:spPr bwMode="auto">
            <a:xfrm>
              <a:off x="6627" y="2468"/>
              <a:ext cx="817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1" name="Group 187"/>
          <p:cNvGrpSpPr>
            <a:grpSpLocks noChangeAspect="1"/>
          </p:cNvGrpSpPr>
          <p:nvPr/>
        </p:nvGrpSpPr>
        <p:grpSpPr bwMode="auto">
          <a:xfrm>
            <a:off x="3095625" y="4740275"/>
            <a:ext cx="8709025" cy="952500"/>
            <a:chOff x="1950" y="2476"/>
            <a:chExt cx="5486" cy="600"/>
          </a:xfrm>
        </p:grpSpPr>
        <p:sp>
          <p:nvSpPr>
            <p:cNvPr id="192" name="AutoShape 186"/>
            <p:cNvSpPr>
              <a:spLocks noChangeAspect="1" noChangeArrowheads="1" noTextEdit="1"/>
            </p:cNvSpPr>
            <p:nvPr/>
          </p:nvSpPr>
          <p:spPr bwMode="auto">
            <a:xfrm>
              <a:off x="1950" y="2476"/>
              <a:ext cx="5486" cy="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188"/>
            <p:cNvSpPr>
              <a:spLocks noChangeArrowheads="1"/>
            </p:cNvSpPr>
            <p:nvPr/>
          </p:nvSpPr>
          <p:spPr bwMode="auto">
            <a:xfrm>
              <a:off x="2543" y="24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189"/>
            <p:cNvSpPr>
              <a:spLocks noChangeArrowheads="1"/>
            </p:cNvSpPr>
            <p:nvPr/>
          </p:nvSpPr>
          <p:spPr bwMode="auto">
            <a:xfrm>
              <a:off x="3432" y="24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190"/>
            <p:cNvSpPr>
              <a:spLocks noChangeArrowheads="1"/>
            </p:cNvSpPr>
            <p:nvPr/>
          </p:nvSpPr>
          <p:spPr bwMode="auto">
            <a:xfrm>
              <a:off x="4561" y="2492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191"/>
            <p:cNvSpPr>
              <a:spLocks noChangeArrowheads="1"/>
            </p:cNvSpPr>
            <p:nvPr/>
          </p:nvSpPr>
          <p:spPr bwMode="auto">
            <a:xfrm>
              <a:off x="5706" y="24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192"/>
            <p:cNvSpPr>
              <a:spLocks noChangeArrowheads="1"/>
            </p:cNvSpPr>
            <p:nvPr/>
          </p:nvSpPr>
          <p:spPr bwMode="auto">
            <a:xfrm>
              <a:off x="6451" y="2492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193"/>
            <p:cNvSpPr>
              <a:spLocks noChangeArrowheads="1"/>
            </p:cNvSpPr>
            <p:nvPr/>
          </p:nvSpPr>
          <p:spPr bwMode="auto">
            <a:xfrm>
              <a:off x="6819" y="2492"/>
              <a:ext cx="721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PUD/MDR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194"/>
            <p:cNvSpPr>
              <a:spLocks noChangeArrowheads="1"/>
            </p:cNvSpPr>
            <p:nvPr/>
          </p:nvSpPr>
          <p:spPr bwMode="auto">
            <a:xfrm>
              <a:off x="2543" y="26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195"/>
            <p:cNvSpPr>
              <a:spLocks noChangeArrowheads="1"/>
            </p:cNvSpPr>
            <p:nvPr/>
          </p:nvSpPr>
          <p:spPr bwMode="auto">
            <a:xfrm>
              <a:off x="3432" y="2687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196"/>
            <p:cNvSpPr>
              <a:spLocks noChangeArrowheads="1"/>
            </p:cNvSpPr>
            <p:nvPr/>
          </p:nvSpPr>
          <p:spPr bwMode="auto">
            <a:xfrm>
              <a:off x="4561" y="2687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197"/>
            <p:cNvSpPr>
              <a:spLocks noChangeArrowheads="1"/>
            </p:cNvSpPr>
            <p:nvPr/>
          </p:nvSpPr>
          <p:spPr bwMode="auto">
            <a:xfrm>
              <a:off x="5778" y="2687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198"/>
            <p:cNvSpPr>
              <a:spLocks noChangeArrowheads="1"/>
            </p:cNvSpPr>
            <p:nvPr/>
          </p:nvSpPr>
          <p:spPr bwMode="auto">
            <a:xfrm>
              <a:off x="6523" y="2687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Rectangle 199"/>
            <p:cNvSpPr>
              <a:spLocks noChangeArrowheads="1"/>
            </p:cNvSpPr>
            <p:nvPr/>
          </p:nvSpPr>
          <p:spPr bwMode="auto">
            <a:xfrm>
              <a:off x="6819" y="2687"/>
              <a:ext cx="721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PUD/MDR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5" name="Rectangle 200"/>
            <p:cNvSpPr>
              <a:spLocks noChangeArrowheads="1"/>
            </p:cNvSpPr>
            <p:nvPr/>
          </p:nvSpPr>
          <p:spPr bwMode="auto">
            <a:xfrm>
              <a:off x="2543" y="28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" name="Rectangle 201"/>
            <p:cNvSpPr>
              <a:spLocks noChangeArrowheads="1"/>
            </p:cNvSpPr>
            <p:nvPr/>
          </p:nvSpPr>
          <p:spPr bwMode="auto">
            <a:xfrm>
              <a:off x="3432" y="28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" name="Rectangle 202"/>
            <p:cNvSpPr>
              <a:spLocks noChangeArrowheads="1"/>
            </p:cNvSpPr>
            <p:nvPr/>
          </p:nvSpPr>
          <p:spPr bwMode="auto">
            <a:xfrm>
              <a:off x="4561" y="2881"/>
              <a:ext cx="160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8" name="Rectangle 203"/>
            <p:cNvSpPr>
              <a:spLocks noChangeArrowheads="1"/>
            </p:cNvSpPr>
            <p:nvPr/>
          </p:nvSpPr>
          <p:spPr bwMode="auto">
            <a:xfrm>
              <a:off x="5706" y="28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9" name="Rectangle 204"/>
            <p:cNvSpPr>
              <a:spLocks noChangeArrowheads="1"/>
            </p:cNvSpPr>
            <p:nvPr/>
          </p:nvSpPr>
          <p:spPr bwMode="auto">
            <a:xfrm>
              <a:off x="6451" y="2881"/>
              <a:ext cx="23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0" name="Line 205"/>
            <p:cNvSpPr>
              <a:spLocks noChangeShapeType="1"/>
            </p:cNvSpPr>
            <p:nvPr/>
          </p:nvSpPr>
          <p:spPr bwMode="auto">
            <a:xfrm>
              <a:off x="1950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 206"/>
            <p:cNvSpPr>
              <a:spLocks noChangeArrowheads="1"/>
            </p:cNvSpPr>
            <p:nvPr/>
          </p:nvSpPr>
          <p:spPr bwMode="auto">
            <a:xfrm>
              <a:off x="1950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Line 207"/>
            <p:cNvSpPr>
              <a:spLocks noChangeShapeType="1"/>
            </p:cNvSpPr>
            <p:nvPr/>
          </p:nvSpPr>
          <p:spPr bwMode="auto">
            <a:xfrm>
              <a:off x="2711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Rectangle 208"/>
            <p:cNvSpPr>
              <a:spLocks noChangeArrowheads="1"/>
            </p:cNvSpPr>
            <p:nvPr/>
          </p:nvSpPr>
          <p:spPr bwMode="auto">
            <a:xfrm>
              <a:off x="2711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Line 209"/>
            <p:cNvSpPr>
              <a:spLocks noChangeShapeType="1"/>
            </p:cNvSpPr>
            <p:nvPr/>
          </p:nvSpPr>
          <p:spPr bwMode="auto">
            <a:xfrm>
              <a:off x="2879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Rectangle 210"/>
            <p:cNvSpPr>
              <a:spLocks noChangeArrowheads="1"/>
            </p:cNvSpPr>
            <p:nvPr/>
          </p:nvSpPr>
          <p:spPr bwMode="auto">
            <a:xfrm>
              <a:off x="2879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Line 211"/>
            <p:cNvSpPr>
              <a:spLocks noChangeShapeType="1"/>
            </p:cNvSpPr>
            <p:nvPr/>
          </p:nvSpPr>
          <p:spPr bwMode="auto">
            <a:xfrm>
              <a:off x="3600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Rectangle 212"/>
            <p:cNvSpPr>
              <a:spLocks noChangeArrowheads="1"/>
            </p:cNvSpPr>
            <p:nvPr/>
          </p:nvSpPr>
          <p:spPr bwMode="auto">
            <a:xfrm>
              <a:off x="3600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Line 213"/>
            <p:cNvSpPr>
              <a:spLocks noChangeShapeType="1"/>
            </p:cNvSpPr>
            <p:nvPr/>
          </p:nvSpPr>
          <p:spPr bwMode="auto">
            <a:xfrm>
              <a:off x="3792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214"/>
            <p:cNvSpPr>
              <a:spLocks noChangeArrowheads="1"/>
            </p:cNvSpPr>
            <p:nvPr/>
          </p:nvSpPr>
          <p:spPr bwMode="auto">
            <a:xfrm>
              <a:off x="3792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Line 215"/>
            <p:cNvSpPr>
              <a:spLocks noChangeShapeType="1"/>
            </p:cNvSpPr>
            <p:nvPr/>
          </p:nvSpPr>
          <p:spPr bwMode="auto">
            <a:xfrm>
              <a:off x="4657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Rectangle 216"/>
            <p:cNvSpPr>
              <a:spLocks noChangeArrowheads="1"/>
            </p:cNvSpPr>
            <p:nvPr/>
          </p:nvSpPr>
          <p:spPr bwMode="auto">
            <a:xfrm>
              <a:off x="4657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Line 217"/>
            <p:cNvSpPr>
              <a:spLocks noChangeShapeType="1"/>
            </p:cNvSpPr>
            <p:nvPr/>
          </p:nvSpPr>
          <p:spPr bwMode="auto">
            <a:xfrm>
              <a:off x="4825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Rectangle 218"/>
            <p:cNvSpPr>
              <a:spLocks noChangeArrowheads="1"/>
            </p:cNvSpPr>
            <p:nvPr/>
          </p:nvSpPr>
          <p:spPr bwMode="auto">
            <a:xfrm>
              <a:off x="4825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Line 219"/>
            <p:cNvSpPr>
              <a:spLocks noChangeShapeType="1"/>
            </p:cNvSpPr>
            <p:nvPr/>
          </p:nvSpPr>
          <p:spPr bwMode="auto">
            <a:xfrm>
              <a:off x="5874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220"/>
            <p:cNvSpPr>
              <a:spLocks noChangeArrowheads="1"/>
            </p:cNvSpPr>
            <p:nvPr/>
          </p:nvSpPr>
          <p:spPr bwMode="auto">
            <a:xfrm>
              <a:off x="5874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Line 221"/>
            <p:cNvSpPr>
              <a:spLocks noChangeShapeType="1"/>
            </p:cNvSpPr>
            <p:nvPr/>
          </p:nvSpPr>
          <p:spPr bwMode="auto">
            <a:xfrm>
              <a:off x="6011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 222"/>
            <p:cNvSpPr>
              <a:spLocks noChangeArrowheads="1"/>
            </p:cNvSpPr>
            <p:nvPr/>
          </p:nvSpPr>
          <p:spPr bwMode="auto">
            <a:xfrm>
              <a:off x="6011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Line 223"/>
            <p:cNvSpPr>
              <a:spLocks noChangeShapeType="1"/>
            </p:cNvSpPr>
            <p:nvPr/>
          </p:nvSpPr>
          <p:spPr bwMode="auto">
            <a:xfrm>
              <a:off x="1950" y="2865"/>
              <a:ext cx="467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Rectangle 224"/>
            <p:cNvSpPr>
              <a:spLocks noChangeArrowheads="1"/>
            </p:cNvSpPr>
            <p:nvPr/>
          </p:nvSpPr>
          <p:spPr bwMode="auto">
            <a:xfrm>
              <a:off x="1950" y="2865"/>
              <a:ext cx="467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Line 225"/>
            <p:cNvSpPr>
              <a:spLocks noChangeShapeType="1"/>
            </p:cNvSpPr>
            <p:nvPr/>
          </p:nvSpPr>
          <p:spPr bwMode="auto">
            <a:xfrm>
              <a:off x="6619" y="2476"/>
              <a:ext cx="0" cy="389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Rectangle 226"/>
            <p:cNvSpPr>
              <a:spLocks noChangeArrowheads="1"/>
            </p:cNvSpPr>
            <p:nvPr/>
          </p:nvSpPr>
          <p:spPr bwMode="auto">
            <a:xfrm>
              <a:off x="6619" y="2476"/>
              <a:ext cx="8" cy="389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Line 227"/>
            <p:cNvSpPr>
              <a:spLocks noChangeShapeType="1"/>
            </p:cNvSpPr>
            <p:nvPr/>
          </p:nvSpPr>
          <p:spPr bwMode="auto">
            <a:xfrm>
              <a:off x="1950" y="3060"/>
              <a:ext cx="467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Rectangle 228"/>
            <p:cNvSpPr>
              <a:spLocks noChangeArrowheads="1"/>
            </p:cNvSpPr>
            <p:nvPr/>
          </p:nvSpPr>
          <p:spPr bwMode="auto">
            <a:xfrm>
              <a:off x="1950" y="3060"/>
              <a:ext cx="467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Line 229"/>
            <p:cNvSpPr>
              <a:spLocks noChangeShapeType="1"/>
            </p:cNvSpPr>
            <p:nvPr/>
          </p:nvSpPr>
          <p:spPr bwMode="auto">
            <a:xfrm>
              <a:off x="1950" y="3076"/>
              <a:ext cx="4677" cy="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Rectangle 230"/>
            <p:cNvSpPr>
              <a:spLocks noChangeArrowheads="1"/>
            </p:cNvSpPr>
            <p:nvPr/>
          </p:nvSpPr>
          <p:spPr bwMode="auto">
            <a:xfrm>
              <a:off x="1950" y="3076"/>
              <a:ext cx="467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Line 231"/>
            <p:cNvSpPr>
              <a:spLocks noChangeShapeType="1"/>
            </p:cNvSpPr>
            <p:nvPr/>
          </p:nvSpPr>
          <p:spPr bwMode="auto">
            <a:xfrm>
              <a:off x="1950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Rectangle 232"/>
            <p:cNvSpPr>
              <a:spLocks noChangeArrowheads="1"/>
            </p:cNvSpPr>
            <p:nvPr/>
          </p:nvSpPr>
          <p:spPr bwMode="auto">
            <a:xfrm>
              <a:off x="1950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Line 233"/>
            <p:cNvSpPr>
              <a:spLocks noChangeShapeType="1"/>
            </p:cNvSpPr>
            <p:nvPr/>
          </p:nvSpPr>
          <p:spPr bwMode="auto">
            <a:xfrm>
              <a:off x="2711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Rectangle 234"/>
            <p:cNvSpPr>
              <a:spLocks noChangeArrowheads="1"/>
            </p:cNvSpPr>
            <p:nvPr/>
          </p:nvSpPr>
          <p:spPr bwMode="auto">
            <a:xfrm>
              <a:off x="2711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Line 235"/>
            <p:cNvSpPr>
              <a:spLocks noChangeShapeType="1"/>
            </p:cNvSpPr>
            <p:nvPr/>
          </p:nvSpPr>
          <p:spPr bwMode="auto">
            <a:xfrm>
              <a:off x="2879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Rectangle 236"/>
            <p:cNvSpPr>
              <a:spLocks noChangeArrowheads="1"/>
            </p:cNvSpPr>
            <p:nvPr/>
          </p:nvSpPr>
          <p:spPr bwMode="auto">
            <a:xfrm>
              <a:off x="2879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Line 237"/>
            <p:cNvSpPr>
              <a:spLocks noChangeShapeType="1"/>
            </p:cNvSpPr>
            <p:nvPr/>
          </p:nvSpPr>
          <p:spPr bwMode="auto">
            <a:xfrm>
              <a:off x="3600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Rectangle 238"/>
            <p:cNvSpPr>
              <a:spLocks noChangeArrowheads="1"/>
            </p:cNvSpPr>
            <p:nvPr/>
          </p:nvSpPr>
          <p:spPr bwMode="auto">
            <a:xfrm>
              <a:off x="3600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Line 239"/>
            <p:cNvSpPr>
              <a:spLocks noChangeShapeType="1"/>
            </p:cNvSpPr>
            <p:nvPr/>
          </p:nvSpPr>
          <p:spPr bwMode="auto">
            <a:xfrm>
              <a:off x="3792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Rectangle 240"/>
            <p:cNvSpPr>
              <a:spLocks noChangeArrowheads="1"/>
            </p:cNvSpPr>
            <p:nvPr/>
          </p:nvSpPr>
          <p:spPr bwMode="auto">
            <a:xfrm>
              <a:off x="3792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Line 241"/>
            <p:cNvSpPr>
              <a:spLocks noChangeShapeType="1"/>
            </p:cNvSpPr>
            <p:nvPr/>
          </p:nvSpPr>
          <p:spPr bwMode="auto">
            <a:xfrm>
              <a:off x="4657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Rectangle 242"/>
            <p:cNvSpPr>
              <a:spLocks noChangeArrowheads="1"/>
            </p:cNvSpPr>
            <p:nvPr/>
          </p:nvSpPr>
          <p:spPr bwMode="auto">
            <a:xfrm>
              <a:off x="4657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Line 243"/>
            <p:cNvSpPr>
              <a:spLocks noChangeShapeType="1"/>
            </p:cNvSpPr>
            <p:nvPr/>
          </p:nvSpPr>
          <p:spPr bwMode="auto">
            <a:xfrm>
              <a:off x="4825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 244"/>
            <p:cNvSpPr>
              <a:spLocks noChangeArrowheads="1"/>
            </p:cNvSpPr>
            <p:nvPr/>
          </p:nvSpPr>
          <p:spPr bwMode="auto">
            <a:xfrm>
              <a:off x="4825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245"/>
            <p:cNvSpPr>
              <a:spLocks noChangeShapeType="1"/>
            </p:cNvSpPr>
            <p:nvPr/>
          </p:nvSpPr>
          <p:spPr bwMode="auto">
            <a:xfrm>
              <a:off x="5874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246"/>
            <p:cNvSpPr>
              <a:spLocks noChangeArrowheads="1"/>
            </p:cNvSpPr>
            <p:nvPr/>
          </p:nvSpPr>
          <p:spPr bwMode="auto">
            <a:xfrm>
              <a:off x="5874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Line 247"/>
            <p:cNvSpPr>
              <a:spLocks noChangeShapeType="1"/>
            </p:cNvSpPr>
            <p:nvPr/>
          </p:nvSpPr>
          <p:spPr bwMode="auto">
            <a:xfrm>
              <a:off x="6011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248"/>
            <p:cNvSpPr>
              <a:spLocks noChangeArrowheads="1"/>
            </p:cNvSpPr>
            <p:nvPr/>
          </p:nvSpPr>
          <p:spPr bwMode="auto">
            <a:xfrm>
              <a:off x="6011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Line 249"/>
            <p:cNvSpPr>
              <a:spLocks noChangeShapeType="1"/>
            </p:cNvSpPr>
            <p:nvPr/>
          </p:nvSpPr>
          <p:spPr bwMode="auto">
            <a:xfrm>
              <a:off x="6619" y="2873"/>
              <a:ext cx="0" cy="187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Rectangle 250"/>
            <p:cNvSpPr>
              <a:spLocks noChangeArrowheads="1"/>
            </p:cNvSpPr>
            <p:nvPr/>
          </p:nvSpPr>
          <p:spPr bwMode="auto">
            <a:xfrm>
              <a:off x="6619" y="2873"/>
              <a:ext cx="8" cy="187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Line 251"/>
            <p:cNvSpPr>
              <a:spLocks noChangeShapeType="1"/>
            </p:cNvSpPr>
            <p:nvPr/>
          </p:nvSpPr>
          <p:spPr bwMode="auto">
            <a:xfrm>
              <a:off x="6787" y="2476"/>
              <a:ext cx="1" cy="6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Rectangle 252"/>
            <p:cNvSpPr>
              <a:spLocks noChangeArrowheads="1"/>
            </p:cNvSpPr>
            <p:nvPr/>
          </p:nvSpPr>
          <p:spPr bwMode="auto">
            <a:xfrm>
              <a:off x="6787" y="2476"/>
              <a:ext cx="8" cy="60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Line 253"/>
            <p:cNvSpPr>
              <a:spLocks noChangeShapeType="1"/>
            </p:cNvSpPr>
            <p:nvPr/>
          </p:nvSpPr>
          <p:spPr bwMode="auto">
            <a:xfrm>
              <a:off x="7428" y="2476"/>
              <a:ext cx="1" cy="60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Rectangle 254"/>
            <p:cNvSpPr>
              <a:spLocks noChangeArrowheads="1"/>
            </p:cNvSpPr>
            <p:nvPr/>
          </p:nvSpPr>
          <p:spPr bwMode="auto">
            <a:xfrm>
              <a:off x="7428" y="2476"/>
              <a:ext cx="8" cy="60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Line 255"/>
            <p:cNvSpPr>
              <a:spLocks noChangeShapeType="1"/>
            </p:cNvSpPr>
            <p:nvPr/>
          </p:nvSpPr>
          <p:spPr bwMode="auto">
            <a:xfrm>
              <a:off x="1950" y="2476"/>
              <a:ext cx="5486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Rectangle 256"/>
            <p:cNvSpPr>
              <a:spLocks noChangeArrowheads="1"/>
            </p:cNvSpPr>
            <p:nvPr/>
          </p:nvSpPr>
          <p:spPr bwMode="auto">
            <a:xfrm>
              <a:off x="1950" y="2476"/>
              <a:ext cx="549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Line 257"/>
            <p:cNvSpPr>
              <a:spLocks noChangeShapeType="1"/>
            </p:cNvSpPr>
            <p:nvPr/>
          </p:nvSpPr>
          <p:spPr bwMode="auto">
            <a:xfrm>
              <a:off x="1950" y="2671"/>
              <a:ext cx="5486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258"/>
            <p:cNvSpPr>
              <a:spLocks noChangeArrowheads="1"/>
            </p:cNvSpPr>
            <p:nvPr/>
          </p:nvSpPr>
          <p:spPr bwMode="auto">
            <a:xfrm>
              <a:off x="1950" y="2671"/>
              <a:ext cx="5494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Line 259"/>
            <p:cNvSpPr>
              <a:spLocks noChangeShapeType="1"/>
            </p:cNvSpPr>
            <p:nvPr/>
          </p:nvSpPr>
          <p:spPr bwMode="auto">
            <a:xfrm>
              <a:off x="6627" y="2865"/>
              <a:ext cx="809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Rectangle 260"/>
            <p:cNvSpPr>
              <a:spLocks noChangeArrowheads="1"/>
            </p:cNvSpPr>
            <p:nvPr/>
          </p:nvSpPr>
          <p:spPr bwMode="auto">
            <a:xfrm>
              <a:off x="6627" y="2865"/>
              <a:ext cx="817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Line 261"/>
            <p:cNvSpPr>
              <a:spLocks noChangeShapeType="1"/>
            </p:cNvSpPr>
            <p:nvPr/>
          </p:nvSpPr>
          <p:spPr bwMode="auto">
            <a:xfrm>
              <a:off x="6627" y="3068"/>
              <a:ext cx="809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Rectangle 262"/>
            <p:cNvSpPr>
              <a:spLocks noChangeArrowheads="1"/>
            </p:cNvSpPr>
            <p:nvPr/>
          </p:nvSpPr>
          <p:spPr bwMode="auto">
            <a:xfrm>
              <a:off x="6627" y="3068"/>
              <a:ext cx="817" cy="8"/>
            </a:xfrm>
            <a:prstGeom prst="rect">
              <a:avLst/>
            </a:prstGeom>
            <a:solidFill>
              <a:srgbClr val="D4D4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8" name="Rectangle 267"/>
          <p:cNvSpPr/>
          <p:nvPr/>
        </p:nvSpPr>
        <p:spPr>
          <a:xfrm>
            <a:off x="2162970" y="3695700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</a:t>
            </a:r>
            <a:endParaRPr lang="en-US" dirty="0"/>
          </a:p>
        </p:txBody>
      </p:sp>
      <p:sp>
        <p:nvSpPr>
          <p:cNvPr id="269" name="Rectangle 268"/>
          <p:cNvSpPr/>
          <p:nvPr/>
        </p:nvSpPr>
        <p:spPr>
          <a:xfrm>
            <a:off x="1985169" y="5421085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</a:t>
            </a:r>
            <a:endParaRPr lang="en-US" dirty="0"/>
          </a:p>
        </p:txBody>
      </p:sp>
      <p:grpSp>
        <p:nvGrpSpPr>
          <p:cNvPr id="270" name="Group 265"/>
          <p:cNvGrpSpPr>
            <a:grpSpLocks noChangeAspect="1"/>
          </p:cNvGrpSpPr>
          <p:nvPr/>
        </p:nvGrpSpPr>
        <p:grpSpPr bwMode="auto">
          <a:xfrm>
            <a:off x="1754981" y="2899974"/>
            <a:ext cx="1227138" cy="1238598"/>
            <a:chOff x="1170" y="1851"/>
            <a:chExt cx="900" cy="759"/>
          </a:xfrm>
        </p:grpSpPr>
        <p:sp>
          <p:nvSpPr>
            <p:cNvPr id="271" name="AutoShape 264"/>
            <p:cNvSpPr>
              <a:spLocks noChangeAspect="1" noChangeArrowheads="1" noTextEdit="1"/>
            </p:cNvSpPr>
            <p:nvPr/>
          </p:nvSpPr>
          <p:spPr bwMode="auto">
            <a:xfrm>
              <a:off x="1170" y="1851"/>
              <a:ext cx="780" cy="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2" name="Rectangle 266"/>
            <p:cNvSpPr>
              <a:spLocks noChangeArrowheads="1"/>
            </p:cNvSpPr>
            <p:nvPr/>
          </p:nvSpPr>
          <p:spPr bwMode="auto">
            <a:xfrm>
              <a:off x="1441" y="1869"/>
              <a:ext cx="629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8/25/2015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267"/>
            <p:cNvSpPr>
              <a:spLocks noChangeArrowheads="1"/>
            </p:cNvSpPr>
            <p:nvPr/>
          </p:nvSpPr>
          <p:spPr bwMode="auto">
            <a:xfrm>
              <a:off x="1497" y="2083"/>
              <a:ext cx="555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9/9/2016</a:t>
              </a:r>
              <a:endParaRPr kumimoji="0" lang="en-US" alt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Line 268"/>
            <p:cNvSpPr>
              <a:spLocks noChangeShapeType="1"/>
            </p:cNvSpPr>
            <p:nvPr/>
          </p:nvSpPr>
          <p:spPr bwMode="auto">
            <a:xfrm>
              <a:off x="1170" y="1851"/>
              <a:ext cx="774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5" name="Rectangle 269"/>
            <p:cNvSpPr>
              <a:spLocks noChangeArrowheads="1"/>
            </p:cNvSpPr>
            <p:nvPr/>
          </p:nvSpPr>
          <p:spPr bwMode="auto">
            <a:xfrm>
              <a:off x="1170" y="1851"/>
              <a:ext cx="774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6" name="Line 270"/>
            <p:cNvSpPr>
              <a:spLocks noChangeShapeType="1"/>
            </p:cNvSpPr>
            <p:nvPr/>
          </p:nvSpPr>
          <p:spPr bwMode="auto">
            <a:xfrm>
              <a:off x="1170" y="2065"/>
              <a:ext cx="774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7" name="Rectangle 271"/>
            <p:cNvSpPr>
              <a:spLocks noChangeArrowheads="1"/>
            </p:cNvSpPr>
            <p:nvPr/>
          </p:nvSpPr>
          <p:spPr bwMode="auto">
            <a:xfrm>
              <a:off x="1170" y="2065"/>
              <a:ext cx="774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8" name="Line 272"/>
            <p:cNvSpPr>
              <a:spLocks noChangeShapeType="1"/>
            </p:cNvSpPr>
            <p:nvPr/>
          </p:nvSpPr>
          <p:spPr bwMode="auto">
            <a:xfrm>
              <a:off x="1170" y="2280"/>
              <a:ext cx="774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9" name="Rectangle 273"/>
            <p:cNvSpPr>
              <a:spLocks noChangeArrowheads="1"/>
            </p:cNvSpPr>
            <p:nvPr/>
          </p:nvSpPr>
          <p:spPr bwMode="auto">
            <a:xfrm>
              <a:off x="1170" y="2280"/>
              <a:ext cx="774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0" name="Line 274"/>
            <p:cNvSpPr>
              <a:spLocks noChangeShapeType="1"/>
            </p:cNvSpPr>
            <p:nvPr/>
          </p:nvSpPr>
          <p:spPr bwMode="auto">
            <a:xfrm>
              <a:off x="1170" y="1851"/>
              <a:ext cx="0" cy="438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1" name="Rectangle 275"/>
            <p:cNvSpPr>
              <a:spLocks noChangeArrowheads="1"/>
            </p:cNvSpPr>
            <p:nvPr/>
          </p:nvSpPr>
          <p:spPr bwMode="auto">
            <a:xfrm>
              <a:off x="1170" y="1851"/>
              <a:ext cx="6" cy="43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2" name="Line 276"/>
            <p:cNvSpPr>
              <a:spLocks noChangeShapeType="1"/>
            </p:cNvSpPr>
            <p:nvPr/>
          </p:nvSpPr>
          <p:spPr bwMode="auto">
            <a:xfrm flipV="1">
              <a:off x="1811" y="2289"/>
              <a:ext cx="133" cy="32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sp>
        <p:nvSpPr>
          <p:cNvPr id="284" name="Rectangle 283"/>
          <p:cNvSpPr/>
          <p:nvPr/>
        </p:nvSpPr>
        <p:spPr>
          <a:xfrm>
            <a:off x="8601075" y="6109727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112</a:t>
            </a:r>
            <a:endParaRPr lang="en-US" sz="2000" dirty="0"/>
          </a:p>
        </p:txBody>
      </p:sp>
      <p:sp>
        <p:nvSpPr>
          <p:cNvPr id="285" name="Rectangle 284"/>
          <p:cNvSpPr/>
          <p:nvPr/>
        </p:nvSpPr>
        <p:spPr>
          <a:xfrm>
            <a:off x="9772651" y="6109727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91</a:t>
            </a:r>
            <a:endParaRPr lang="en-US" sz="2000" dirty="0"/>
          </a:p>
        </p:txBody>
      </p:sp>
      <p:sp>
        <p:nvSpPr>
          <p:cNvPr id="286" name="Rectangle 285"/>
          <p:cNvSpPr/>
          <p:nvPr/>
        </p:nvSpPr>
        <p:spPr>
          <a:xfrm>
            <a:off x="3547269" y="6109727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171</a:t>
            </a:r>
            <a:endParaRPr lang="en-US" sz="2000" dirty="0"/>
          </a:p>
        </p:txBody>
      </p:sp>
      <p:sp>
        <p:nvSpPr>
          <p:cNvPr id="287" name="Rectangle 286"/>
          <p:cNvSpPr/>
          <p:nvPr/>
        </p:nvSpPr>
        <p:spPr>
          <a:xfrm>
            <a:off x="1554162" y="6109727"/>
            <a:ext cx="2021267" cy="259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 Combined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699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2" y="91804"/>
            <a:ext cx="3673415" cy="48299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Inwood Park Concept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5298" y="2221"/>
            <a:ext cx="7326702" cy="68557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1" y="3391477"/>
            <a:ext cx="3226279" cy="3285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69321" y="4873925"/>
            <a:ext cx="2096218" cy="681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Stone Gate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6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Inwood 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44463" y="2160588"/>
            <a:ext cx="2992437" cy="1519236"/>
            <a:chOff x="209" y="971"/>
            <a:chExt cx="2078" cy="97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9" y="971"/>
              <a:ext cx="2078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41" y="987"/>
              <a:ext cx="77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Inwood 1st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41" y="1181"/>
              <a:ext cx="818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Inwood 2nd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41" y="1374"/>
              <a:ext cx="794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Inwood 3rd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41" y="1568"/>
              <a:ext cx="826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Inwood 4th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41" y="1761"/>
              <a:ext cx="786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Inwood 5th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209" y="971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09" y="971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09" y="1165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09" y="1165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09" y="1358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09" y="1358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09" y="1552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09" y="1552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09" y="1745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09" y="1745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09" y="1939"/>
              <a:ext cx="207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09" y="1939"/>
              <a:ext cx="207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09" y="971"/>
              <a:ext cx="0" cy="97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09" y="971"/>
              <a:ext cx="8" cy="97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2279" y="971"/>
              <a:ext cx="0" cy="97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2279" y="971"/>
              <a:ext cx="8" cy="97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28"/>
          <p:cNvGrpSpPr>
            <a:grpSpLocks noChangeAspect="1"/>
          </p:cNvGrpSpPr>
          <p:nvPr/>
        </p:nvGrpSpPr>
        <p:grpSpPr bwMode="auto">
          <a:xfrm>
            <a:off x="3136900" y="2133600"/>
            <a:ext cx="8707438" cy="1866900"/>
            <a:chOff x="1268" y="786"/>
            <a:chExt cx="5485" cy="1176"/>
          </a:xfrm>
        </p:grpSpPr>
        <p:sp>
          <p:nvSpPr>
            <p:cNvPr id="30" name="AutoShape 27"/>
            <p:cNvSpPr>
              <a:spLocks noChangeAspect="1" noChangeArrowheads="1" noTextEdit="1"/>
            </p:cNvSpPr>
            <p:nvPr/>
          </p:nvSpPr>
          <p:spPr bwMode="auto">
            <a:xfrm>
              <a:off x="1268" y="786"/>
              <a:ext cx="5485" cy="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861" y="80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749" y="80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3878" y="802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5023" y="80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5768" y="80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6137" y="802"/>
              <a:ext cx="6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1861" y="99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2749" y="99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3878" y="995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5023" y="99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768" y="99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6137" y="995"/>
              <a:ext cx="6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861" y="1189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749" y="1189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3878" y="1189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5023" y="1189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5768" y="1189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6137" y="1189"/>
              <a:ext cx="6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1861" y="138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749" y="138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3878" y="1382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5023" y="138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5768" y="1382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6137" y="1382"/>
              <a:ext cx="6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788" y="1575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2677" y="1575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878" y="1575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5023" y="157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5768" y="1575"/>
              <a:ext cx="23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6137" y="1575"/>
              <a:ext cx="6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PUD/LDR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1788" y="1769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2677" y="1769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3878" y="1769"/>
              <a:ext cx="16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4951" y="1769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194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5696" y="1769"/>
              <a:ext cx="312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166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268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1268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268" y="1752"/>
              <a:ext cx="76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1268" y="1752"/>
              <a:ext cx="769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2029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2029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2037" y="1752"/>
              <a:ext cx="16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2037" y="1752"/>
              <a:ext cx="160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>
              <a:off x="2197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2197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4"/>
            <p:cNvSpPr>
              <a:spLocks noChangeShapeType="1"/>
            </p:cNvSpPr>
            <p:nvPr/>
          </p:nvSpPr>
          <p:spPr bwMode="auto">
            <a:xfrm>
              <a:off x="2197" y="1752"/>
              <a:ext cx="7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197" y="1752"/>
              <a:ext cx="729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918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2918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8"/>
            <p:cNvSpPr>
              <a:spLocks noChangeShapeType="1"/>
            </p:cNvSpPr>
            <p:nvPr/>
          </p:nvSpPr>
          <p:spPr bwMode="auto">
            <a:xfrm>
              <a:off x="2926" y="1752"/>
              <a:ext cx="184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9"/>
            <p:cNvSpPr>
              <a:spLocks noChangeArrowheads="1"/>
            </p:cNvSpPr>
            <p:nvPr/>
          </p:nvSpPr>
          <p:spPr bwMode="auto">
            <a:xfrm>
              <a:off x="2926" y="1752"/>
              <a:ext cx="184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auto">
            <a:xfrm>
              <a:off x="3110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3110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82"/>
            <p:cNvSpPr>
              <a:spLocks noChangeShapeType="1"/>
            </p:cNvSpPr>
            <p:nvPr/>
          </p:nvSpPr>
          <p:spPr bwMode="auto">
            <a:xfrm>
              <a:off x="3110" y="1752"/>
              <a:ext cx="8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3"/>
            <p:cNvSpPr>
              <a:spLocks noChangeArrowheads="1"/>
            </p:cNvSpPr>
            <p:nvPr/>
          </p:nvSpPr>
          <p:spPr bwMode="auto">
            <a:xfrm>
              <a:off x="3110" y="1752"/>
              <a:ext cx="873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4"/>
            <p:cNvSpPr>
              <a:spLocks noChangeShapeType="1"/>
            </p:cNvSpPr>
            <p:nvPr/>
          </p:nvSpPr>
          <p:spPr bwMode="auto">
            <a:xfrm>
              <a:off x="3975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5"/>
            <p:cNvSpPr>
              <a:spLocks noChangeArrowheads="1"/>
            </p:cNvSpPr>
            <p:nvPr/>
          </p:nvSpPr>
          <p:spPr bwMode="auto">
            <a:xfrm>
              <a:off x="3975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>
              <a:off x="3983" y="1752"/>
              <a:ext cx="16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7"/>
            <p:cNvSpPr>
              <a:spLocks noChangeArrowheads="1"/>
            </p:cNvSpPr>
            <p:nvPr/>
          </p:nvSpPr>
          <p:spPr bwMode="auto">
            <a:xfrm>
              <a:off x="3983" y="1752"/>
              <a:ext cx="160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8"/>
            <p:cNvSpPr>
              <a:spLocks noChangeShapeType="1"/>
            </p:cNvSpPr>
            <p:nvPr/>
          </p:nvSpPr>
          <p:spPr bwMode="auto">
            <a:xfrm>
              <a:off x="4143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9"/>
            <p:cNvSpPr>
              <a:spLocks noChangeArrowheads="1"/>
            </p:cNvSpPr>
            <p:nvPr/>
          </p:nvSpPr>
          <p:spPr bwMode="auto">
            <a:xfrm>
              <a:off x="4143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90"/>
            <p:cNvSpPr>
              <a:spLocks noChangeShapeType="1"/>
            </p:cNvSpPr>
            <p:nvPr/>
          </p:nvSpPr>
          <p:spPr bwMode="auto">
            <a:xfrm>
              <a:off x="4143" y="1752"/>
              <a:ext cx="105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1"/>
            <p:cNvSpPr>
              <a:spLocks noChangeArrowheads="1"/>
            </p:cNvSpPr>
            <p:nvPr/>
          </p:nvSpPr>
          <p:spPr bwMode="auto">
            <a:xfrm>
              <a:off x="4143" y="1752"/>
              <a:ext cx="1057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92"/>
            <p:cNvSpPr>
              <a:spLocks noChangeShapeType="1"/>
            </p:cNvSpPr>
            <p:nvPr/>
          </p:nvSpPr>
          <p:spPr bwMode="auto">
            <a:xfrm>
              <a:off x="5192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5192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4"/>
            <p:cNvSpPr>
              <a:spLocks noChangeShapeType="1"/>
            </p:cNvSpPr>
            <p:nvPr/>
          </p:nvSpPr>
          <p:spPr bwMode="auto">
            <a:xfrm>
              <a:off x="5200" y="1752"/>
              <a:ext cx="128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5200" y="1752"/>
              <a:ext cx="128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6"/>
            <p:cNvSpPr>
              <a:spLocks noChangeShapeType="1"/>
            </p:cNvSpPr>
            <p:nvPr/>
          </p:nvSpPr>
          <p:spPr bwMode="auto">
            <a:xfrm>
              <a:off x="5328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5328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8"/>
            <p:cNvSpPr>
              <a:spLocks noChangeShapeType="1"/>
            </p:cNvSpPr>
            <p:nvPr/>
          </p:nvSpPr>
          <p:spPr bwMode="auto">
            <a:xfrm>
              <a:off x="5328" y="1752"/>
              <a:ext cx="6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5328" y="1752"/>
              <a:ext cx="616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100"/>
            <p:cNvSpPr>
              <a:spLocks noChangeShapeType="1"/>
            </p:cNvSpPr>
            <p:nvPr/>
          </p:nvSpPr>
          <p:spPr bwMode="auto">
            <a:xfrm>
              <a:off x="5936" y="786"/>
              <a:ext cx="0" cy="96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5936" y="786"/>
              <a:ext cx="8" cy="96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102"/>
            <p:cNvSpPr>
              <a:spLocks noChangeShapeType="1"/>
            </p:cNvSpPr>
            <p:nvPr/>
          </p:nvSpPr>
          <p:spPr bwMode="auto">
            <a:xfrm>
              <a:off x="1268" y="1946"/>
              <a:ext cx="76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1268" y="1946"/>
              <a:ext cx="76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>
              <a:off x="1268" y="1962"/>
              <a:ext cx="76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1268" y="1962"/>
              <a:ext cx="76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106"/>
            <p:cNvSpPr>
              <a:spLocks noChangeShapeType="1"/>
            </p:cNvSpPr>
            <p:nvPr/>
          </p:nvSpPr>
          <p:spPr bwMode="auto">
            <a:xfrm>
              <a:off x="2037" y="1954"/>
              <a:ext cx="16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037" y="1954"/>
              <a:ext cx="16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8"/>
            <p:cNvSpPr>
              <a:spLocks noChangeShapeType="1"/>
            </p:cNvSpPr>
            <p:nvPr/>
          </p:nvSpPr>
          <p:spPr bwMode="auto">
            <a:xfrm>
              <a:off x="2197" y="1946"/>
              <a:ext cx="7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197" y="1946"/>
              <a:ext cx="72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>
              <a:off x="2197" y="1962"/>
              <a:ext cx="7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197" y="1962"/>
              <a:ext cx="72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2926" y="1954"/>
              <a:ext cx="184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926" y="1954"/>
              <a:ext cx="184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14"/>
            <p:cNvSpPr>
              <a:spLocks noChangeShapeType="1"/>
            </p:cNvSpPr>
            <p:nvPr/>
          </p:nvSpPr>
          <p:spPr bwMode="auto">
            <a:xfrm>
              <a:off x="3110" y="1946"/>
              <a:ext cx="8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3110" y="1946"/>
              <a:ext cx="87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6"/>
            <p:cNvSpPr>
              <a:spLocks noChangeShapeType="1"/>
            </p:cNvSpPr>
            <p:nvPr/>
          </p:nvSpPr>
          <p:spPr bwMode="auto">
            <a:xfrm>
              <a:off x="3110" y="1962"/>
              <a:ext cx="8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110" y="1962"/>
              <a:ext cx="87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8"/>
            <p:cNvSpPr>
              <a:spLocks noChangeShapeType="1"/>
            </p:cNvSpPr>
            <p:nvPr/>
          </p:nvSpPr>
          <p:spPr bwMode="auto">
            <a:xfrm>
              <a:off x="3983" y="1954"/>
              <a:ext cx="160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3983" y="1954"/>
              <a:ext cx="160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auto">
            <a:xfrm>
              <a:off x="4143" y="1946"/>
              <a:ext cx="105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4143" y="1946"/>
              <a:ext cx="105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2"/>
            <p:cNvSpPr>
              <a:spLocks noChangeShapeType="1"/>
            </p:cNvSpPr>
            <p:nvPr/>
          </p:nvSpPr>
          <p:spPr bwMode="auto">
            <a:xfrm>
              <a:off x="4143" y="1962"/>
              <a:ext cx="105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4143" y="1962"/>
              <a:ext cx="105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5200" y="1954"/>
              <a:ext cx="128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5200" y="1954"/>
              <a:ext cx="128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auto">
            <a:xfrm>
              <a:off x="5328" y="1946"/>
              <a:ext cx="6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5328" y="1946"/>
              <a:ext cx="616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>
              <a:off x="5328" y="1962"/>
              <a:ext cx="6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29"/>
            <p:cNvSpPr>
              <a:spLocks noChangeArrowheads="1"/>
            </p:cNvSpPr>
            <p:nvPr/>
          </p:nvSpPr>
          <p:spPr bwMode="auto">
            <a:xfrm>
              <a:off x="5328" y="1962"/>
              <a:ext cx="616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1268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1"/>
            <p:cNvSpPr>
              <a:spLocks noChangeArrowheads="1"/>
            </p:cNvSpPr>
            <p:nvPr/>
          </p:nvSpPr>
          <p:spPr bwMode="auto">
            <a:xfrm>
              <a:off x="1268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>
              <a:off x="2029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3"/>
            <p:cNvSpPr>
              <a:spLocks noChangeArrowheads="1"/>
            </p:cNvSpPr>
            <p:nvPr/>
          </p:nvSpPr>
          <p:spPr bwMode="auto">
            <a:xfrm>
              <a:off x="2029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2197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5"/>
            <p:cNvSpPr>
              <a:spLocks noChangeArrowheads="1"/>
            </p:cNvSpPr>
            <p:nvPr/>
          </p:nvSpPr>
          <p:spPr bwMode="auto">
            <a:xfrm>
              <a:off x="2197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auto">
            <a:xfrm>
              <a:off x="2918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7"/>
            <p:cNvSpPr>
              <a:spLocks noChangeArrowheads="1"/>
            </p:cNvSpPr>
            <p:nvPr/>
          </p:nvSpPr>
          <p:spPr bwMode="auto">
            <a:xfrm>
              <a:off x="2918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8"/>
            <p:cNvSpPr>
              <a:spLocks noChangeShapeType="1"/>
            </p:cNvSpPr>
            <p:nvPr/>
          </p:nvSpPr>
          <p:spPr bwMode="auto">
            <a:xfrm>
              <a:off x="3110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9"/>
            <p:cNvSpPr>
              <a:spLocks noChangeArrowheads="1"/>
            </p:cNvSpPr>
            <p:nvPr/>
          </p:nvSpPr>
          <p:spPr bwMode="auto">
            <a:xfrm>
              <a:off x="3110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auto">
            <a:xfrm>
              <a:off x="3975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1"/>
            <p:cNvSpPr>
              <a:spLocks noChangeArrowheads="1"/>
            </p:cNvSpPr>
            <p:nvPr/>
          </p:nvSpPr>
          <p:spPr bwMode="auto">
            <a:xfrm>
              <a:off x="3975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4143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3"/>
            <p:cNvSpPr>
              <a:spLocks noChangeArrowheads="1"/>
            </p:cNvSpPr>
            <p:nvPr/>
          </p:nvSpPr>
          <p:spPr bwMode="auto">
            <a:xfrm>
              <a:off x="4143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>
              <a:off x="5192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5"/>
            <p:cNvSpPr>
              <a:spLocks noChangeArrowheads="1"/>
            </p:cNvSpPr>
            <p:nvPr/>
          </p:nvSpPr>
          <p:spPr bwMode="auto">
            <a:xfrm>
              <a:off x="5192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>
              <a:off x="5328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7"/>
            <p:cNvSpPr>
              <a:spLocks noChangeArrowheads="1"/>
            </p:cNvSpPr>
            <p:nvPr/>
          </p:nvSpPr>
          <p:spPr bwMode="auto">
            <a:xfrm>
              <a:off x="5328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auto">
            <a:xfrm>
              <a:off x="5936" y="1761"/>
              <a:ext cx="0" cy="185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49"/>
            <p:cNvSpPr>
              <a:spLocks noChangeArrowheads="1"/>
            </p:cNvSpPr>
            <p:nvPr/>
          </p:nvSpPr>
          <p:spPr bwMode="auto">
            <a:xfrm>
              <a:off x="5936" y="1761"/>
              <a:ext cx="8" cy="18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0"/>
            <p:cNvSpPr>
              <a:spLocks noChangeShapeType="1"/>
            </p:cNvSpPr>
            <p:nvPr/>
          </p:nvSpPr>
          <p:spPr bwMode="auto">
            <a:xfrm>
              <a:off x="6104" y="786"/>
              <a:ext cx="1" cy="117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1"/>
            <p:cNvSpPr>
              <a:spLocks noChangeArrowheads="1"/>
            </p:cNvSpPr>
            <p:nvPr/>
          </p:nvSpPr>
          <p:spPr bwMode="auto">
            <a:xfrm>
              <a:off x="6104" y="786"/>
              <a:ext cx="8" cy="118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>
              <a:off x="6745" y="786"/>
              <a:ext cx="1" cy="117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53"/>
            <p:cNvSpPr>
              <a:spLocks noChangeArrowheads="1"/>
            </p:cNvSpPr>
            <p:nvPr/>
          </p:nvSpPr>
          <p:spPr bwMode="auto">
            <a:xfrm>
              <a:off x="6745" y="786"/>
              <a:ext cx="8" cy="118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1268" y="786"/>
              <a:ext cx="5485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5"/>
            <p:cNvSpPr>
              <a:spLocks noChangeArrowheads="1"/>
            </p:cNvSpPr>
            <p:nvPr/>
          </p:nvSpPr>
          <p:spPr bwMode="auto">
            <a:xfrm>
              <a:off x="1268" y="786"/>
              <a:ext cx="5493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156"/>
            <p:cNvSpPr>
              <a:spLocks noChangeShapeType="1"/>
            </p:cNvSpPr>
            <p:nvPr/>
          </p:nvSpPr>
          <p:spPr bwMode="auto">
            <a:xfrm>
              <a:off x="1268" y="979"/>
              <a:ext cx="5485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7"/>
            <p:cNvSpPr>
              <a:spLocks noChangeArrowheads="1"/>
            </p:cNvSpPr>
            <p:nvPr/>
          </p:nvSpPr>
          <p:spPr bwMode="auto">
            <a:xfrm>
              <a:off x="1268" y="979"/>
              <a:ext cx="5493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8"/>
            <p:cNvSpPr>
              <a:spLocks noChangeShapeType="1"/>
            </p:cNvSpPr>
            <p:nvPr/>
          </p:nvSpPr>
          <p:spPr bwMode="auto">
            <a:xfrm>
              <a:off x="1268" y="1173"/>
              <a:ext cx="5485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59"/>
            <p:cNvSpPr>
              <a:spLocks noChangeArrowheads="1"/>
            </p:cNvSpPr>
            <p:nvPr/>
          </p:nvSpPr>
          <p:spPr bwMode="auto">
            <a:xfrm>
              <a:off x="1268" y="1173"/>
              <a:ext cx="5493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60"/>
            <p:cNvSpPr>
              <a:spLocks noChangeShapeType="1"/>
            </p:cNvSpPr>
            <p:nvPr/>
          </p:nvSpPr>
          <p:spPr bwMode="auto">
            <a:xfrm>
              <a:off x="1268" y="1366"/>
              <a:ext cx="5485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1268" y="1366"/>
              <a:ext cx="5493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162"/>
            <p:cNvSpPr>
              <a:spLocks noChangeShapeType="1"/>
            </p:cNvSpPr>
            <p:nvPr/>
          </p:nvSpPr>
          <p:spPr bwMode="auto">
            <a:xfrm>
              <a:off x="1268" y="1559"/>
              <a:ext cx="5485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3"/>
            <p:cNvSpPr>
              <a:spLocks noChangeArrowheads="1"/>
            </p:cNvSpPr>
            <p:nvPr/>
          </p:nvSpPr>
          <p:spPr bwMode="auto">
            <a:xfrm>
              <a:off x="1268" y="1559"/>
              <a:ext cx="5493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auto">
            <a:xfrm>
              <a:off x="5944" y="1752"/>
              <a:ext cx="809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65"/>
            <p:cNvSpPr>
              <a:spLocks noChangeArrowheads="1"/>
            </p:cNvSpPr>
            <p:nvPr/>
          </p:nvSpPr>
          <p:spPr bwMode="auto">
            <a:xfrm>
              <a:off x="5944" y="1752"/>
              <a:ext cx="817" cy="9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>
              <a:off x="5944" y="1954"/>
              <a:ext cx="809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167"/>
            <p:cNvSpPr>
              <a:spLocks noChangeArrowheads="1"/>
            </p:cNvSpPr>
            <p:nvPr/>
          </p:nvSpPr>
          <p:spPr bwMode="auto">
            <a:xfrm>
              <a:off x="5944" y="1954"/>
              <a:ext cx="817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1" name="Group 170"/>
          <p:cNvGrpSpPr>
            <a:grpSpLocks noChangeAspect="1"/>
          </p:cNvGrpSpPr>
          <p:nvPr/>
        </p:nvGrpSpPr>
        <p:grpSpPr bwMode="auto">
          <a:xfrm>
            <a:off x="3111500" y="1509713"/>
            <a:ext cx="8707438" cy="635000"/>
            <a:chOff x="1960" y="951"/>
            <a:chExt cx="5485" cy="400"/>
          </a:xfrm>
        </p:grpSpPr>
        <p:sp>
          <p:nvSpPr>
            <p:cNvPr id="172" name="AutoShape 169"/>
            <p:cNvSpPr>
              <a:spLocks noChangeAspect="1" noChangeArrowheads="1" noTextEdit="1"/>
            </p:cNvSpPr>
            <p:nvPr/>
          </p:nvSpPr>
          <p:spPr bwMode="auto">
            <a:xfrm>
              <a:off x="1960" y="951"/>
              <a:ext cx="5485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71"/>
            <p:cNvSpPr>
              <a:spLocks noChangeArrowheads="1"/>
            </p:cNvSpPr>
            <p:nvPr/>
          </p:nvSpPr>
          <p:spPr bwMode="auto">
            <a:xfrm>
              <a:off x="1992" y="967"/>
              <a:ext cx="50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4" name="Rectangle 172"/>
            <p:cNvSpPr>
              <a:spLocks noChangeArrowheads="1"/>
            </p:cNvSpPr>
            <p:nvPr/>
          </p:nvSpPr>
          <p:spPr bwMode="auto">
            <a:xfrm>
              <a:off x="2921" y="967"/>
              <a:ext cx="66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 of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Rectangle 173"/>
            <p:cNvSpPr>
              <a:spLocks noChangeArrowheads="1"/>
            </p:cNvSpPr>
            <p:nvPr/>
          </p:nvSpPr>
          <p:spPr bwMode="auto">
            <a:xfrm>
              <a:off x="3834" y="967"/>
              <a:ext cx="66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 # of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Rectangle 174"/>
            <p:cNvSpPr>
              <a:spLocks noChangeArrowheads="1"/>
            </p:cNvSpPr>
            <p:nvPr/>
          </p:nvSpPr>
          <p:spPr bwMode="auto">
            <a:xfrm>
              <a:off x="4867" y="967"/>
              <a:ext cx="617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Building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Rectangle 175"/>
            <p:cNvSpPr>
              <a:spLocks noChangeArrowheads="1"/>
            </p:cNvSpPr>
            <p:nvPr/>
          </p:nvSpPr>
          <p:spPr bwMode="auto">
            <a:xfrm>
              <a:off x="6052" y="967"/>
              <a:ext cx="35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CO's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176"/>
            <p:cNvSpPr>
              <a:spLocks noChangeArrowheads="1"/>
            </p:cNvSpPr>
            <p:nvPr/>
          </p:nvSpPr>
          <p:spPr bwMode="auto">
            <a:xfrm>
              <a:off x="1992" y="1163"/>
              <a:ext cx="697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Of 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177"/>
            <p:cNvSpPr>
              <a:spLocks noChangeArrowheads="1"/>
            </p:cNvSpPr>
            <p:nvPr/>
          </p:nvSpPr>
          <p:spPr bwMode="auto">
            <a:xfrm>
              <a:off x="1992" y="1318"/>
              <a:ext cx="585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8"/>
            <p:cNvSpPr>
              <a:spLocks noChangeArrowheads="1"/>
            </p:cNvSpPr>
            <p:nvPr/>
          </p:nvSpPr>
          <p:spPr bwMode="auto">
            <a:xfrm>
              <a:off x="2921" y="1163"/>
              <a:ext cx="68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SF 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179"/>
            <p:cNvSpPr>
              <a:spLocks noChangeArrowheads="1"/>
            </p:cNvSpPr>
            <p:nvPr/>
          </p:nvSpPr>
          <p:spPr bwMode="auto">
            <a:xfrm>
              <a:off x="2921" y="1318"/>
              <a:ext cx="568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Rectangle 180"/>
            <p:cNvSpPr>
              <a:spLocks noChangeArrowheads="1"/>
            </p:cNvSpPr>
            <p:nvPr/>
          </p:nvSpPr>
          <p:spPr bwMode="auto">
            <a:xfrm>
              <a:off x="3834" y="1163"/>
              <a:ext cx="84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Townhomes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181"/>
            <p:cNvSpPr>
              <a:spLocks noChangeArrowheads="1"/>
            </p:cNvSpPr>
            <p:nvPr/>
          </p:nvSpPr>
          <p:spPr bwMode="auto">
            <a:xfrm>
              <a:off x="3834" y="1318"/>
              <a:ext cx="720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82"/>
            <p:cNvSpPr>
              <a:spLocks noChangeArrowheads="1"/>
            </p:cNvSpPr>
            <p:nvPr/>
          </p:nvSpPr>
          <p:spPr bwMode="auto">
            <a:xfrm>
              <a:off x="4867" y="1163"/>
              <a:ext cx="9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Permits Issued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183"/>
            <p:cNvSpPr>
              <a:spLocks noChangeArrowheads="1"/>
            </p:cNvSpPr>
            <p:nvPr/>
          </p:nvSpPr>
          <p:spPr bwMode="auto">
            <a:xfrm>
              <a:off x="4867" y="1318"/>
              <a:ext cx="840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184"/>
            <p:cNvSpPr>
              <a:spLocks noChangeArrowheads="1"/>
            </p:cNvSpPr>
            <p:nvPr/>
          </p:nvSpPr>
          <p:spPr bwMode="auto">
            <a:xfrm>
              <a:off x="6052" y="1163"/>
              <a:ext cx="47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Issued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185"/>
            <p:cNvSpPr>
              <a:spLocks noChangeArrowheads="1"/>
            </p:cNvSpPr>
            <p:nvPr/>
          </p:nvSpPr>
          <p:spPr bwMode="auto">
            <a:xfrm>
              <a:off x="6052" y="1318"/>
              <a:ext cx="368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Rectangle 186"/>
            <p:cNvSpPr>
              <a:spLocks noChangeArrowheads="1"/>
            </p:cNvSpPr>
            <p:nvPr/>
          </p:nvSpPr>
          <p:spPr bwMode="auto">
            <a:xfrm>
              <a:off x="6829" y="1163"/>
              <a:ext cx="49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Zoning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187"/>
            <p:cNvSpPr>
              <a:spLocks noChangeArrowheads="1"/>
            </p:cNvSpPr>
            <p:nvPr/>
          </p:nvSpPr>
          <p:spPr bwMode="auto">
            <a:xfrm>
              <a:off x="6829" y="1318"/>
              <a:ext cx="384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Line 188"/>
            <p:cNvSpPr>
              <a:spLocks noChangeShapeType="1"/>
            </p:cNvSpPr>
            <p:nvPr/>
          </p:nvSpPr>
          <p:spPr bwMode="auto">
            <a:xfrm>
              <a:off x="1960" y="951"/>
              <a:ext cx="5477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Rectangle 189"/>
            <p:cNvSpPr>
              <a:spLocks noChangeArrowheads="1"/>
            </p:cNvSpPr>
            <p:nvPr/>
          </p:nvSpPr>
          <p:spPr bwMode="auto">
            <a:xfrm>
              <a:off x="1960" y="951"/>
              <a:ext cx="5477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Line 190"/>
            <p:cNvSpPr>
              <a:spLocks noChangeShapeType="1"/>
            </p:cNvSpPr>
            <p:nvPr/>
          </p:nvSpPr>
          <p:spPr bwMode="auto">
            <a:xfrm>
              <a:off x="1960" y="1147"/>
              <a:ext cx="5477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191"/>
            <p:cNvSpPr>
              <a:spLocks noChangeArrowheads="1"/>
            </p:cNvSpPr>
            <p:nvPr/>
          </p:nvSpPr>
          <p:spPr bwMode="auto">
            <a:xfrm>
              <a:off x="1960" y="1147"/>
              <a:ext cx="5477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Line 192"/>
            <p:cNvSpPr>
              <a:spLocks noChangeShapeType="1"/>
            </p:cNvSpPr>
            <p:nvPr/>
          </p:nvSpPr>
          <p:spPr bwMode="auto">
            <a:xfrm>
              <a:off x="1960" y="1343"/>
              <a:ext cx="5477" cy="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93"/>
            <p:cNvSpPr>
              <a:spLocks noChangeArrowheads="1"/>
            </p:cNvSpPr>
            <p:nvPr/>
          </p:nvSpPr>
          <p:spPr bwMode="auto">
            <a:xfrm>
              <a:off x="1960" y="1343"/>
              <a:ext cx="5477" cy="8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Line 194"/>
            <p:cNvSpPr>
              <a:spLocks noChangeShapeType="1"/>
            </p:cNvSpPr>
            <p:nvPr/>
          </p:nvSpPr>
          <p:spPr bwMode="auto">
            <a:xfrm>
              <a:off x="1960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95"/>
            <p:cNvSpPr>
              <a:spLocks noChangeArrowheads="1"/>
            </p:cNvSpPr>
            <p:nvPr/>
          </p:nvSpPr>
          <p:spPr bwMode="auto">
            <a:xfrm>
              <a:off x="1960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Line 196"/>
            <p:cNvSpPr>
              <a:spLocks noChangeShapeType="1"/>
            </p:cNvSpPr>
            <p:nvPr/>
          </p:nvSpPr>
          <p:spPr bwMode="auto">
            <a:xfrm>
              <a:off x="2721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Rectangle 197"/>
            <p:cNvSpPr>
              <a:spLocks noChangeArrowheads="1"/>
            </p:cNvSpPr>
            <p:nvPr/>
          </p:nvSpPr>
          <p:spPr bwMode="auto">
            <a:xfrm>
              <a:off x="2721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Line 198"/>
            <p:cNvSpPr>
              <a:spLocks noChangeShapeType="1"/>
            </p:cNvSpPr>
            <p:nvPr/>
          </p:nvSpPr>
          <p:spPr bwMode="auto">
            <a:xfrm>
              <a:off x="2889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Rectangle 199"/>
            <p:cNvSpPr>
              <a:spLocks noChangeArrowheads="1"/>
            </p:cNvSpPr>
            <p:nvPr/>
          </p:nvSpPr>
          <p:spPr bwMode="auto">
            <a:xfrm>
              <a:off x="2889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Line 200"/>
            <p:cNvSpPr>
              <a:spLocks noChangeShapeType="1"/>
            </p:cNvSpPr>
            <p:nvPr/>
          </p:nvSpPr>
          <p:spPr bwMode="auto">
            <a:xfrm>
              <a:off x="3610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Rectangle 201"/>
            <p:cNvSpPr>
              <a:spLocks noChangeArrowheads="1"/>
            </p:cNvSpPr>
            <p:nvPr/>
          </p:nvSpPr>
          <p:spPr bwMode="auto">
            <a:xfrm>
              <a:off x="3610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Line 202"/>
            <p:cNvSpPr>
              <a:spLocks noChangeShapeType="1"/>
            </p:cNvSpPr>
            <p:nvPr/>
          </p:nvSpPr>
          <p:spPr bwMode="auto">
            <a:xfrm>
              <a:off x="3802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 203"/>
            <p:cNvSpPr>
              <a:spLocks noChangeArrowheads="1"/>
            </p:cNvSpPr>
            <p:nvPr/>
          </p:nvSpPr>
          <p:spPr bwMode="auto">
            <a:xfrm>
              <a:off x="3802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Line 204"/>
            <p:cNvSpPr>
              <a:spLocks noChangeShapeType="1"/>
            </p:cNvSpPr>
            <p:nvPr/>
          </p:nvSpPr>
          <p:spPr bwMode="auto">
            <a:xfrm>
              <a:off x="4667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Rectangle 205"/>
            <p:cNvSpPr>
              <a:spLocks noChangeArrowheads="1"/>
            </p:cNvSpPr>
            <p:nvPr/>
          </p:nvSpPr>
          <p:spPr bwMode="auto">
            <a:xfrm>
              <a:off x="4667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Line 206"/>
            <p:cNvSpPr>
              <a:spLocks noChangeShapeType="1"/>
            </p:cNvSpPr>
            <p:nvPr/>
          </p:nvSpPr>
          <p:spPr bwMode="auto">
            <a:xfrm>
              <a:off x="4835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Rectangle 207"/>
            <p:cNvSpPr>
              <a:spLocks noChangeArrowheads="1"/>
            </p:cNvSpPr>
            <p:nvPr/>
          </p:nvSpPr>
          <p:spPr bwMode="auto">
            <a:xfrm>
              <a:off x="4835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Line 208"/>
            <p:cNvSpPr>
              <a:spLocks noChangeShapeType="1"/>
            </p:cNvSpPr>
            <p:nvPr/>
          </p:nvSpPr>
          <p:spPr bwMode="auto">
            <a:xfrm>
              <a:off x="5884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 209"/>
            <p:cNvSpPr>
              <a:spLocks noChangeArrowheads="1"/>
            </p:cNvSpPr>
            <p:nvPr/>
          </p:nvSpPr>
          <p:spPr bwMode="auto">
            <a:xfrm>
              <a:off x="5884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Line 210"/>
            <p:cNvSpPr>
              <a:spLocks noChangeShapeType="1"/>
            </p:cNvSpPr>
            <p:nvPr/>
          </p:nvSpPr>
          <p:spPr bwMode="auto">
            <a:xfrm>
              <a:off x="6020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Rectangle 211"/>
            <p:cNvSpPr>
              <a:spLocks noChangeArrowheads="1"/>
            </p:cNvSpPr>
            <p:nvPr/>
          </p:nvSpPr>
          <p:spPr bwMode="auto">
            <a:xfrm>
              <a:off x="6020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Line 212"/>
            <p:cNvSpPr>
              <a:spLocks noChangeShapeType="1"/>
            </p:cNvSpPr>
            <p:nvPr/>
          </p:nvSpPr>
          <p:spPr bwMode="auto">
            <a:xfrm>
              <a:off x="6628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Rectangle 213"/>
            <p:cNvSpPr>
              <a:spLocks noChangeArrowheads="1"/>
            </p:cNvSpPr>
            <p:nvPr/>
          </p:nvSpPr>
          <p:spPr bwMode="auto">
            <a:xfrm>
              <a:off x="6628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Line 214"/>
            <p:cNvSpPr>
              <a:spLocks noChangeShapeType="1"/>
            </p:cNvSpPr>
            <p:nvPr/>
          </p:nvSpPr>
          <p:spPr bwMode="auto">
            <a:xfrm>
              <a:off x="6796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Rectangle 215"/>
            <p:cNvSpPr>
              <a:spLocks noChangeArrowheads="1"/>
            </p:cNvSpPr>
            <p:nvPr/>
          </p:nvSpPr>
          <p:spPr bwMode="auto">
            <a:xfrm>
              <a:off x="6796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Line 216"/>
            <p:cNvSpPr>
              <a:spLocks noChangeShapeType="1"/>
            </p:cNvSpPr>
            <p:nvPr/>
          </p:nvSpPr>
          <p:spPr bwMode="auto">
            <a:xfrm>
              <a:off x="7437" y="951"/>
              <a:ext cx="0" cy="400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217"/>
            <p:cNvSpPr>
              <a:spLocks noChangeArrowheads="1"/>
            </p:cNvSpPr>
            <p:nvPr/>
          </p:nvSpPr>
          <p:spPr bwMode="auto">
            <a:xfrm>
              <a:off x="7437" y="951"/>
              <a:ext cx="8" cy="400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20" name="Picture 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7" y="2166938"/>
            <a:ext cx="1527173" cy="1525585"/>
          </a:xfrm>
          <a:prstGeom prst="rect">
            <a:avLst/>
          </a:prstGeom>
        </p:spPr>
      </p:pic>
      <p:sp>
        <p:nvSpPr>
          <p:cNvPr id="221" name="Rectangle 220"/>
          <p:cNvSpPr/>
          <p:nvPr/>
        </p:nvSpPr>
        <p:spPr>
          <a:xfrm>
            <a:off x="2162216" y="3742339"/>
            <a:ext cx="1143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51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03695" y="3446351"/>
            <a:ext cx="3806554" cy="82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Inwood 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is 66% developed with 57% of the homes occupied.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53529" y="389911"/>
            <a:ext cx="4905583" cy="731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Wildflower/Village Preserve 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is 65% developed with 53% of the homes occupied. </a:t>
            </a:r>
            <a:endParaRPr lang="en-US" sz="2000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7064" y="155186"/>
            <a:ext cx="4148895" cy="2682905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065" y="2937394"/>
            <a:ext cx="4005532" cy="37480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2083" y="4270265"/>
            <a:ext cx="4537029" cy="1223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 lots 			290</a:t>
            </a:r>
          </a:p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Building Permits Issued 		194  </a:t>
            </a:r>
          </a:p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Certificate of Occupancy Issued	166</a:t>
            </a:r>
            <a:endParaRPr lang="en-US" sz="2000" u="sng" dirty="0"/>
          </a:p>
        </p:txBody>
      </p:sp>
      <p:sp>
        <p:nvSpPr>
          <p:cNvPr id="11" name="Rectangle 10"/>
          <p:cNvSpPr/>
          <p:nvPr/>
        </p:nvSpPr>
        <p:spPr>
          <a:xfrm>
            <a:off x="803695" y="1002203"/>
            <a:ext cx="5284831" cy="1223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Total lots 			171</a:t>
            </a:r>
          </a:p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Building Permits Issued 		112  </a:t>
            </a:r>
          </a:p>
          <a:p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Certificate of Occupancy Issued	91   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96352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i="1" dirty="0" smtClean="0"/>
              <a:t>Questions?</a:t>
            </a:r>
            <a:endParaRPr lang="en-US" sz="7200" b="1" i="1" dirty="0"/>
          </a:p>
        </p:txBody>
      </p:sp>
    </p:spTree>
    <p:extLst>
      <p:ext uri="{BB962C8B-B14F-4D97-AF65-F5344CB8AC3E}">
        <p14:creationId xmlns:p14="http://schemas.microsoft.com/office/powerpoint/2010/main" val="2486094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295</Words>
  <Application>Microsoft Office PowerPoint</Application>
  <PresentationFormat>Widescreen</PresentationFormat>
  <Paragraphs>138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Lake Elmo Parks  Capitol Improvement Plan (CIP)</vt:lpstr>
      <vt:lpstr>Funds for new park development </vt:lpstr>
      <vt:lpstr>Recommendation needed: </vt:lpstr>
      <vt:lpstr>Wildflower/Village Preserve </vt:lpstr>
      <vt:lpstr>Wildflower/Village Preserve </vt:lpstr>
      <vt:lpstr>Inwood Park Concept</vt:lpstr>
      <vt:lpstr>Inwood </vt:lpstr>
      <vt:lpstr>PowerPoint Presentation</vt:lpstr>
      <vt:lpstr>PowerPoint Presentation</vt:lpstr>
    </vt:vector>
  </TitlesOfParts>
  <Company>City of Lake Elmo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Prchal</dc:creator>
  <cp:lastModifiedBy>Ben Prchal</cp:lastModifiedBy>
  <cp:revision>59</cp:revision>
  <dcterms:created xsi:type="dcterms:W3CDTF">2018-04-02T20:53:03Z</dcterms:created>
  <dcterms:modified xsi:type="dcterms:W3CDTF">2018-06-11T21:41:01Z</dcterms:modified>
</cp:coreProperties>
</file>