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347" r:id="rId3"/>
    <p:sldId id="412" r:id="rId4"/>
    <p:sldId id="404" r:id="rId5"/>
    <p:sldId id="292" r:id="rId6"/>
    <p:sldId id="415" r:id="rId7"/>
    <p:sldId id="416" r:id="rId8"/>
    <p:sldId id="413" r:id="rId9"/>
    <p:sldId id="378" r:id="rId10"/>
    <p:sldId id="414" r:id="rId11"/>
    <p:sldId id="384" r:id="rId12"/>
    <p:sldId id="410" r:id="rId13"/>
    <p:sldId id="258" r:id="rId14"/>
    <p:sldId id="405" r:id="rId15"/>
  </p:sldIdLst>
  <p:sldSz cx="12192000" cy="6858000"/>
  <p:notesSz cx="7026275" cy="9312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6B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81509" autoAdjust="0"/>
  </p:normalViewPr>
  <p:slideViewPr>
    <p:cSldViewPr snapToGrid="0">
      <p:cViewPr varScale="1">
        <p:scale>
          <a:sx n="95" d="100"/>
          <a:sy n="95" d="100"/>
        </p:scale>
        <p:origin x="420" y="78"/>
      </p:cViewPr>
      <p:guideLst/>
    </p:cSldViewPr>
  </p:slideViewPr>
  <p:notesTextViewPr>
    <p:cViewPr>
      <p:scale>
        <a:sx n="1" d="1"/>
        <a:sy n="1" d="1"/>
      </p:scale>
      <p:origin x="0" y="0"/>
    </p:cViewPr>
  </p:notesTextViewPr>
  <p:notesViewPr>
    <p:cSldViewPr snapToGrid="0">
      <p:cViewPr varScale="1">
        <p:scale>
          <a:sx n="85" d="100"/>
          <a:sy n="85" d="100"/>
        </p:scale>
        <p:origin x="2796"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7231"/>
          </a:xfrm>
          <a:prstGeom prst="rect">
            <a:avLst/>
          </a:prstGeom>
        </p:spPr>
        <p:txBody>
          <a:bodyPr vert="horz" lIns="93354" tIns="46678" rIns="93354" bIns="46678" rtlCol="0"/>
          <a:lstStyle>
            <a:lvl1pPr algn="l">
              <a:defRPr sz="1200"/>
            </a:lvl1pPr>
          </a:lstStyle>
          <a:p>
            <a:endParaRPr lang="en-US" dirty="0"/>
          </a:p>
        </p:txBody>
      </p:sp>
      <p:sp>
        <p:nvSpPr>
          <p:cNvPr id="3" name="Date Placeholder 2"/>
          <p:cNvSpPr>
            <a:spLocks noGrp="1"/>
          </p:cNvSpPr>
          <p:nvPr>
            <p:ph type="dt" idx="1"/>
          </p:nvPr>
        </p:nvSpPr>
        <p:spPr>
          <a:xfrm>
            <a:off x="3979930" y="0"/>
            <a:ext cx="3044719" cy="467231"/>
          </a:xfrm>
          <a:prstGeom prst="rect">
            <a:avLst/>
          </a:prstGeom>
        </p:spPr>
        <p:txBody>
          <a:bodyPr vert="horz" lIns="93354" tIns="46678" rIns="93354" bIns="46678" rtlCol="0"/>
          <a:lstStyle>
            <a:lvl1pPr algn="r">
              <a:defRPr sz="1200"/>
            </a:lvl1pPr>
          </a:lstStyle>
          <a:p>
            <a:fld id="{0D709140-7ACA-475E-A490-C66DEF488A7A}" type="datetimeFigureOut">
              <a:rPr lang="en-US" smtClean="0"/>
              <a:t>5/12/2022</a:t>
            </a:fld>
            <a:endParaRPr lang="en-US" dirty="0"/>
          </a:p>
        </p:txBody>
      </p:sp>
      <p:sp>
        <p:nvSpPr>
          <p:cNvPr id="4" name="Slide Image Placeholder 3"/>
          <p:cNvSpPr>
            <a:spLocks noGrp="1" noRot="1" noChangeAspect="1"/>
          </p:cNvSpPr>
          <p:nvPr>
            <p:ph type="sldImg" idx="2"/>
          </p:nvPr>
        </p:nvSpPr>
        <p:spPr>
          <a:xfrm>
            <a:off x="719138" y="1163638"/>
            <a:ext cx="5588000" cy="3143250"/>
          </a:xfrm>
          <a:prstGeom prst="rect">
            <a:avLst/>
          </a:prstGeom>
          <a:noFill/>
          <a:ln w="12700">
            <a:solidFill>
              <a:prstClr val="black"/>
            </a:solidFill>
          </a:ln>
        </p:spPr>
        <p:txBody>
          <a:bodyPr vert="horz" lIns="93354" tIns="46678" rIns="93354" bIns="46678" rtlCol="0" anchor="ctr"/>
          <a:lstStyle/>
          <a:p>
            <a:endParaRPr lang="en-US" dirty="0"/>
          </a:p>
        </p:txBody>
      </p:sp>
      <p:sp>
        <p:nvSpPr>
          <p:cNvPr id="5" name="Notes Placeholder 4"/>
          <p:cNvSpPr>
            <a:spLocks noGrp="1"/>
          </p:cNvSpPr>
          <p:nvPr>
            <p:ph type="body" sz="quarter" idx="3"/>
          </p:nvPr>
        </p:nvSpPr>
        <p:spPr>
          <a:xfrm>
            <a:off x="702628" y="4481532"/>
            <a:ext cx="5621020" cy="3666709"/>
          </a:xfrm>
          <a:prstGeom prst="rect">
            <a:avLst/>
          </a:prstGeom>
        </p:spPr>
        <p:txBody>
          <a:bodyPr vert="horz" lIns="93354" tIns="46678" rIns="93354" bIns="4667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5046"/>
            <a:ext cx="3044719" cy="467230"/>
          </a:xfrm>
          <a:prstGeom prst="rect">
            <a:avLst/>
          </a:prstGeom>
        </p:spPr>
        <p:txBody>
          <a:bodyPr vert="horz" lIns="93354" tIns="46678" rIns="93354" bIns="4667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9930" y="8845046"/>
            <a:ext cx="3044719" cy="467230"/>
          </a:xfrm>
          <a:prstGeom prst="rect">
            <a:avLst/>
          </a:prstGeom>
        </p:spPr>
        <p:txBody>
          <a:bodyPr vert="horz" lIns="93354" tIns="46678" rIns="93354" bIns="46678" rtlCol="0" anchor="b"/>
          <a:lstStyle>
            <a:lvl1pPr algn="r">
              <a:defRPr sz="1200"/>
            </a:lvl1pPr>
          </a:lstStyle>
          <a:p>
            <a:fld id="{C76E7FC0-2CE7-4130-AC48-FDBD4ABA3B54}" type="slidenum">
              <a:rPr lang="en-US" smtClean="0"/>
              <a:t>‹#›</a:t>
            </a:fld>
            <a:endParaRPr lang="en-US" dirty="0"/>
          </a:p>
        </p:txBody>
      </p:sp>
    </p:spTree>
    <p:extLst>
      <p:ext uri="{BB962C8B-B14F-4D97-AF65-F5344CB8AC3E}">
        <p14:creationId xmlns:p14="http://schemas.microsoft.com/office/powerpoint/2010/main" val="202374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6E7FC0-2CE7-4130-AC48-FDBD4ABA3B54}" type="slidenum">
              <a:rPr lang="en-US" smtClean="0"/>
              <a:t>1</a:t>
            </a:fld>
            <a:endParaRPr lang="en-US" dirty="0"/>
          </a:p>
        </p:txBody>
      </p:sp>
    </p:spTree>
    <p:extLst>
      <p:ext uri="{BB962C8B-B14F-4D97-AF65-F5344CB8AC3E}">
        <p14:creationId xmlns:p14="http://schemas.microsoft.com/office/powerpoint/2010/main" val="2718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City has received a request from Inland Development Partners LLC for review of a Planned Unit Development (PUD) Pre-Application and Plat Pre-Application/Sketch Plan. The proposal is for a 130-unit</a:t>
            </a:r>
          </a:p>
          <a:p>
            <a:r>
              <a:rPr lang="en-US" sz="1200" b="0" i="0" u="none" strike="noStrike" kern="1200" baseline="0" dirty="0" smtClean="0">
                <a:solidFill>
                  <a:schemeClr val="tx1"/>
                </a:solidFill>
                <a:latin typeface="+mn-lt"/>
                <a:ea typeface="+mn-ea"/>
                <a:cs typeface="+mn-cs"/>
              </a:rPr>
              <a:t>apartment building, a 42-unit senior housing building, and 136 townhouses (308 total units) on 31.8 acres located on the south side of the intersection of 39th Street and Stillwater Boulevard. The proposed project would require approval of a PUD, plat and a zoning map amendment (rezoning) to the land use designations guided by the Comprehensive Plan. The pre-application/sketch plan process is a staff level review. No development rights are granted at this stage.</a:t>
            </a:r>
            <a:endParaRPr lang="en-US" sz="1800" dirty="0">
              <a:solidFill>
                <a:srgbClr val="000000"/>
              </a:solidFill>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76E7FC0-2CE7-4130-AC48-FDBD4ABA3B54}" type="slidenum">
              <a:rPr lang="en-US" smtClean="0"/>
              <a:t>2</a:t>
            </a:fld>
            <a:endParaRPr lang="en-US" dirty="0"/>
          </a:p>
        </p:txBody>
      </p:sp>
    </p:spTree>
    <p:extLst>
      <p:ext uri="{BB962C8B-B14F-4D97-AF65-F5344CB8AC3E}">
        <p14:creationId xmlns:p14="http://schemas.microsoft.com/office/powerpoint/2010/main" val="2803825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6E7FC0-2CE7-4130-AC48-FDBD4ABA3B54}" type="slidenum">
              <a:rPr lang="en-US" smtClean="0"/>
              <a:t>3</a:t>
            </a:fld>
            <a:endParaRPr lang="en-US" dirty="0"/>
          </a:p>
        </p:txBody>
      </p:sp>
    </p:spTree>
    <p:extLst>
      <p:ext uri="{BB962C8B-B14F-4D97-AF65-F5344CB8AC3E}">
        <p14:creationId xmlns:p14="http://schemas.microsoft.com/office/powerpoint/2010/main" val="4077436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Commission is respectfully requested to review and provide feedback to the developer, and make a recommendation to the City Council for the Preliminary PUD as it pertains to park land or park fund dedication.</a:t>
            </a:r>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76E7FC0-2CE7-4130-AC48-FDBD4ABA3B54}" type="slidenum">
              <a:rPr lang="en-US" smtClean="0"/>
              <a:t>4</a:t>
            </a:fld>
            <a:endParaRPr lang="en-US" dirty="0"/>
          </a:p>
        </p:txBody>
      </p:sp>
    </p:spTree>
    <p:extLst>
      <p:ext uri="{BB962C8B-B14F-4D97-AF65-F5344CB8AC3E}">
        <p14:creationId xmlns:p14="http://schemas.microsoft.com/office/powerpoint/2010/main" val="2512928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76E7FC0-2CE7-4130-AC48-FDBD4ABA3B54}" type="slidenum">
              <a:rPr lang="en-US" smtClean="0"/>
              <a:t>5</a:t>
            </a:fld>
            <a:endParaRPr lang="en-US" dirty="0"/>
          </a:p>
        </p:txBody>
      </p:sp>
    </p:spTree>
    <p:extLst>
      <p:ext uri="{BB962C8B-B14F-4D97-AF65-F5344CB8AC3E}">
        <p14:creationId xmlns:p14="http://schemas.microsoft.com/office/powerpoint/2010/main" val="1635353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76E7FC0-2CE7-4130-AC48-FDBD4ABA3B54}" type="slidenum">
              <a:rPr lang="en-US" smtClean="0"/>
              <a:t>6</a:t>
            </a:fld>
            <a:endParaRPr lang="en-US" dirty="0"/>
          </a:p>
        </p:txBody>
      </p:sp>
    </p:spTree>
    <p:extLst>
      <p:ext uri="{BB962C8B-B14F-4D97-AF65-F5344CB8AC3E}">
        <p14:creationId xmlns:p14="http://schemas.microsoft.com/office/powerpoint/2010/main" val="2918971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6E7FC0-2CE7-4130-AC48-FDBD4ABA3B54}" type="slidenum">
              <a:rPr lang="en-US" smtClean="0"/>
              <a:t>7</a:t>
            </a:fld>
            <a:endParaRPr lang="en-US" dirty="0"/>
          </a:p>
        </p:txBody>
      </p:sp>
    </p:spTree>
    <p:extLst>
      <p:ext uri="{BB962C8B-B14F-4D97-AF65-F5344CB8AC3E}">
        <p14:creationId xmlns:p14="http://schemas.microsoft.com/office/powerpoint/2010/main" val="3659999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§103.00.150 Park Land Dedication Requirements. The City Code outlines the type of land that is considered</a:t>
            </a:r>
          </a:p>
          <a:p>
            <a:r>
              <a:rPr lang="en-US" sz="1200" b="0" i="0" u="none" strike="noStrike" kern="1200" baseline="0" dirty="0" smtClean="0">
                <a:solidFill>
                  <a:schemeClr val="tx1"/>
                </a:solidFill>
                <a:latin typeface="+mn-lt"/>
                <a:ea typeface="+mn-ea"/>
                <a:cs typeface="+mn-cs"/>
              </a:rPr>
              <a:t>acceptable for park dedication.</a:t>
            </a:r>
          </a:p>
          <a:p>
            <a:r>
              <a:rPr lang="en-US" sz="1200" b="0" i="0" u="none" strike="noStrike" kern="1200" baseline="0" dirty="0" smtClean="0">
                <a:solidFill>
                  <a:schemeClr val="tx1"/>
                </a:solidFill>
                <a:latin typeface="+mn-lt"/>
                <a:ea typeface="+mn-ea"/>
                <a:cs typeface="+mn-cs"/>
              </a:rPr>
              <a:t>• </a:t>
            </a:r>
            <a:r>
              <a:rPr lang="en-US" sz="1200" b="0" i="1" u="none" strike="noStrike" kern="1200" baseline="0" dirty="0" smtClean="0">
                <a:solidFill>
                  <a:schemeClr val="tx1"/>
                </a:solidFill>
                <a:latin typeface="+mn-lt"/>
                <a:ea typeface="+mn-ea"/>
                <a:cs typeface="+mn-cs"/>
              </a:rPr>
              <a:t>Park Dedication Requirement. </a:t>
            </a:r>
            <a:r>
              <a:rPr lang="en-US" sz="1200" b="0" i="0" u="none" strike="noStrike" kern="1200" baseline="0" dirty="0" smtClean="0">
                <a:solidFill>
                  <a:schemeClr val="tx1"/>
                </a:solidFill>
                <a:latin typeface="+mn-lt"/>
                <a:ea typeface="+mn-ea"/>
                <a:cs typeface="+mn-cs"/>
              </a:rPr>
              <a:t>The developer is required to provide the City with either physical land, cash</a:t>
            </a:r>
          </a:p>
          <a:p>
            <a:r>
              <a:rPr lang="en-US" sz="1200" b="0" i="0" u="none" strike="noStrike" kern="1200" baseline="0" dirty="0" smtClean="0">
                <a:solidFill>
                  <a:schemeClr val="tx1"/>
                </a:solidFill>
                <a:latin typeface="+mn-lt"/>
                <a:ea typeface="+mn-ea"/>
                <a:cs typeface="+mn-cs"/>
              </a:rPr>
              <a:t>payment, or a combination of both.</a:t>
            </a:r>
            <a:endParaRPr lang="en-US" dirty="0"/>
          </a:p>
        </p:txBody>
      </p:sp>
      <p:sp>
        <p:nvSpPr>
          <p:cNvPr id="4" name="Slide Number Placeholder 3"/>
          <p:cNvSpPr>
            <a:spLocks noGrp="1"/>
          </p:cNvSpPr>
          <p:nvPr>
            <p:ph type="sldNum" sz="quarter" idx="10"/>
          </p:nvPr>
        </p:nvSpPr>
        <p:spPr/>
        <p:txBody>
          <a:bodyPr/>
          <a:lstStyle/>
          <a:p>
            <a:fld id="{C76E7FC0-2CE7-4130-AC48-FDBD4ABA3B54}" type="slidenum">
              <a:rPr lang="en-US" smtClean="0"/>
              <a:t>8</a:t>
            </a:fld>
            <a:endParaRPr lang="en-US" dirty="0"/>
          </a:p>
        </p:txBody>
      </p:sp>
    </p:spTree>
    <p:extLst>
      <p:ext uri="{BB962C8B-B14F-4D97-AF65-F5344CB8AC3E}">
        <p14:creationId xmlns:p14="http://schemas.microsoft.com/office/powerpoint/2010/main" val="1022248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dirty="0" smtClean="0">
                <a:solidFill>
                  <a:schemeClr val="tx1"/>
                </a:solidFill>
                <a:latin typeface="+mn-lt"/>
                <a:ea typeface="+mn-ea"/>
                <a:cs typeface="+mn-cs"/>
              </a:rPr>
              <a:t>Land acceptability. </a:t>
            </a:r>
            <a:r>
              <a:rPr lang="en-US" sz="1200" b="0" i="0" u="none" strike="noStrike" kern="1200" baseline="0" dirty="0" smtClean="0">
                <a:solidFill>
                  <a:schemeClr val="tx1"/>
                </a:solidFill>
                <a:latin typeface="+mn-lt"/>
                <a:ea typeface="+mn-ea"/>
                <a:cs typeface="+mn-cs"/>
              </a:rPr>
              <a:t>The City must approve the location and configuration of any park land which is</a:t>
            </a:r>
          </a:p>
          <a:p>
            <a:r>
              <a:rPr lang="en-US" sz="1200" b="0" i="0" u="none" strike="noStrike" kern="1200" baseline="0" dirty="0" smtClean="0">
                <a:solidFill>
                  <a:schemeClr val="tx1"/>
                </a:solidFill>
                <a:latin typeface="+mn-lt"/>
                <a:ea typeface="+mn-ea"/>
                <a:cs typeface="+mn-cs"/>
              </a:rPr>
              <a:t>proposed for dedication and shall take into consideration the suitability of the land and for its intended</a:t>
            </a:r>
          </a:p>
          <a:p>
            <a:r>
              <a:rPr lang="en-US" sz="1200" b="0" i="0" u="none" strike="noStrike" kern="1200" baseline="0" dirty="0" smtClean="0">
                <a:solidFill>
                  <a:schemeClr val="tx1"/>
                </a:solidFill>
                <a:latin typeface="+mn-lt"/>
                <a:ea typeface="+mn-ea"/>
                <a:cs typeface="+mn-cs"/>
              </a:rPr>
              <a:t>purpose; the future needs of the City for parks, playgrounds, trails, or open space; and the</a:t>
            </a:r>
          </a:p>
          <a:p>
            <a:r>
              <a:rPr lang="en-US" sz="1200" b="0" i="0" u="none" strike="noStrike" kern="1200" baseline="0" dirty="0" smtClean="0">
                <a:solidFill>
                  <a:schemeClr val="tx1"/>
                </a:solidFill>
                <a:latin typeface="+mn-lt"/>
                <a:ea typeface="+mn-ea"/>
                <a:cs typeface="+mn-cs"/>
              </a:rPr>
              <a:t>recommendations of the City’s Parks Commission. The following properties shall not be accepted for park</a:t>
            </a:r>
          </a:p>
          <a:p>
            <a:r>
              <a:rPr lang="en-US" sz="1200" b="0" i="0" u="none" strike="noStrike" kern="1200" baseline="0" dirty="0" smtClean="0">
                <a:solidFill>
                  <a:schemeClr val="tx1"/>
                </a:solidFill>
                <a:latin typeface="+mn-lt"/>
                <a:ea typeface="+mn-ea"/>
                <a:cs typeface="+mn-cs"/>
              </a:rPr>
              <a:t>land dedications:</a:t>
            </a:r>
          </a:p>
          <a:p>
            <a:r>
              <a:rPr lang="en-US" sz="1200" b="0" i="0" u="none" strike="noStrike" kern="1200" baseline="0" dirty="0" smtClean="0">
                <a:solidFill>
                  <a:schemeClr val="tx1"/>
                </a:solidFill>
                <a:latin typeface="+mn-lt"/>
                <a:ea typeface="+mn-ea"/>
                <a:cs typeface="+mn-cs"/>
              </a:rPr>
              <a:t>(1) Land dedicated or obtained as easements for streets, sewer, electrical, gas, storm water drainage and</a:t>
            </a:r>
          </a:p>
          <a:p>
            <a:r>
              <a:rPr lang="en-US" sz="1200" b="0" i="0" u="none" strike="noStrike" kern="1200" baseline="0" dirty="0" smtClean="0">
                <a:solidFill>
                  <a:schemeClr val="tx1"/>
                </a:solidFill>
                <a:latin typeface="+mn-lt"/>
                <a:ea typeface="+mn-ea"/>
                <a:cs typeface="+mn-cs"/>
              </a:rPr>
              <a:t>retention areas, or other similar utilities and improvements;</a:t>
            </a:r>
          </a:p>
          <a:p>
            <a:r>
              <a:rPr lang="en-US" sz="1200" b="0" i="0" u="none" strike="noStrike" kern="1200" baseline="0" dirty="0" smtClean="0">
                <a:solidFill>
                  <a:schemeClr val="tx1"/>
                </a:solidFill>
                <a:latin typeface="+mn-lt"/>
                <a:ea typeface="+mn-ea"/>
                <a:cs typeface="+mn-cs"/>
              </a:rPr>
              <a:t>(2) Land which is unusable or of limited use; and/or</a:t>
            </a:r>
          </a:p>
          <a:p>
            <a:r>
              <a:rPr lang="en-US" sz="1200" b="0" i="0" u="none" strike="noStrike" kern="1200" baseline="0" dirty="0" smtClean="0">
                <a:solidFill>
                  <a:schemeClr val="tx1"/>
                </a:solidFill>
                <a:latin typeface="+mn-lt"/>
                <a:ea typeface="+mn-ea"/>
                <a:cs typeface="+mn-cs"/>
              </a:rPr>
              <a:t>(3) Land within a protected wetland or within a flood plain area unless the Council determines that all of</a:t>
            </a:r>
          </a:p>
          <a:p>
            <a:r>
              <a:rPr lang="en-US" sz="1200" b="0" i="0" u="none" strike="noStrike" kern="1200" baseline="0" dirty="0" smtClean="0">
                <a:solidFill>
                  <a:schemeClr val="tx1"/>
                </a:solidFill>
                <a:latin typeface="+mn-lt"/>
                <a:ea typeface="+mn-ea"/>
                <a:cs typeface="+mn-cs"/>
              </a:rPr>
              <a:t>the following criteria are satisfied:</a:t>
            </a:r>
          </a:p>
          <a:p>
            <a:r>
              <a:rPr lang="en-US" sz="1200" b="0" i="0" u="none" strike="noStrike" kern="1200" baseline="0" dirty="0" smtClean="0">
                <a:solidFill>
                  <a:schemeClr val="tx1"/>
                </a:solidFill>
                <a:latin typeface="+mn-lt"/>
                <a:ea typeface="+mn-ea"/>
                <a:cs typeface="+mn-cs"/>
              </a:rPr>
              <a:t>(a) Would be in the best interests of the general public;</a:t>
            </a:r>
          </a:p>
          <a:p>
            <a:r>
              <a:rPr lang="en-US" sz="1200" b="0" i="0" u="none" strike="noStrike" kern="1200" baseline="0" dirty="0" smtClean="0">
                <a:solidFill>
                  <a:schemeClr val="tx1"/>
                </a:solidFill>
                <a:latin typeface="+mn-lt"/>
                <a:ea typeface="+mn-ea"/>
                <a:cs typeface="+mn-cs"/>
              </a:rPr>
              <a:t>(b) Would be valuable resource for environmental preservation, educational, or habitat preservation</a:t>
            </a:r>
          </a:p>
          <a:p>
            <a:r>
              <a:rPr lang="en-US" sz="1200" b="0" i="0" u="none" strike="noStrike" kern="1200" baseline="0" dirty="0" smtClean="0">
                <a:solidFill>
                  <a:schemeClr val="tx1"/>
                </a:solidFill>
                <a:latin typeface="+mn-lt"/>
                <a:ea typeface="+mn-ea"/>
                <a:cs typeface="+mn-cs"/>
              </a:rPr>
              <a:t>purposes;</a:t>
            </a:r>
          </a:p>
          <a:p>
            <a:r>
              <a:rPr lang="en-US" sz="1200" b="0" i="0" u="none" strike="noStrike" kern="1200" baseline="0" dirty="0" smtClean="0">
                <a:solidFill>
                  <a:schemeClr val="tx1"/>
                </a:solidFill>
                <a:latin typeface="+mn-lt"/>
                <a:ea typeface="+mn-ea"/>
                <a:cs typeface="+mn-cs"/>
              </a:rPr>
              <a:t>(c) Has an exceptional aesthetic value; and</a:t>
            </a:r>
          </a:p>
          <a:p>
            <a:r>
              <a:rPr lang="en-US" sz="1200" b="0" i="0" u="none" strike="noStrike" kern="1200" baseline="0" dirty="0" smtClean="0">
                <a:solidFill>
                  <a:schemeClr val="tx1"/>
                </a:solidFill>
                <a:latin typeface="+mn-lt"/>
                <a:ea typeface="+mn-ea"/>
                <a:cs typeface="+mn-cs"/>
              </a:rPr>
              <a:t>(d) Would not become financially burdensome to the City as a result of maintenance or preservation</a:t>
            </a:r>
          </a:p>
          <a:p>
            <a:r>
              <a:rPr lang="en-US" sz="1200" b="0" i="0" u="none" strike="noStrike" kern="1200" baseline="0" dirty="0" smtClean="0">
                <a:solidFill>
                  <a:schemeClr val="tx1"/>
                </a:solidFill>
                <a:latin typeface="+mn-lt"/>
                <a:ea typeface="+mn-ea"/>
                <a:cs typeface="+mn-cs"/>
              </a:rPr>
              <a:t>requirements.</a:t>
            </a:r>
            <a:endParaRPr lang="en-US" dirty="0"/>
          </a:p>
        </p:txBody>
      </p:sp>
      <p:sp>
        <p:nvSpPr>
          <p:cNvPr id="4" name="Slide Number Placeholder 3"/>
          <p:cNvSpPr>
            <a:spLocks noGrp="1"/>
          </p:cNvSpPr>
          <p:nvPr>
            <p:ph type="sldNum" sz="quarter" idx="10"/>
          </p:nvPr>
        </p:nvSpPr>
        <p:spPr/>
        <p:txBody>
          <a:bodyPr/>
          <a:lstStyle/>
          <a:p>
            <a:fld id="{C76E7FC0-2CE7-4130-AC48-FDBD4ABA3B54}" type="slidenum">
              <a:rPr lang="en-US" smtClean="0"/>
              <a:t>9</a:t>
            </a:fld>
            <a:endParaRPr lang="en-US" dirty="0"/>
          </a:p>
        </p:txBody>
      </p:sp>
    </p:spTree>
    <p:extLst>
      <p:ext uri="{BB962C8B-B14F-4D97-AF65-F5344CB8AC3E}">
        <p14:creationId xmlns:p14="http://schemas.microsoft.com/office/powerpoint/2010/main" val="2152649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6E7FC0-2CE7-4130-AC48-FDBD4ABA3B54}" type="slidenum">
              <a:rPr lang="en-US" smtClean="0"/>
              <a:t>11</a:t>
            </a:fld>
            <a:endParaRPr lang="en-US" dirty="0"/>
          </a:p>
        </p:txBody>
      </p:sp>
    </p:spTree>
    <p:extLst>
      <p:ext uri="{BB962C8B-B14F-4D97-AF65-F5344CB8AC3E}">
        <p14:creationId xmlns:p14="http://schemas.microsoft.com/office/powerpoint/2010/main" val="2525094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southern 1/4 of the property is planned for parks but much of the area is frequently inundated with</a:t>
            </a:r>
          </a:p>
          <a:p>
            <a:r>
              <a:rPr lang="en-US" sz="1200" b="0" i="0" u="none" strike="noStrike" kern="1200" baseline="0" dirty="0" err="1" smtClean="0">
                <a:solidFill>
                  <a:schemeClr val="tx1"/>
                </a:solidFill>
                <a:latin typeface="+mn-lt"/>
                <a:ea typeface="+mn-ea"/>
                <a:cs typeface="+mn-cs"/>
              </a:rPr>
              <a:t>stormwater</a:t>
            </a:r>
            <a:r>
              <a:rPr lang="en-US" sz="1200" b="0" i="0" u="none" strike="noStrike" kern="1200" baseline="0" dirty="0" smtClean="0">
                <a:solidFill>
                  <a:schemeClr val="tx1"/>
                </a:solidFill>
                <a:latin typeface="+mn-lt"/>
                <a:ea typeface="+mn-ea"/>
                <a:cs typeface="+mn-cs"/>
              </a:rPr>
              <a:t> and so use of the property for parks purposes would have to be carefully designed.</a:t>
            </a:r>
            <a:endParaRPr lang="en-US" dirty="0"/>
          </a:p>
        </p:txBody>
      </p:sp>
      <p:sp>
        <p:nvSpPr>
          <p:cNvPr id="4" name="Slide Number Placeholder 3"/>
          <p:cNvSpPr>
            <a:spLocks noGrp="1"/>
          </p:cNvSpPr>
          <p:nvPr>
            <p:ph type="sldNum" sz="quarter" idx="10"/>
          </p:nvPr>
        </p:nvSpPr>
        <p:spPr/>
        <p:txBody>
          <a:bodyPr/>
          <a:lstStyle/>
          <a:p>
            <a:fld id="{C76E7FC0-2CE7-4130-AC48-FDBD4ABA3B54}" type="slidenum">
              <a:rPr lang="en-US" smtClean="0"/>
              <a:t>12</a:t>
            </a:fld>
            <a:endParaRPr lang="en-US" dirty="0"/>
          </a:p>
        </p:txBody>
      </p:sp>
    </p:spTree>
    <p:extLst>
      <p:ext uri="{BB962C8B-B14F-4D97-AF65-F5344CB8AC3E}">
        <p14:creationId xmlns:p14="http://schemas.microsoft.com/office/powerpoint/2010/main" val="3423999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2628" y="4481532"/>
            <a:ext cx="5621020" cy="4651179"/>
          </a:xfrm>
        </p:spPr>
        <p:txBody>
          <a:bodyPr/>
          <a:lstStyle/>
          <a:p>
            <a:r>
              <a:rPr lang="en-US" sz="1200" b="0" i="0" u="none" strike="noStrike" kern="1200" baseline="0" dirty="0" smtClean="0">
                <a:solidFill>
                  <a:schemeClr val="tx1"/>
                </a:solidFill>
                <a:latin typeface="+mn-lt"/>
                <a:ea typeface="+mn-ea"/>
                <a:cs typeface="+mn-cs"/>
              </a:rPr>
              <a:t>The Commission may recommend to that:</a:t>
            </a:r>
          </a:p>
          <a:p>
            <a:r>
              <a:rPr lang="en-US" sz="1200" b="0" i="0" u="none" strike="noStrike" kern="1200" baseline="0" dirty="0" smtClean="0">
                <a:solidFill>
                  <a:schemeClr val="tx1"/>
                </a:solidFill>
                <a:latin typeface="+mn-lt"/>
                <a:ea typeface="+mn-ea"/>
                <a:cs typeface="+mn-cs"/>
              </a:rPr>
              <a:t>• The City accept cash in lieu of land.</a:t>
            </a:r>
          </a:p>
          <a:p>
            <a:r>
              <a:rPr lang="en-US" sz="1200" b="0" i="0" u="none" strike="noStrike" kern="1200" baseline="0" dirty="0" smtClean="0">
                <a:solidFill>
                  <a:schemeClr val="tx1"/>
                </a:solidFill>
                <a:latin typeface="+mn-lt"/>
                <a:ea typeface="+mn-ea"/>
                <a:cs typeface="+mn-cs"/>
              </a:rPr>
              <a:t>• The City accept land in lieu of cash.</a:t>
            </a:r>
          </a:p>
          <a:p>
            <a:r>
              <a:rPr lang="en-US" sz="1200" b="0" i="0" u="none" strike="noStrike" kern="1200" baseline="0" dirty="0" smtClean="0">
                <a:solidFill>
                  <a:schemeClr val="tx1"/>
                </a:solidFill>
                <a:latin typeface="+mn-lt"/>
                <a:ea typeface="+mn-ea"/>
                <a:cs typeface="+mn-cs"/>
              </a:rPr>
              <a:t>• The City take a combination of both.</a:t>
            </a:r>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76E7FC0-2CE7-4130-AC48-FDBD4ABA3B54}" type="slidenum">
              <a:rPr lang="en-US" smtClean="0"/>
              <a:t>13</a:t>
            </a:fld>
            <a:endParaRPr lang="en-US" dirty="0"/>
          </a:p>
        </p:txBody>
      </p:sp>
    </p:spTree>
    <p:extLst>
      <p:ext uri="{BB962C8B-B14F-4D97-AF65-F5344CB8AC3E}">
        <p14:creationId xmlns:p14="http://schemas.microsoft.com/office/powerpoint/2010/main" val="3558650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2628" y="4481532"/>
            <a:ext cx="5621020" cy="4651179"/>
          </a:xfrm>
        </p:spPr>
        <p:txBody>
          <a:bodyPr/>
          <a:lstStyle/>
          <a:p>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76E7FC0-2CE7-4130-AC48-FDBD4ABA3B54}" type="slidenum">
              <a:rPr lang="en-US" smtClean="0"/>
              <a:t>14</a:t>
            </a:fld>
            <a:endParaRPr lang="en-US" dirty="0"/>
          </a:p>
        </p:txBody>
      </p:sp>
    </p:spTree>
    <p:extLst>
      <p:ext uri="{BB962C8B-B14F-4D97-AF65-F5344CB8AC3E}">
        <p14:creationId xmlns:p14="http://schemas.microsoft.com/office/powerpoint/2010/main" val="24451774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A76C0CB-D55D-4431-925B-DFC763E773AA}" type="datetimeFigureOut">
              <a:rPr lang="en-US" smtClean="0"/>
              <a:t>5/12/2022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987F54-FED4-4A4C-A4D6-38EA8B95529C}"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descr="City of Lake Elmo logo copy"/>
          <p:cNvPicPr/>
          <p:nvPr userDrawn="1"/>
        </p:nvPicPr>
        <p:blipFill>
          <a:blip r:embed="rId2" cstate="print"/>
          <a:srcRect/>
          <a:stretch>
            <a:fillRect/>
          </a:stretch>
        </p:blipFill>
        <p:spPr bwMode="auto">
          <a:xfrm>
            <a:off x="4878205" y="917666"/>
            <a:ext cx="2011045" cy="662940"/>
          </a:xfrm>
          <a:prstGeom prst="rect">
            <a:avLst/>
          </a:prstGeom>
          <a:noFill/>
          <a:ln w="9525">
            <a:noFill/>
            <a:miter lim="800000"/>
            <a:headEnd/>
            <a:tailEnd/>
          </a:ln>
        </p:spPr>
      </p:pic>
    </p:spTree>
    <p:extLst>
      <p:ext uri="{BB962C8B-B14F-4D97-AF65-F5344CB8AC3E}">
        <p14:creationId xmlns:p14="http://schemas.microsoft.com/office/powerpoint/2010/main" val="4138731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76C0CB-D55D-4431-925B-DFC763E773AA}" type="datetimeFigureOut">
              <a:rPr lang="en-US" smtClean="0"/>
              <a:t>5/12/2022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987F54-FED4-4A4C-A4D6-38EA8B95529C}" type="slidenum">
              <a:rPr lang="en-US" smtClean="0"/>
              <a:t>‹#›</a:t>
            </a:fld>
            <a:endParaRPr lang="en-US" dirty="0"/>
          </a:p>
        </p:txBody>
      </p:sp>
    </p:spTree>
    <p:extLst>
      <p:ext uri="{BB962C8B-B14F-4D97-AF65-F5344CB8AC3E}">
        <p14:creationId xmlns:p14="http://schemas.microsoft.com/office/powerpoint/2010/main" val="2029924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dirty="0"/>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76C0CB-D55D-4431-925B-DFC763E773AA}" type="datetimeFigureOut">
              <a:rPr lang="en-US" smtClean="0"/>
              <a:t>5/12/2022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987F54-FED4-4A4C-A4D6-38EA8B95529C}"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descr="City of Lake Elmo logo copy"/>
          <p:cNvPicPr/>
          <p:nvPr userDrawn="1"/>
        </p:nvPicPr>
        <p:blipFill>
          <a:blip r:embed="rId2" cstate="print"/>
          <a:srcRect/>
          <a:stretch>
            <a:fillRect/>
          </a:stretch>
        </p:blipFill>
        <p:spPr bwMode="auto">
          <a:xfrm>
            <a:off x="4780234" y="950323"/>
            <a:ext cx="2011045" cy="662940"/>
          </a:xfrm>
          <a:prstGeom prst="rect">
            <a:avLst/>
          </a:prstGeom>
          <a:noFill/>
          <a:ln w="9525">
            <a:noFill/>
            <a:miter lim="800000"/>
            <a:headEnd/>
            <a:tailEnd/>
          </a:ln>
        </p:spPr>
      </p:pic>
    </p:spTree>
    <p:extLst>
      <p:ext uri="{BB962C8B-B14F-4D97-AF65-F5344CB8AC3E}">
        <p14:creationId xmlns:p14="http://schemas.microsoft.com/office/powerpoint/2010/main" val="2929237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A76C0CB-D55D-4431-925B-DFC763E773AA}" type="datetimeFigureOut">
              <a:rPr lang="en-US" smtClean="0"/>
              <a:t>5/12/2022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987F54-FED4-4A4C-A4D6-38EA8B95529C}" type="slidenum">
              <a:rPr lang="en-US" smtClean="0"/>
              <a:t>‹#›</a:t>
            </a:fld>
            <a:endParaRPr lang="en-US" dirty="0"/>
          </a:p>
        </p:txBody>
      </p:sp>
    </p:spTree>
    <p:extLst>
      <p:ext uri="{BB962C8B-B14F-4D97-AF65-F5344CB8AC3E}">
        <p14:creationId xmlns:p14="http://schemas.microsoft.com/office/powerpoint/2010/main" val="3609697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76C0CB-D55D-4431-925B-DFC763E773AA}" type="datetimeFigureOut">
              <a:rPr lang="en-US" smtClean="0"/>
              <a:t>5/12/2022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C987F54-FED4-4A4C-A4D6-38EA8B95529C}" type="slidenum">
              <a:rPr lang="en-US" smtClean="0"/>
              <a:t>‹#›</a:t>
            </a:fld>
            <a:endParaRPr lang="en-US" dirty="0"/>
          </a:p>
        </p:txBody>
      </p:sp>
    </p:spTree>
    <p:extLst>
      <p:ext uri="{BB962C8B-B14F-4D97-AF65-F5344CB8AC3E}">
        <p14:creationId xmlns:p14="http://schemas.microsoft.com/office/powerpoint/2010/main" val="1974753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A76C0CB-D55D-4431-925B-DFC763E773AA}" type="datetimeFigureOut">
              <a:rPr lang="en-US" smtClean="0"/>
              <a:t>5/12/2022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C987F54-FED4-4A4C-A4D6-38EA8B95529C}" type="slidenum">
              <a:rPr lang="en-US" smtClean="0"/>
              <a:t>‹#›</a:t>
            </a:fld>
            <a:endParaRPr lang="en-US" dirty="0"/>
          </a:p>
        </p:txBody>
      </p:sp>
    </p:spTree>
    <p:extLst>
      <p:ext uri="{BB962C8B-B14F-4D97-AF65-F5344CB8AC3E}">
        <p14:creationId xmlns:p14="http://schemas.microsoft.com/office/powerpoint/2010/main" val="2057103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A76C0CB-D55D-4431-925B-DFC763E773AA}" type="datetimeFigureOut">
              <a:rPr lang="en-US" smtClean="0"/>
              <a:t>5/12/2022</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8C987F54-FED4-4A4C-A4D6-38EA8B95529C}" type="slidenum">
              <a:rPr lang="en-US" smtClean="0"/>
              <a:t>‹#›</a:t>
            </a:fld>
            <a:endParaRPr lang="en-US" dirty="0"/>
          </a:p>
        </p:txBody>
      </p:sp>
    </p:spTree>
    <p:extLst>
      <p:ext uri="{BB962C8B-B14F-4D97-AF65-F5344CB8AC3E}">
        <p14:creationId xmlns:p14="http://schemas.microsoft.com/office/powerpoint/2010/main" val="3492250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A76C0CB-D55D-4431-925B-DFC763E773AA}" type="datetimeFigureOut">
              <a:rPr lang="en-US" smtClean="0"/>
              <a:t>5/12/2022</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C987F54-FED4-4A4C-A4D6-38EA8B95529C}" type="slidenum">
              <a:rPr lang="en-US" smtClean="0"/>
              <a:t>‹#›</a:t>
            </a:fld>
            <a:endParaRPr lang="en-US" dirty="0"/>
          </a:p>
        </p:txBody>
      </p:sp>
    </p:spTree>
    <p:extLst>
      <p:ext uri="{BB962C8B-B14F-4D97-AF65-F5344CB8AC3E}">
        <p14:creationId xmlns:p14="http://schemas.microsoft.com/office/powerpoint/2010/main" val="344259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76C0CB-D55D-4431-925B-DFC763E773AA}" type="datetimeFigureOut">
              <a:rPr lang="en-US" smtClean="0"/>
              <a:t>5/12/2022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987F54-FED4-4A4C-A4D6-38EA8B95529C}" type="slidenum">
              <a:rPr lang="en-US" smtClean="0"/>
              <a:t>‹#›</a:t>
            </a:fld>
            <a:endParaRPr lang="en-US" dirty="0"/>
          </a:p>
        </p:txBody>
      </p:sp>
    </p:spTree>
    <p:extLst>
      <p:ext uri="{BB962C8B-B14F-4D97-AF65-F5344CB8AC3E}">
        <p14:creationId xmlns:p14="http://schemas.microsoft.com/office/powerpoint/2010/main" val="2070742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76C0CB-D55D-4431-925B-DFC763E773AA}" type="datetimeFigureOut">
              <a:rPr lang="en-US" smtClean="0"/>
              <a:t>5/12/2022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987F54-FED4-4A4C-A4D6-38EA8B95529C}" type="slidenum">
              <a:rPr lang="en-US" smtClean="0"/>
              <a:t>‹#›</a:t>
            </a:fld>
            <a:endParaRPr lang="en-US" dirty="0"/>
          </a:p>
        </p:txBody>
      </p:sp>
    </p:spTree>
    <p:extLst>
      <p:ext uri="{BB962C8B-B14F-4D97-AF65-F5344CB8AC3E}">
        <p14:creationId xmlns:p14="http://schemas.microsoft.com/office/powerpoint/2010/main" val="3963819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76C0CB-D55D-4431-925B-DFC763E773AA}" type="datetimeFigureOut">
              <a:rPr lang="en-US" smtClean="0"/>
              <a:t>5/12/2022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987F54-FED4-4A4C-A4D6-38EA8B95529C}" type="slidenum">
              <a:rPr lang="en-US" smtClean="0"/>
              <a:t>‹#›</a:t>
            </a:fld>
            <a:endParaRPr lang="en-US" dirty="0"/>
          </a:p>
        </p:txBody>
      </p:sp>
    </p:spTree>
    <p:extLst>
      <p:ext uri="{BB962C8B-B14F-4D97-AF65-F5344CB8AC3E}">
        <p14:creationId xmlns:p14="http://schemas.microsoft.com/office/powerpoint/2010/main" val="214563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A76C0CB-D55D-4431-925B-DFC763E773AA}" type="datetimeFigureOut">
              <a:rPr lang="en-US" smtClean="0"/>
              <a:t>5/12/2022</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C987F54-FED4-4A4C-A4D6-38EA8B95529C}"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City of Lake Elmo logo copy"/>
          <p:cNvPicPr/>
          <p:nvPr userDrawn="1"/>
        </p:nvPicPr>
        <p:blipFill>
          <a:blip r:embed="rId13" cstate="print"/>
          <a:srcRect/>
          <a:stretch>
            <a:fillRect/>
          </a:stretch>
        </p:blipFill>
        <p:spPr bwMode="auto">
          <a:xfrm>
            <a:off x="188009" y="5596609"/>
            <a:ext cx="2011045" cy="662940"/>
          </a:xfrm>
          <a:prstGeom prst="rect">
            <a:avLst/>
          </a:prstGeom>
          <a:noFill/>
          <a:ln w="9525">
            <a:noFill/>
            <a:miter lim="800000"/>
            <a:headEnd/>
            <a:tailEnd/>
          </a:ln>
        </p:spPr>
      </p:pic>
    </p:spTree>
    <p:extLst>
      <p:ext uri="{BB962C8B-B14F-4D97-AF65-F5344CB8AC3E}">
        <p14:creationId xmlns:p14="http://schemas.microsoft.com/office/powerpoint/2010/main" val="33439564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2194" y="1717590"/>
            <a:ext cx="9407611" cy="1884448"/>
          </a:xfrm>
        </p:spPr>
        <p:txBody>
          <a:bodyPr>
            <a:normAutofit/>
          </a:bodyPr>
          <a:lstStyle/>
          <a:p>
            <a:pPr algn="ctr"/>
            <a:r>
              <a:rPr lang="en-US" sz="4400" b="1" dirty="0" smtClean="0"/>
              <a:t>9450 Hudson Blvd Preliminary PUD </a:t>
            </a:r>
            <a:br>
              <a:rPr lang="en-US" sz="4400" b="1" dirty="0" smtClean="0"/>
            </a:br>
            <a:r>
              <a:rPr lang="en-US" sz="4400" b="1" dirty="0" smtClean="0"/>
              <a:t>Park Dedication</a:t>
            </a:r>
            <a:endParaRPr lang="en-US" sz="4400" b="1" dirty="0"/>
          </a:p>
        </p:txBody>
      </p:sp>
      <p:sp>
        <p:nvSpPr>
          <p:cNvPr id="3" name="Subtitle 2"/>
          <p:cNvSpPr>
            <a:spLocks noGrp="1"/>
          </p:cNvSpPr>
          <p:nvPr>
            <p:ph type="subTitle" idx="1"/>
          </p:nvPr>
        </p:nvSpPr>
        <p:spPr>
          <a:xfrm>
            <a:off x="1523999" y="3799746"/>
            <a:ext cx="9144000" cy="1464232"/>
          </a:xfrm>
        </p:spPr>
        <p:txBody>
          <a:bodyPr>
            <a:normAutofit fontScale="92500" lnSpcReduction="10000"/>
          </a:bodyPr>
          <a:lstStyle/>
          <a:p>
            <a:endParaRPr lang="en-US" sz="3200" dirty="0"/>
          </a:p>
          <a:p>
            <a:pPr algn="ctr"/>
            <a:r>
              <a:rPr lang="en-US" sz="2800" dirty="0" smtClean="0"/>
              <a:t>Parks </a:t>
            </a:r>
            <a:r>
              <a:rPr lang="en-US" sz="2800" dirty="0"/>
              <a:t>Commission Meeting</a:t>
            </a:r>
          </a:p>
          <a:p>
            <a:pPr algn="ctr"/>
            <a:r>
              <a:rPr lang="en-US" sz="2800" dirty="0" smtClean="0"/>
              <a:t>May 16</a:t>
            </a:r>
            <a:r>
              <a:rPr lang="en-US" sz="2800" dirty="0" smtClean="0"/>
              <a:t>, </a:t>
            </a:r>
            <a:r>
              <a:rPr lang="en-US" sz="2800" dirty="0"/>
              <a:t>2022</a:t>
            </a:r>
          </a:p>
        </p:txBody>
      </p:sp>
    </p:spTree>
    <p:extLst>
      <p:ext uri="{BB962C8B-B14F-4D97-AF65-F5344CB8AC3E}">
        <p14:creationId xmlns:p14="http://schemas.microsoft.com/office/powerpoint/2010/main" val="2108652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INTRODUCTION/BACKGROUND</a:t>
            </a:r>
          </a:p>
        </p:txBody>
      </p:sp>
      <p:sp>
        <p:nvSpPr>
          <p:cNvPr id="3" name="Content Placeholder 2"/>
          <p:cNvSpPr>
            <a:spLocks noGrp="1"/>
          </p:cNvSpPr>
          <p:nvPr>
            <p:ph sz="half" idx="1"/>
          </p:nvPr>
        </p:nvSpPr>
        <p:spPr>
          <a:xfrm>
            <a:off x="836021" y="1865830"/>
            <a:ext cx="10319659" cy="4023360"/>
          </a:xfrm>
        </p:spPr>
        <p:txBody>
          <a:bodyPr/>
          <a:lstStyle/>
          <a:p>
            <a:pPr marL="0" indent="0">
              <a:buNone/>
            </a:pPr>
            <a:r>
              <a:rPr lang="en-US" dirty="0" smtClean="0"/>
              <a:t>Applicant: 		SRD 2.0, LLC</a:t>
            </a:r>
          </a:p>
          <a:p>
            <a:pPr marL="0" indent="0">
              <a:buNone/>
            </a:pPr>
            <a:r>
              <a:rPr lang="en-US" dirty="0" smtClean="0"/>
              <a:t>Property Owner:  	DPS- Lake Elmo, LLC </a:t>
            </a:r>
            <a:endParaRPr lang="en-US" dirty="0" smtClean="0"/>
          </a:p>
          <a:p>
            <a:pPr marL="0" indent="0">
              <a:buNone/>
            </a:pPr>
            <a:r>
              <a:rPr lang="en-US" dirty="0" smtClean="0"/>
              <a:t>Location: 		North of Hudson Blvd and West of Julia Ave</a:t>
            </a:r>
          </a:p>
          <a:p>
            <a:pPr marL="0" indent="0">
              <a:buNone/>
            </a:pPr>
            <a:r>
              <a:rPr lang="en-US" dirty="0" smtClean="0"/>
              <a:t>PID#:			34.029.21.34.0012 </a:t>
            </a:r>
            <a:endParaRPr lang="en-US" dirty="0" smtClean="0"/>
          </a:p>
          <a:p>
            <a:pPr marL="0" indent="0">
              <a:buNone/>
            </a:pPr>
            <a:r>
              <a:rPr lang="en-US" dirty="0" smtClean="0"/>
              <a:t>Site Area: 		14.15 Acres </a:t>
            </a:r>
            <a:endParaRPr lang="en-US" dirty="0" smtClean="0"/>
          </a:p>
          <a:p>
            <a:pPr marL="0" indent="0">
              <a:buNone/>
            </a:pPr>
            <a:r>
              <a:rPr lang="en-US" dirty="0" smtClean="0"/>
              <a:t>Proposal:		190 unit apartment building (northern half), preschool/childcare center 			up to 188 children (Southeast corner)  </a:t>
            </a:r>
            <a:endParaRPr lang="en-US" dirty="0" smtClean="0"/>
          </a:p>
        </p:txBody>
      </p:sp>
    </p:spTree>
    <p:extLst>
      <p:ext uri="{BB962C8B-B14F-4D97-AF65-F5344CB8AC3E}">
        <p14:creationId xmlns:p14="http://schemas.microsoft.com/office/powerpoint/2010/main" val="4269719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602901"/>
            <a:ext cx="9915713" cy="1134459"/>
          </a:xfrm>
        </p:spPr>
        <p:txBody>
          <a:bodyPr/>
          <a:lstStyle/>
          <a:p>
            <a:r>
              <a:rPr lang="en-US" dirty="0" smtClean="0"/>
              <a:t>BACKGROUND CONTINUED </a:t>
            </a:r>
            <a:endParaRPr lang="en-US" dirty="0"/>
          </a:p>
        </p:txBody>
      </p:sp>
      <p:sp>
        <p:nvSpPr>
          <p:cNvPr id="3" name="Content Placeholder 2"/>
          <p:cNvSpPr>
            <a:spLocks noGrp="1"/>
          </p:cNvSpPr>
          <p:nvPr>
            <p:ph sz="half" idx="1"/>
          </p:nvPr>
        </p:nvSpPr>
        <p:spPr>
          <a:xfrm>
            <a:off x="0" y="1845733"/>
            <a:ext cx="4937760" cy="4023360"/>
          </a:xfrm>
        </p:spPr>
        <p:txBody>
          <a:bodyPr>
            <a:normAutofit/>
          </a:bodyPr>
          <a:lstStyle/>
          <a:p>
            <a:pPr marL="201168" lvl="1" indent="0">
              <a:buNone/>
            </a:pPr>
            <a:r>
              <a:rPr lang="en-US" sz="3000" dirty="0" smtClean="0"/>
              <a:t>  </a:t>
            </a:r>
            <a:endParaRPr lang="en-US" sz="3000" dirty="0" smtClean="0"/>
          </a:p>
        </p:txBody>
      </p:sp>
      <p:pic>
        <p:nvPicPr>
          <p:cNvPr id="7" name="Picture 6"/>
          <p:cNvPicPr>
            <a:picLocks noChangeAspect="1"/>
          </p:cNvPicPr>
          <p:nvPr/>
        </p:nvPicPr>
        <p:blipFill>
          <a:blip r:embed="rId3"/>
          <a:stretch>
            <a:fillRect/>
          </a:stretch>
        </p:blipFill>
        <p:spPr>
          <a:xfrm>
            <a:off x="5305530" y="1845733"/>
            <a:ext cx="6209881" cy="4421695"/>
          </a:xfrm>
          <a:prstGeom prst="rect">
            <a:avLst/>
          </a:prstGeom>
        </p:spPr>
      </p:pic>
      <p:sp>
        <p:nvSpPr>
          <p:cNvPr id="8" name="Freeform 7"/>
          <p:cNvSpPr/>
          <p:nvPr/>
        </p:nvSpPr>
        <p:spPr>
          <a:xfrm>
            <a:off x="6270171" y="2311121"/>
            <a:ext cx="4572000" cy="2873828"/>
          </a:xfrm>
          <a:custGeom>
            <a:avLst/>
            <a:gdLst>
              <a:gd name="connsiteX0" fmla="*/ 0 w 4572000"/>
              <a:gd name="connsiteY0" fmla="*/ 30145 h 2873828"/>
              <a:gd name="connsiteX1" fmla="*/ 0 w 4572000"/>
              <a:gd name="connsiteY1" fmla="*/ 2873828 h 2873828"/>
              <a:gd name="connsiteX2" fmla="*/ 4561952 w 4572000"/>
              <a:gd name="connsiteY2" fmla="*/ 2833635 h 2873828"/>
              <a:gd name="connsiteX3" fmla="*/ 4572000 w 4572000"/>
              <a:gd name="connsiteY3" fmla="*/ 0 h 2873828"/>
              <a:gd name="connsiteX4" fmla="*/ 0 w 4572000"/>
              <a:gd name="connsiteY4" fmla="*/ 30145 h 2873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0" h="2873828">
                <a:moveTo>
                  <a:pt x="0" y="30145"/>
                </a:moveTo>
                <a:lnTo>
                  <a:pt x="0" y="2873828"/>
                </a:lnTo>
                <a:lnTo>
                  <a:pt x="4561952" y="2833635"/>
                </a:lnTo>
                <a:cubicBezTo>
                  <a:pt x="4565301" y="1889090"/>
                  <a:pt x="4568651" y="944545"/>
                  <a:pt x="4572000" y="0"/>
                </a:cubicBezTo>
                <a:lnTo>
                  <a:pt x="0" y="30145"/>
                </a:ln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22513" y="1979523"/>
            <a:ext cx="4692581" cy="3693319"/>
          </a:xfrm>
          <a:prstGeom prst="rect">
            <a:avLst/>
          </a:prstGeom>
          <a:noFill/>
        </p:spPr>
        <p:txBody>
          <a:bodyPr wrap="square" rtlCol="0">
            <a:spAutoFit/>
          </a:bodyPr>
          <a:lstStyle/>
          <a:p>
            <a:r>
              <a:rPr lang="en-US" dirty="0" smtClean="0"/>
              <a:t>Comprehensive Plan:       Mixed Use Commercial</a:t>
            </a:r>
          </a:p>
          <a:p>
            <a:endParaRPr lang="en-US" dirty="0"/>
          </a:p>
          <a:p>
            <a:r>
              <a:rPr lang="en-US" dirty="0" smtClean="0"/>
              <a:t>Current Zoning:	         Rural Development 		         Transitional</a:t>
            </a:r>
          </a:p>
          <a:p>
            <a:endParaRPr lang="en-US" dirty="0"/>
          </a:p>
          <a:p>
            <a:r>
              <a:rPr lang="en-US" dirty="0" smtClean="0"/>
              <a:t>Proposed Zoning:	         Mixed Use 			         Commercial/PUD </a:t>
            </a:r>
          </a:p>
          <a:p>
            <a:endParaRPr lang="en-US" dirty="0" smtClean="0"/>
          </a:p>
          <a:p>
            <a:r>
              <a:rPr lang="en-US" dirty="0" smtClean="0"/>
              <a:t>A preliminary PUD was previously submitted to the City in 2020.  The Parks Commission recommended Cash in Lieu of Land.  Application was withdrawn.   </a:t>
            </a:r>
            <a:endParaRPr lang="en-US" dirty="0"/>
          </a:p>
          <a:p>
            <a:r>
              <a:rPr lang="en-US" dirty="0" smtClean="0"/>
              <a:t>  </a:t>
            </a:r>
            <a:endParaRPr lang="en-US" dirty="0"/>
          </a:p>
        </p:txBody>
      </p:sp>
    </p:spTree>
    <p:extLst>
      <p:ext uri="{BB962C8B-B14F-4D97-AF65-F5344CB8AC3E}">
        <p14:creationId xmlns:p14="http://schemas.microsoft.com/office/powerpoint/2010/main" val="331628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ISSUE BEFORE </a:t>
            </a:r>
            <a:r>
              <a:rPr lang="en-US" sz="4400" dirty="0" smtClean="0"/>
              <a:t>THE PARKS COMMISSION  </a:t>
            </a:r>
            <a:endParaRPr lang="en-US" dirty="0"/>
          </a:p>
        </p:txBody>
      </p:sp>
      <p:sp>
        <p:nvSpPr>
          <p:cNvPr id="3" name="Content Placeholder 2"/>
          <p:cNvSpPr>
            <a:spLocks noGrp="1"/>
          </p:cNvSpPr>
          <p:nvPr>
            <p:ph sz="half" idx="1"/>
          </p:nvPr>
        </p:nvSpPr>
        <p:spPr>
          <a:xfrm>
            <a:off x="1097280" y="1845734"/>
            <a:ext cx="9905017" cy="4023360"/>
          </a:xfrm>
        </p:spPr>
        <p:txBody>
          <a:bodyPr>
            <a:normAutofit/>
          </a:bodyPr>
          <a:lstStyle/>
          <a:p>
            <a:pPr marL="274320" indent="-274320">
              <a:buFont typeface="Wingdings" panose="05000000000000000000" pitchFamily="2" charset="2"/>
              <a:buChar char="§"/>
            </a:pPr>
            <a:r>
              <a:rPr lang="en-US" sz="3200" dirty="0" smtClean="0"/>
              <a:t>The Parks Commission is being asked to review the PUD pre-application </a:t>
            </a:r>
            <a:r>
              <a:rPr lang="en-US" sz="3200" dirty="0" smtClean="0"/>
              <a:t>and </a:t>
            </a:r>
            <a:r>
              <a:rPr lang="en-US" sz="3200" dirty="0" smtClean="0"/>
              <a:t>provide feedback on the proposal to meet the City Code Park Land Dedication Requirements and the Comprehensive Plan guidance.</a:t>
            </a:r>
            <a:endParaRPr lang="en-US" sz="3200" dirty="0"/>
          </a:p>
        </p:txBody>
      </p:sp>
    </p:spTree>
    <p:extLst>
      <p:ext uri="{BB962C8B-B14F-4D97-AF65-F5344CB8AC3E}">
        <p14:creationId xmlns:p14="http://schemas.microsoft.com/office/powerpoint/2010/main" val="4222010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9785085" cy="1090021"/>
          </a:xfrm>
        </p:spPr>
        <p:txBody>
          <a:bodyPr>
            <a:normAutofit/>
          </a:bodyPr>
          <a:lstStyle/>
          <a:p>
            <a:r>
              <a:rPr lang="en-US" sz="4400" dirty="0" smtClean="0"/>
              <a:t>SIDEWALKS STANDARDS </a:t>
            </a:r>
            <a:endParaRPr lang="en-US" dirty="0"/>
          </a:p>
        </p:txBody>
      </p:sp>
      <p:sp>
        <p:nvSpPr>
          <p:cNvPr id="3" name="Content Placeholder 2"/>
          <p:cNvSpPr>
            <a:spLocks noGrp="1"/>
          </p:cNvSpPr>
          <p:nvPr>
            <p:ph sz="half" idx="1"/>
          </p:nvPr>
        </p:nvSpPr>
        <p:spPr>
          <a:xfrm>
            <a:off x="1097280" y="1835685"/>
            <a:ext cx="9905017" cy="3620569"/>
          </a:xfrm>
        </p:spPr>
        <p:txBody>
          <a:bodyPr>
            <a:normAutofit/>
          </a:bodyPr>
          <a:lstStyle/>
          <a:p>
            <a:pPr marL="0" indent="0">
              <a:buNone/>
            </a:pPr>
            <a:r>
              <a:rPr lang="en-US" sz="3200" dirty="0" smtClean="0"/>
              <a:t>Required: 	6-foot wide public sidewalk on one side of any 		public street.</a:t>
            </a:r>
          </a:p>
          <a:p>
            <a:pPr marL="0" indent="0">
              <a:buNone/>
            </a:pPr>
            <a:r>
              <a:rPr lang="en-US" sz="3200" dirty="0" smtClean="0"/>
              <a:t>Proposed:  Internal private driveways and roads with a 			series of sidewalks connecting the public street 		to the building </a:t>
            </a:r>
            <a:endParaRPr lang="en-US" sz="3200" dirty="0"/>
          </a:p>
          <a:p>
            <a:pPr marL="0" indent="0">
              <a:buNone/>
            </a:pPr>
            <a:endParaRPr lang="en-US" sz="3200" dirty="0" smtClean="0"/>
          </a:p>
        </p:txBody>
      </p:sp>
    </p:spTree>
    <p:extLst>
      <p:ext uri="{BB962C8B-B14F-4D97-AF65-F5344CB8AC3E}">
        <p14:creationId xmlns:p14="http://schemas.microsoft.com/office/powerpoint/2010/main" val="226248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9785085" cy="1090021"/>
          </a:xfrm>
        </p:spPr>
        <p:txBody>
          <a:bodyPr>
            <a:normAutofit/>
          </a:bodyPr>
          <a:lstStyle/>
          <a:p>
            <a:r>
              <a:rPr lang="en-US" sz="4400" dirty="0" smtClean="0"/>
              <a:t>COMPREHENSIVE PLAN-</a:t>
            </a:r>
            <a:r>
              <a:rPr lang="en-US" sz="4400" dirty="0" smtClean="0"/>
              <a:t>TRAILS</a:t>
            </a:r>
            <a:endParaRPr lang="en-US" dirty="0"/>
          </a:p>
        </p:txBody>
      </p:sp>
      <p:sp>
        <p:nvSpPr>
          <p:cNvPr id="3" name="Content Placeholder 2"/>
          <p:cNvSpPr>
            <a:spLocks noGrp="1"/>
          </p:cNvSpPr>
          <p:nvPr>
            <p:ph sz="half" idx="1"/>
          </p:nvPr>
        </p:nvSpPr>
        <p:spPr>
          <a:xfrm>
            <a:off x="1097280" y="1835685"/>
            <a:ext cx="9905017" cy="3620569"/>
          </a:xfrm>
        </p:spPr>
        <p:txBody>
          <a:bodyPr>
            <a:normAutofit fontScale="92500" lnSpcReduction="10000"/>
          </a:bodyPr>
          <a:lstStyle/>
          <a:p>
            <a:pPr marL="0" indent="0">
              <a:buNone/>
            </a:pPr>
            <a:r>
              <a:rPr lang="en-US" sz="3200" b="1" dirty="0" smtClean="0"/>
              <a:t>Comprehensive Plan: </a:t>
            </a:r>
          </a:p>
          <a:p>
            <a:pPr lvl="1">
              <a:buFont typeface="Arial" panose="020B0604020202020204" pitchFamily="34" charset="0"/>
              <a:buChar char="•"/>
            </a:pPr>
            <a:r>
              <a:rPr lang="en-US" sz="3000" dirty="0" smtClean="0"/>
              <a:t>A road separated trail along Julia Ave</a:t>
            </a:r>
          </a:p>
          <a:p>
            <a:pPr lvl="1">
              <a:buFont typeface="Arial" panose="020B0604020202020204" pitchFamily="34" charset="0"/>
              <a:buChar char="•"/>
            </a:pPr>
            <a:r>
              <a:rPr lang="en-US" sz="3000" dirty="0" smtClean="0"/>
              <a:t>A on-road striped shoulder trail connection along Hudson Blvd.</a:t>
            </a:r>
          </a:p>
          <a:p>
            <a:pPr marL="0">
              <a:buNone/>
            </a:pPr>
            <a:r>
              <a:rPr lang="en-US" sz="3200" b="1" dirty="0" smtClean="0"/>
              <a:t>Proposed:</a:t>
            </a:r>
          </a:p>
          <a:p>
            <a:pPr lvl="1">
              <a:buFont typeface="Arial" panose="020B0604020202020204" pitchFamily="34" charset="0"/>
              <a:buChar char="•"/>
            </a:pPr>
            <a:r>
              <a:rPr lang="en-US" sz="3000" dirty="0" smtClean="0"/>
              <a:t>6-foot wide sidewalk along Julia Ave</a:t>
            </a:r>
          </a:p>
          <a:p>
            <a:pPr marL="0" indent="0">
              <a:buNone/>
            </a:pPr>
            <a:r>
              <a:rPr lang="en-US" sz="3200" dirty="0" smtClean="0"/>
              <a:t>The City should require the developer to install the planned trails , sidewalks and crosswalk with a pedestrian ramps where needed.</a:t>
            </a:r>
            <a:endParaRPr lang="en-US" sz="3200" dirty="0"/>
          </a:p>
          <a:p>
            <a:pPr marL="0" indent="0">
              <a:buNone/>
            </a:pPr>
            <a:endParaRPr lang="en-US" sz="3200" dirty="0" smtClean="0"/>
          </a:p>
        </p:txBody>
      </p:sp>
    </p:spTree>
    <p:extLst>
      <p:ext uri="{BB962C8B-B14F-4D97-AF65-F5344CB8AC3E}">
        <p14:creationId xmlns:p14="http://schemas.microsoft.com/office/powerpoint/2010/main" val="2131395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3"/>
          <a:stretch>
            <a:fillRect/>
          </a:stretch>
        </p:blipFill>
        <p:spPr>
          <a:xfrm>
            <a:off x="773723" y="0"/>
            <a:ext cx="10520624" cy="6773310"/>
          </a:xfrm>
          <a:prstGeom prst="rect">
            <a:avLst/>
          </a:prstGeom>
        </p:spPr>
      </p:pic>
    </p:spTree>
    <p:extLst>
      <p:ext uri="{BB962C8B-B14F-4D97-AF65-F5344CB8AC3E}">
        <p14:creationId xmlns:p14="http://schemas.microsoft.com/office/powerpoint/2010/main" val="945427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78" y="-190918"/>
            <a:ext cx="10058400" cy="1224894"/>
          </a:xfrm>
        </p:spPr>
        <p:txBody>
          <a:bodyPr/>
          <a:lstStyle/>
          <a:p>
            <a:r>
              <a:rPr lang="en-US" dirty="0" smtClean="0"/>
              <a:t>SUBDIVISION CODE</a:t>
            </a:r>
            <a:endParaRPr lang="en-US" dirty="0"/>
          </a:p>
        </p:txBody>
      </p:sp>
      <p:sp>
        <p:nvSpPr>
          <p:cNvPr id="3" name="Content Placeholder 2"/>
          <p:cNvSpPr>
            <a:spLocks noGrp="1"/>
          </p:cNvSpPr>
          <p:nvPr>
            <p:ph sz="half" idx="1"/>
          </p:nvPr>
        </p:nvSpPr>
        <p:spPr>
          <a:xfrm>
            <a:off x="1097278" y="1293074"/>
            <a:ext cx="9885569" cy="4023360"/>
          </a:xfrm>
        </p:spPr>
        <p:txBody>
          <a:bodyPr>
            <a:normAutofit/>
          </a:bodyPr>
          <a:lstStyle/>
          <a:p>
            <a:pPr marL="0" indent="0">
              <a:buNone/>
            </a:pPr>
            <a:r>
              <a:rPr lang="en-US" sz="3000" b="1" dirty="0" smtClean="0"/>
              <a:t>Park Land Dedication Requirements (Section 103.00.150)</a:t>
            </a:r>
          </a:p>
          <a:p>
            <a:pPr lvl="1">
              <a:buFont typeface="Wingdings" panose="05000000000000000000" pitchFamily="2" charset="2"/>
              <a:buChar char="§"/>
            </a:pPr>
            <a:r>
              <a:rPr lang="en-US" sz="2400" i="1" dirty="0" smtClean="0"/>
              <a:t>“Dedication </a:t>
            </a:r>
            <a:r>
              <a:rPr lang="en-US" sz="2400" i="1" dirty="0"/>
              <a:t>of land for park and open space use. In all new residential subdivisions, a percentage of the gross area of all property subdivided shall be dedicated for parks, playgrounds, trails, public open space, or other public recreational use</a:t>
            </a:r>
            <a:r>
              <a:rPr lang="en-US" sz="2400" i="1" dirty="0" smtClean="0"/>
              <a:t>.”</a:t>
            </a:r>
          </a:p>
          <a:p>
            <a:pPr marL="201168" lvl="1" indent="0">
              <a:buNone/>
            </a:pPr>
            <a:endParaRPr lang="en-US" sz="2400" i="1" dirty="0"/>
          </a:p>
          <a:p>
            <a:pPr marL="201168" lvl="1" indent="0">
              <a:buNone/>
            </a:pPr>
            <a:r>
              <a:rPr lang="en-US" sz="2800" dirty="0" smtClean="0"/>
              <a:t>Developer is required to provide the City with either physical land, cash payment, or a combination of both.  Physical land would require 10% of the land, which equals </a:t>
            </a:r>
            <a:r>
              <a:rPr lang="en-US" sz="2800" u="sng" dirty="0" smtClean="0"/>
              <a:t>1.42 acres</a:t>
            </a:r>
            <a:r>
              <a:rPr lang="en-US" sz="2800" dirty="0" smtClean="0"/>
              <a:t>.    </a:t>
            </a:r>
            <a:r>
              <a:rPr lang="en-US" sz="2800" i="1" dirty="0" smtClean="0"/>
              <a:t> </a:t>
            </a:r>
            <a:endParaRPr lang="en-US" sz="2800" i="1" dirty="0"/>
          </a:p>
        </p:txBody>
      </p:sp>
    </p:spTree>
    <p:extLst>
      <p:ext uri="{BB962C8B-B14F-4D97-AF65-F5344CB8AC3E}">
        <p14:creationId xmlns:p14="http://schemas.microsoft.com/office/powerpoint/2010/main" val="921036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6797" y="-507217"/>
            <a:ext cx="10058400" cy="1450757"/>
          </a:xfrm>
        </p:spPr>
        <p:txBody>
          <a:bodyPr/>
          <a:lstStyle/>
          <a:p>
            <a:r>
              <a:rPr lang="en-US" dirty="0" smtClean="0"/>
              <a:t>SUBDIVISION CODE CONTINUED</a:t>
            </a:r>
            <a:endParaRPr lang="en-US" dirty="0"/>
          </a:p>
        </p:txBody>
      </p:sp>
      <p:sp>
        <p:nvSpPr>
          <p:cNvPr id="3" name="Content Placeholder 2"/>
          <p:cNvSpPr>
            <a:spLocks noGrp="1"/>
          </p:cNvSpPr>
          <p:nvPr>
            <p:ph idx="1"/>
          </p:nvPr>
        </p:nvSpPr>
        <p:spPr>
          <a:xfrm>
            <a:off x="1097280" y="1295691"/>
            <a:ext cx="10058400" cy="4023360"/>
          </a:xfrm>
        </p:spPr>
        <p:txBody>
          <a:bodyPr>
            <a:normAutofit/>
          </a:bodyPr>
          <a:lstStyle/>
          <a:p>
            <a:pPr marL="0" indent="0">
              <a:buNone/>
            </a:pPr>
            <a:r>
              <a:rPr lang="en-US" sz="2900" b="1" dirty="0" smtClean="0"/>
              <a:t>Land Acceptability</a:t>
            </a:r>
          </a:p>
          <a:p>
            <a:pPr lvl="1">
              <a:buFont typeface="Wingdings" panose="05000000000000000000" pitchFamily="2" charset="2"/>
              <a:buChar char="§"/>
            </a:pPr>
            <a:r>
              <a:rPr lang="en-US" sz="2700" dirty="0" smtClean="0"/>
              <a:t>The City must approve the location and configuration of proposed dedicated park land and shall take into consideration the suitability of the land and for its intended purpose; future needs of the City for parks, playgrounds, trails, or open space; and recommendations of the City’s Parks Commission.</a:t>
            </a:r>
          </a:p>
          <a:p>
            <a:pPr lvl="1">
              <a:buFont typeface="Wingdings" panose="05000000000000000000" pitchFamily="2" charset="2"/>
              <a:buChar char="§"/>
            </a:pPr>
            <a:r>
              <a:rPr lang="en-US" sz="2700" dirty="0" smtClean="0"/>
              <a:t>Trails </a:t>
            </a:r>
            <a:r>
              <a:rPr lang="en-US" sz="2700" dirty="0"/>
              <a:t>constructed by a </a:t>
            </a:r>
            <a:r>
              <a:rPr lang="en-US" sz="2700" dirty="0" err="1"/>
              <a:t>subdivider</a:t>
            </a:r>
            <a:r>
              <a:rPr lang="en-US" sz="2700" dirty="0"/>
              <a:t> within dedicated public open space having at least 30 feet of </a:t>
            </a:r>
            <a:r>
              <a:rPr lang="en-US" sz="2700" dirty="0" smtClean="0"/>
              <a:t>width are </a:t>
            </a:r>
            <a:r>
              <a:rPr lang="en-US" sz="2700" dirty="0"/>
              <a:t>eligible for park credit. The amount of trail dedication credit shall not exceed 25% of the total dedication.</a:t>
            </a:r>
            <a:endParaRPr lang="en-US" sz="2700" dirty="0" smtClean="0"/>
          </a:p>
          <a:p>
            <a:pPr marL="201168" lvl="1" indent="0">
              <a:buNone/>
            </a:pPr>
            <a:endParaRPr lang="en-US" sz="2700" dirty="0" smtClean="0"/>
          </a:p>
        </p:txBody>
      </p:sp>
    </p:spTree>
    <p:extLst>
      <p:ext uri="{BB962C8B-B14F-4D97-AF65-F5344CB8AC3E}">
        <p14:creationId xmlns:p14="http://schemas.microsoft.com/office/powerpoint/2010/main" val="1578620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15815"/>
            <a:ext cx="10058400" cy="1450757"/>
          </a:xfrm>
        </p:spPr>
        <p:txBody>
          <a:bodyPr/>
          <a:lstStyle/>
          <a:p>
            <a:r>
              <a:rPr lang="en-US" dirty="0" smtClean="0"/>
              <a:t>SUBDIVISION CODE CONTINUED</a:t>
            </a:r>
            <a:endParaRPr lang="en-US" dirty="0"/>
          </a:p>
        </p:txBody>
      </p:sp>
      <p:sp>
        <p:nvSpPr>
          <p:cNvPr id="3" name="Content Placeholder 2"/>
          <p:cNvSpPr>
            <a:spLocks noGrp="1"/>
          </p:cNvSpPr>
          <p:nvPr>
            <p:ph idx="1"/>
          </p:nvPr>
        </p:nvSpPr>
        <p:spPr>
          <a:xfrm>
            <a:off x="1097280" y="1393558"/>
            <a:ext cx="10058400" cy="4023360"/>
          </a:xfrm>
        </p:spPr>
        <p:txBody>
          <a:bodyPr>
            <a:normAutofit fontScale="92500" lnSpcReduction="20000"/>
          </a:bodyPr>
          <a:lstStyle/>
          <a:p>
            <a:r>
              <a:rPr lang="en-US" sz="2900" b="1" dirty="0" smtClean="0"/>
              <a:t>Excluded from park land dedications</a:t>
            </a:r>
          </a:p>
          <a:p>
            <a:pPr marL="457200" indent="-457200">
              <a:buFont typeface="+mj-lt"/>
              <a:buAutoNum type="arabicPeriod"/>
            </a:pPr>
            <a:r>
              <a:rPr lang="en-US" sz="2400" dirty="0" smtClean="0"/>
              <a:t>Land </a:t>
            </a:r>
            <a:r>
              <a:rPr lang="en-US" sz="2400" dirty="0"/>
              <a:t>dedicated or obtained as easements for streets, </a:t>
            </a:r>
            <a:r>
              <a:rPr lang="en-US" sz="2400" dirty="0" smtClean="0"/>
              <a:t>sewer</a:t>
            </a:r>
            <a:r>
              <a:rPr lang="en-US" sz="2400" dirty="0"/>
              <a:t>, electrical, gas, storm water drainage </a:t>
            </a:r>
            <a:r>
              <a:rPr lang="en-US" sz="2400" dirty="0" smtClean="0"/>
              <a:t>and retention </a:t>
            </a:r>
            <a:r>
              <a:rPr lang="en-US" sz="2400" dirty="0"/>
              <a:t>areas, or other similar utilities and improvements</a:t>
            </a:r>
            <a:r>
              <a:rPr lang="en-US" sz="2400" dirty="0" smtClean="0"/>
              <a:t>;</a:t>
            </a:r>
          </a:p>
          <a:p>
            <a:pPr marL="457200" indent="-457200">
              <a:buFont typeface="+mj-lt"/>
              <a:buAutoNum type="arabicPeriod"/>
            </a:pPr>
            <a:r>
              <a:rPr lang="en-US" sz="2400" dirty="0" smtClean="0"/>
              <a:t>Land </a:t>
            </a:r>
            <a:r>
              <a:rPr lang="en-US" sz="2400" dirty="0"/>
              <a:t>which is unusable or of limited use; </a:t>
            </a:r>
            <a:r>
              <a:rPr lang="en-US" sz="2400" dirty="0" smtClean="0"/>
              <a:t>and/or</a:t>
            </a:r>
          </a:p>
          <a:p>
            <a:pPr marL="457200" indent="-457200">
              <a:buFont typeface="+mj-lt"/>
              <a:buAutoNum type="arabicPeriod"/>
            </a:pPr>
            <a:r>
              <a:rPr lang="en-US" sz="2400" dirty="0" smtClean="0"/>
              <a:t>Land </a:t>
            </a:r>
            <a:r>
              <a:rPr lang="en-US" sz="2400" dirty="0"/>
              <a:t>within a protected wetland or within a flood plain area unless the Council determines that all </a:t>
            </a:r>
            <a:r>
              <a:rPr lang="en-US" sz="2400" dirty="0" smtClean="0"/>
              <a:t>of the </a:t>
            </a:r>
            <a:r>
              <a:rPr lang="en-US" sz="2400" dirty="0"/>
              <a:t>following criteria are satisfied:</a:t>
            </a:r>
          </a:p>
          <a:p>
            <a:pPr marL="658368" lvl="1" indent="-457200">
              <a:buFont typeface="+mj-lt"/>
              <a:buAutoNum type="alphaLcParenR"/>
            </a:pPr>
            <a:r>
              <a:rPr lang="en-US" sz="2200" dirty="0" smtClean="0"/>
              <a:t>Would </a:t>
            </a:r>
            <a:r>
              <a:rPr lang="en-US" sz="2200" dirty="0"/>
              <a:t>be in the best interests of the general public;</a:t>
            </a:r>
          </a:p>
          <a:p>
            <a:pPr marL="658368" lvl="1" indent="-457200">
              <a:buFont typeface="+mj-lt"/>
              <a:buAutoNum type="alphaLcParenR"/>
            </a:pPr>
            <a:r>
              <a:rPr lang="en-US" sz="2200" dirty="0" smtClean="0"/>
              <a:t> </a:t>
            </a:r>
            <a:r>
              <a:rPr lang="en-US" sz="2200" dirty="0"/>
              <a:t>Would be valuable resource for environmental preservation, educational, or habitat </a:t>
            </a:r>
            <a:r>
              <a:rPr lang="en-US" sz="2200" dirty="0" smtClean="0"/>
              <a:t>     preservation </a:t>
            </a:r>
            <a:r>
              <a:rPr lang="en-US" sz="2400" dirty="0" smtClean="0"/>
              <a:t>purposes</a:t>
            </a:r>
            <a:r>
              <a:rPr lang="en-US" sz="2400" dirty="0"/>
              <a:t>;</a:t>
            </a:r>
          </a:p>
          <a:p>
            <a:pPr marL="658368" lvl="1" indent="-457200">
              <a:buFont typeface="+mj-lt"/>
              <a:buAutoNum type="alphaLcParenR"/>
            </a:pPr>
            <a:r>
              <a:rPr lang="en-US" sz="2200" dirty="0" smtClean="0"/>
              <a:t>Has </a:t>
            </a:r>
            <a:r>
              <a:rPr lang="en-US" sz="2200" dirty="0"/>
              <a:t>an exceptional aesthetic value; </a:t>
            </a:r>
            <a:r>
              <a:rPr lang="en-US" sz="2200" dirty="0" smtClean="0"/>
              <a:t>and</a:t>
            </a:r>
            <a:endParaRPr lang="en-US" sz="2200" dirty="0"/>
          </a:p>
          <a:p>
            <a:pPr marL="658368" lvl="1" indent="-457200">
              <a:buFont typeface="+mj-lt"/>
              <a:buAutoNum type="alphaLcParenR"/>
            </a:pPr>
            <a:r>
              <a:rPr lang="en-US" sz="2200" dirty="0" smtClean="0"/>
              <a:t>Would </a:t>
            </a:r>
            <a:r>
              <a:rPr lang="en-US" sz="2200" dirty="0"/>
              <a:t>not become financially burdensome to the City as a result of maintenance or </a:t>
            </a:r>
            <a:r>
              <a:rPr lang="en-US" sz="2200" dirty="0" smtClean="0"/>
              <a:t>preservation </a:t>
            </a:r>
            <a:r>
              <a:rPr lang="en-US" sz="2400" dirty="0" smtClean="0"/>
              <a:t>requirements</a:t>
            </a:r>
            <a:r>
              <a:rPr lang="en-US" sz="2400" dirty="0"/>
              <a:t>.</a:t>
            </a:r>
            <a:endParaRPr lang="en-US" sz="2400" dirty="0" smtClean="0"/>
          </a:p>
          <a:p>
            <a:endParaRPr lang="en-US" sz="2400" b="1" dirty="0"/>
          </a:p>
          <a:p>
            <a:endParaRPr lang="en-US" dirty="0"/>
          </a:p>
        </p:txBody>
      </p:sp>
    </p:spTree>
    <p:extLst>
      <p:ext uri="{BB962C8B-B14F-4D97-AF65-F5344CB8AC3E}">
        <p14:creationId xmlns:p14="http://schemas.microsoft.com/office/powerpoint/2010/main" val="2602167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968" y="296651"/>
            <a:ext cx="10058400" cy="1450757"/>
          </a:xfrm>
        </p:spPr>
        <p:txBody>
          <a:bodyPr/>
          <a:lstStyle/>
          <a:p>
            <a:r>
              <a:rPr lang="en-US" dirty="0" smtClean="0"/>
              <a:t>COMPREHENSIVE </a:t>
            </a:r>
            <a:r>
              <a:rPr lang="en-US" dirty="0" smtClean="0"/>
              <a:t>PLAN- PARKS </a:t>
            </a:r>
            <a:endParaRPr lang="en-US" dirty="0"/>
          </a:p>
        </p:txBody>
      </p:sp>
      <p:sp>
        <p:nvSpPr>
          <p:cNvPr id="3" name="Content Placeholder 2"/>
          <p:cNvSpPr>
            <a:spLocks noGrp="1"/>
          </p:cNvSpPr>
          <p:nvPr>
            <p:ph idx="1"/>
          </p:nvPr>
        </p:nvSpPr>
        <p:spPr>
          <a:xfrm>
            <a:off x="200968" y="1847022"/>
            <a:ext cx="6702250" cy="4035195"/>
          </a:xfrm>
        </p:spPr>
        <p:txBody>
          <a:bodyPr>
            <a:normAutofit/>
          </a:bodyPr>
          <a:lstStyle/>
          <a:p>
            <a:pPr marL="0" indent="0">
              <a:buNone/>
            </a:pPr>
            <a:r>
              <a:rPr lang="en-US" sz="3000" dirty="0" smtClean="0"/>
              <a:t>The 2040 Comprehensive Plan outlines Park Search Areas within the City.</a:t>
            </a:r>
          </a:p>
          <a:p>
            <a:pPr marL="0" indent="0">
              <a:buNone/>
            </a:pPr>
            <a:r>
              <a:rPr lang="en-US" sz="3000" dirty="0" smtClean="0"/>
              <a:t>Th</a:t>
            </a:r>
            <a:r>
              <a:rPr lang="en-US" sz="3000" dirty="0" smtClean="0"/>
              <a:t>e proposed development </a:t>
            </a:r>
            <a:r>
              <a:rPr lang="en-US" sz="3000" u="sng" dirty="0" smtClean="0"/>
              <a:t>is not </a:t>
            </a:r>
            <a:r>
              <a:rPr lang="en-US" sz="3000" dirty="0" smtClean="0"/>
              <a:t>located within a defined Park Search Area.  </a:t>
            </a:r>
            <a:endParaRPr lang="en-US" sz="3000" dirty="0"/>
          </a:p>
          <a:p>
            <a:pPr marL="274320" indent="-274320">
              <a:buFont typeface="Wingdings" panose="05000000000000000000" pitchFamily="2" charset="2"/>
              <a:buChar char="§"/>
            </a:pPr>
            <a:endParaRPr lang="en-US" dirty="0"/>
          </a:p>
        </p:txBody>
      </p:sp>
      <p:pic>
        <p:nvPicPr>
          <p:cNvPr id="5" name="Picture 4"/>
          <p:cNvPicPr>
            <a:picLocks noChangeAspect="1"/>
          </p:cNvPicPr>
          <p:nvPr/>
        </p:nvPicPr>
        <p:blipFill>
          <a:blip r:embed="rId3"/>
          <a:stretch>
            <a:fillRect/>
          </a:stretch>
        </p:blipFill>
        <p:spPr>
          <a:xfrm>
            <a:off x="6756680" y="2029857"/>
            <a:ext cx="5307945" cy="3669523"/>
          </a:xfrm>
          <a:prstGeom prst="rect">
            <a:avLst/>
          </a:prstGeom>
        </p:spPr>
      </p:pic>
      <p:sp>
        <p:nvSpPr>
          <p:cNvPr id="7" name="Freeform 6"/>
          <p:cNvSpPr/>
          <p:nvPr/>
        </p:nvSpPr>
        <p:spPr>
          <a:xfrm>
            <a:off x="8735688" y="4572000"/>
            <a:ext cx="723482" cy="462224"/>
          </a:xfrm>
          <a:custGeom>
            <a:avLst/>
            <a:gdLst>
              <a:gd name="connsiteX0" fmla="*/ 0 w 723482"/>
              <a:gd name="connsiteY0" fmla="*/ 0 h 462224"/>
              <a:gd name="connsiteX1" fmla="*/ 723482 w 723482"/>
              <a:gd name="connsiteY1" fmla="*/ 10048 h 462224"/>
              <a:gd name="connsiteX2" fmla="*/ 723482 w 723482"/>
              <a:gd name="connsiteY2" fmla="*/ 442127 h 462224"/>
              <a:gd name="connsiteX3" fmla="*/ 0 w 723482"/>
              <a:gd name="connsiteY3" fmla="*/ 462224 h 462224"/>
              <a:gd name="connsiteX4" fmla="*/ 0 w 723482"/>
              <a:gd name="connsiteY4" fmla="*/ 0 h 462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482" h="462224">
                <a:moveTo>
                  <a:pt x="0" y="0"/>
                </a:moveTo>
                <a:lnTo>
                  <a:pt x="723482" y="10048"/>
                </a:lnTo>
                <a:lnTo>
                  <a:pt x="723482" y="442127"/>
                </a:lnTo>
                <a:lnTo>
                  <a:pt x="0" y="462224"/>
                </a:lnTo>
                <a:lnTo>
                  <a:pt x="0" y="0"/>
                </a:ln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stretch>
            <a:fillRect/>
          </a:stretch>
        </p:blipFill>
        <p:spPr>
          <a:xfrm>
            <a:off x="2930248" y="4232530"/>
            <a:ext cx="3800475" cy="1466850"/>
          </a:xfrm>
          <a:prstGeom prst="rect">
            <a:avLst/>
          </a:prstGeom>
        </p:spPr>
      </p:pic>
    </p:spTree>
    <p:extLst>
      <p:ext uri="{BB962C8B-B14F-4D97-AF65-F5344CB8AC3E}">
        <p14:creationId xmlns:p14="http://schemas.microsoft.com/office/powerpoint/2010/main" val="2789817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298" y="110532"/>
            <a:ext cx="10058400" cy="1285184"/>
          </a:xfrm>
        </p:spPr>
        <p:txBody>
          <a:bodyPr/>
          <a:lstStyle/>
          <a:p>
            <a:r>
              <a:rPr lang="en-US" dirty="0" smtClean="0"/>
              <a:t>NEARBY PARKS  </a:t>
            </a:r>
            <a:endParaRPr lang="en-US" dirty="0"/>
          </a:p>
        </p:txBody>
      </p:sp>
      <p:sp>
        <p:nvSpPr>
          <p:cNvPr id="3" name="Content Placeholder 2"/>
          <p:cNvSpPr>
            <a:spLocks noGrp="1"/>
          </p:cNvSpPr>
          <p:nvPr>
            <p:ph idx="1"/>
          </p:nvPr>
        </p:nvSpPr>
        <p:spPr>
          <a:xfrm>
            <a:off x="805878" y="1737360"/>
            <a:ext cx="10058400" cy="4023360"/>
          </a:xfrm>
        </p:spPr>
        <p:txBody>
          <a:bodyPr>
            <a:normAutofit/>
          </a:bodyPr>
          <a:lstStyle/>
          <a:p>
            <a:pPr marL="0" indent="0">
              <a:buNone/>
            </a:pPr>
            <a:r>
              <a:rPr lang="en-US" sz="3200" dirty="0" smtClean="0"/>
              <a:t>The </a:t>
            </a:r>
            <a:r>
              <a:rPr lang="en-US" sz="3200" dirty="0" smtClean="0"/>
              <a:t>proposed development is within the following proximities to nearby parks:</a:t>
            </a:r>
          </a:p>
          <a:p>
            <a:pPr marL="0" indent="0">
              <a:buNone/>
            </a:pPr>
            <a:r>
              <a:rPr lang="en-US" sz="3200" b="1" dirty="0" err="1" smtClean="0"/>
              <a:t>Hammes</a:t>
            </a:r>
            <a:r>
              <a:rPr lang="en-US" sz="3200" b="1" smtClean="0"/>
              <a:t> Park: 0.13 mi</a:t>
            </a:r>
          </a:p>
          <a:p>
            <a:pPr marL="0" indent="0">
              <a:buNone/>
            </a:pPr>
            <a:endParaRPr lang="en-US" sz="3200" b="1" dirty="0" smtClean="0"/>
          </a:p>
          <a:p>
            <a:pPr marL="0" indent="0">
              <a:buNone/>
            </a:pPr>
            <a:r>
              <a:rPr lang="en-US" sz="3200" dirty="0" smtClean="0"/>
              <a:t>  </a:t>
            </a:r>
            <a:endParaRPr lang="en-US" sz="3200" dirty="0"/>
          </a:p>
          <a:p>
            <a:pPr marL="274320" indent="-274320">
              <a:buFont typeface="Wingdings" panose="05000000000000000000" pitchFamily="2" charset="2"/>
              <a:buChar char="§"/>
            </a:pPr>
            <a:endParaRPr lang="en-US" dirty="0"/>
          </a:p>
        </p:txBody>
      </p:sp>
    </p:spTree>
    <p:extLst>
      <p:ext uri="{BB962C8B-B14F-4D97-AF65-F5344CB8AC3E}">
        <p14:creationId xmlns:p14="http://schemas.microsoft.com/office/powerpoint/2010/main" val="2375872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COMMISSION OPTIONS </a:t>
            </a:r>
            <a:endParaRPr lang="en-US" dirty="0"/>
          </a:p>
        </p:txBody>
      </p:sp>
      <p:sp>
        <p:nvSpPr>
          <p:cNvPr id="3" name="Content Placeholder 2"/>
          <p:cNvSpPr>
            <a:spLocks noGrp="1"/>
          </p:cNvSpPr>
          <p:nvPr>
            <p:ph sz="half" idx="1"/>
          </p:nvPr>
        </p:nvSpPr>
        <p:spPr>
          <a:xfrm>
            <a:off x="1097278" y="1845734"/>
            <a:ext cx="10236765" cy="4023360"/>
          </a:xfrm>
        </p:spPr>
        <p:txBody>
          <a:bodyPr>
            <a:normAutofit/>
          </a:bodyPr>
          <a:lstStyle/>
          <a:p>
            <a:pPr marL="0" indent="0">
              <a:buNone/>
            </a:pPr>
            <a:r>
              <a:rPr lang="en-US" sz="2800" dirty="0" smtClean="0"/>
              <a:t>The Commission may recommend the following options:</a:t>
            </a:r>
          </a:p>
          <a:p>
            <a:pPr lvl="3">
              <a:buFont typeface="Wingdings" panose="05000000000000000000" pitchFamily="2" charset="2"/>
              <a:buChar char="§"/>
            </a:pPr>
            <a:endParaRPr lang="en-US" sz="3200" b="1" i="1" dirty="0" smtClean="0"/>
          </a:p>
          <a:p>
            <a:pPr lvl="8">
              <a:buFont typeface="Wingdings" panose="05000000000000000000" pitchFamily="2" charset="2"/>
              <a:buChar char="§"/>
            </a:pPr>
            <a:r>
              <a:rPr lang="en-US" sz="3200" b="1" i="1" dirty="0" smtClean="0"/>
              <a:t>The City accept cash in lieu of land </a:t>
            </a:r>
          </a:p>
          <a:p>
            <a:pPr lvl="8">
              <a:buFont typeface="Wingdings" panose="05000000000000000000" pitchFamily="2" charset="2"/>
              <a:buChar char="§"/>
            </a:pPr>
            <a:r>
              <a:rPr lang="en-US" sz="3200" b="1" i="1" dirty="0" smtClean="0"/>
              <a:t>The City accept land in lieu of cash</a:t>
            </a:r>
          </a:p>
          <a:p>
            <a:pPr lvl="8">
              <a:buFont typeface="Wingdings" panose="05000000000000000000" pitchFamily="2" charset="2"/>
              <a:buChar char="§"/>
            </a:pPr>
            <a:r>
              <a:rPr lang="en-US" sz="3200" b="1" i="1" dirty="0" smtClean="0"/>
              <a:t>The City take a combination of both </a:t>
            </a:r>
            <a:endParaRPr lang="en-US" sz="3200" b="1" i="1" dirty="0"/>
          </a:p>
        </p:txBody>
      </p:sp>
    </p:spTree>
    <p:extLst>
      <p:ext uri="{BB962C8B-B14F-4D97-AF65-F5344CB8AC3E}">
        <p14:creationId xmlns:p14="http://schemas.microsoft.com/office/powerpoint/2010/main" val="1035117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STAFF RECCOMENDATION</a:t>
            </a:r>
            <a:endParaRPr lang="en-US" dirty="0"/>
          </a:p>
        </p:txBody>
      </p:sp>
      <p:sp>
        <p:nvSpPr>
          <p:cNvPr id="3" name="Content Placeholder 2"/>
          <p:cNvSpPr>
            <a:spLocks noGrp="1"/>
          </p:cNvSpPr>
          <p:nvPr>
            <p:ph sz="half" idx="1"/>
          </p:nvPr>
        </p:nvSpPr>
        <p:spPr>
          <a:xfrm>
            <a:off x="1097279" y="1845734"/>
            <a:ext cx="10058400" cy="4023360"/>
          </a:xfrm>
        </p:spPr>
        <p:txBody>
          <a:bodyPr>
            <a:normAutofit/>
          </a:bodyPr>
          <a:lstStyle/>
          <a:p>
            <a:r>
              <a:rPr lang="en-US" sz="2800" b="1" i="1" dirty="0" smtClean="0"/>
              <a:t>“Motion to recommend approval of the Preliminary PUD with the acceptance of park dedication funds in lieu of physical land supported by the cited findings.”  </a:t>
            </a:r>
            <a:endParaRPr lang="en-US" sz="2800" b="1" i="1" dirty="0"/>
          </a:p>
        </p:txBody>
      </p:sp>
    </p:spTree>
    <p:extLst>
      <p:ext uri="{BB962C8B-B14F-4D97-AF65-F5344CB8AC3E}">
        <p14:creationId xmlns:p14="http://schemas.microsoft.com/office/powerpoint/2010/main" val="2637736827"/>
      </p:ext>
    </p:extLst>
  </p:cSld>
  <p:clrMapOvr>
    <a:masterClrMapping/>
  </p:clrMapOvr>
</p:sld>
</file>

<file path=ppt/theme/theme1.xml><?xml version="1.0" encoding="utf-8"?>
<a:theme xmlns:a="http://schemas.openxmlformats.org/drawingml/2006/main" name="Retrospect">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4952</TotalTime>
  <Words>1039</Words>
  <Application>Microsoft Office PowerPoint</Application>
  <PresentationFormat>Widescreen</PresentationFormat>
  <Paragraphs>109</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Times New Roman</vt:lpstr>
      <vt:lpstr>Wingdings</vt:lpstr>
      <vt:lpstr>Retrospect</vt:lpstr>
      <vt:lpstr>9450 Hudson Blvd Preliminary PUD  Park Dedication</vt:lpstr>
      <vt:lpstr>INTRODUCTION/BACKGROUND</vt:lpstr>
      <vt:lpstr>BACKGROUND CONTINUED </vt:lpstr>
      <vt:lpstr>ISSUE BEFORE THE PARKS COMMISSION  </vt:lpstr>
      <vt:lpstr>SIDEWALKS STANDARDS </vt:lpstr>
      <vt:lpstr>COMPREHENSIVE PLAN-TRAILS</vt:lpstr>
      <vt:lpstr>PowerPoint Presentation</vt:lpstr>
      <vt:lpstr>SUBDIVISION CODE</vt:lpstr>
      <vt:lpstr>SUBDIVISION CODE CONTINUED</vt:lpstr>
      <vt:lpstr>SUBDIVISION CODE CONTINUED</vt:lpstr>
      <vt:lpstr>COMPREHENSIVE PLAN- PARKS </vt:lpstr>
      <vt:lpstr>NEARBY PARKS  </vt:lpstr>
      <vt:lpstr>COMMISSION OPTIONS </vt:lpstr>
      <vt:lpstr>STAFF RECCOMENDATION</vt:lpstr>
    </vt:vector>
  </TitlesOfParts>
  <Company>City of Lake Elmo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Purrington Variance</dc:title>
  <dc:creator>Jane.Kansier@bolton-menk.com</dc:creator>
  <cp:lastModifiedBy>Ben Hetzel</cp:lastModifiedBy>
  <cp:revision>208</cp:revision>
  <cp:lastPrinted>2021-09-27T22:18:21Z</cp:lastPrinted>
  <dcterms:created xsi:type="dcterms:W3CDTF">2020-07-06T15:06:13Z</dcterms:created>
  <dcterms:modified xsi:type="dcterms:W3CDTF">2022-05-13T21:29:39Z</dcterms:modified>
</cp:coreProperties>
</file>