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347" r:id="rId3"/>
    <p:sldId id="412" r:id="rId4"/>
    <p:sldId id="417" r:id="rId5"/>
    <p:sldId id="404" r:id="rId6"/>
    <p:sldId id="415" r:id="rId7"/>
    <p:sldId id="416" r:id="rId8"/>
    <p:sldId id="292" r:id="rId9"/>
    <p:sldId id="413" r:id="rId10"/>
    <p:sldId id="378" r:id="rId11"/>
    <p:sldId id="384" r:id="rId12"/>
    <p:sldId id="405" r:id="rId13"/>
    <p:sldId id="410" r:id="rId14"/>
  </p:sldIdLst>
  <p:sldSz cx="12192000" cy="6858000"/>
  <p:notesSz cx="7026275" cy="9312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6B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509" autoAdjust="0"/>
  </p:normalViewPr>
  <p:slideViewPr>
    <p:cSldViewPr snapToGrid="0">
      <p:cViewPr varScale="1">
        <p:scale>
          <a:sx n="91" d="100"/>
          <a:sy n="91" d="100"/>
        </p:scale>
        <p:origin x="498" y="84"/>
      </p:cViewPr>
      <p:guideLst/>
    </p:cSldViewPr>
  </p:slideViewPr>
  <p:notesTextViewPr>
    <p:cViewPr>
      <p:scale>
        <a:sx n="1" d="1"/>
        <a:sy n="1" d="1"/>
      </p:scale>
      <p:origin x="0" y="0"/>
    </p:cViewPr>
  </p:notesTextViewPr>
  <p:notesViewPr>
    <p:cSldViewPr snapToGrid="0">
      <p:cViewPr varScale="1">
        <p:scale>
          <a:sx n="85" d="100"/>
          <a:sy n="85" d="100"/>
        </p:scale>
        <p:origin x="2796"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4719" cy="467231"/>
          </a:xfrm>
          <a:prstGeom prst="rect">
            <a:avLst/>
          </a:prstGeom>
        </p:spPr>
        <p:txBody>
          <a:bodyPr vert="horz" lIns="93354" tIns="46678" rIns="93354" bIns="46678" rtlCol="0"/>
          <a:lstStyle>
            <a:lvl1pPr algn="l">
              <a:defRPr sz="1200"/>
            </a:lvl1pPr>
          </a:lstStyle>
          <a:p>
            <a:endParaRPr lang="en-US" dirty="0"/>
          </a:p>
        </p:txBody>
      </p:sp>
      <p:sp>
        <p:nvSpPr>
          <p:cNvPr id="3" name="Date Placeholder 2"/>
          <p:cNvSpPr>
            <a:spLocks noGrp="1"/>
          </p:cNvSpPr>
          <p:nvPr>
            <p:ph type="dt" idx="1"/>
          </p:nvPr>
        </p:nvSpPr>
        <p:spPr>
          <a:xfrm>
            <a:off x="3979930" y="0"/>
            <a:ext cx="3044719" cy="467231"/>
          </a:xfrm>
          <a:prstGeom prst="rect">
            <a:avLst/>
          </a:prstGeom>
        </p:spPr>
        <p:txBody>
          <a:bodyPr vert="horz" lIns="93354" tIns="46678" rIns="93354" bIns="46678" rtlCol="0"/>
          <a:lstStyle>
            <a:lvl1pPr algn="r">
              <a:defRPr sz="1200"/>
            </a:lvl1pPr>
          </a:lstStyle>
          <a:p>
            <a:fld id="{0D709140-7ACA-475E-A490-C66DEF488A7A}" type="datetimeFigureOut">
              <a:rPr lang="en-US" smtClean="0"/>
              <a:t>7/18/2022</a:t>
            </a:fld>
            <a:endParaRPr lang="en-US" dirty="0"/>
          </a:p>
        </p:txBody>
      </p:sp>
      <p:sp>
        <p:nvSpPr>
          <p:cNvPr id="4" name="Slide Image Placeholder 3"/>
          <p:cNvSpPr>
            <a:spLocks noGrp="1" noRot="1" noChangeAspect="1"/>
          </p:cNvSpPr>
          <p:nvPr>
            <p:ph type="sldImg" idx="2"/>
          </p:nvPr>
        </p:nvSpPr>
        <p:spPr>
          <a:xfrm>
            <a:off x="719138" y="1163638"/>
            <a:ext cx="5588000" cy="3143250"/>
          </a:xfrm>
          <a:prstGeom prst="rect">
            <a:avLst/>
          </a:prstGeom>
          <a:noFill/>
          <a:ln w="12700">
            <a:solidFill>
              <a:prstClr val="black"/>
            </a:solidFill>
          </a:ln>
        </p:spPr>
        <p:txBody>
          <a:bodyPr vert="horz" lIns="93354" tIns="46678" rIns="93354" bIns="46678" rtlCol="0" anchor="ctr"/>
          <a:lstStyle/>
          <a:p>
            <a:endParaRPr lang="en-US" dirty="0"/>
          </a:p>
        </p:txBody>
      </p:sp>
      <p:sp>
        <p:nvSpPr>
          <p:cNvPr id="5" name="Notes Placeholder 4"/>
          <p:cNvSpPr>
            <a:spLocks noGrp="1"/>
          </p:cNvSpPr>
          <p:nvPr>
            <p:ph type="body" sz="quarter" idx="3"/>
          </p:nvPr>
        </p:nvSpPr>
        <p:spPr>
          <a:xfrm>
            <a:off x="702628" y="4481532"/>
            <a:ext cx="5621020" cy="3666709"/>
          </a:xfrm>
          <a:prstGeom prst="rect">
            <a:avLst/>
          </a:prstGeom>
        </p:spPr>
        <p:txBody>
          <a:bodyPr vert="horz" lIns="93354" tIns="46678" rIns="93354" bIns="4667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5046"/>
            <a:ext cx="3044719" cy="467230"/>
          </a:xfrm>
          <a:prstGeom prst="rect">
            <a:avLst/>
          </a:prstGeom>
        </p:spPr>
        <p:txBody>
          <a:bodyPr vert="horz" lIns="93354" tIns="46678" rIns="93354" bIns="4667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9930" y="8845046"/>
            <a:ext cx="3044719" cy="467230"/>
          </a:xfrm>
          <a:prstGeom prst="rect">
            <a:avLst/>
          </a:prstGeom>
        </p:spPr>
        <p:txBody>
          <a:bodyPr vert="horz" lIns="93354" tIns="46678" rIns="93354" bIns="46678" rtlCol="0" anchor="b"/>
          <a:lstStyle>
            <a:lvl1pPr algn="r">
              <a:defRPr sz="1200"/>
            </a:lvl1pPr>
          </a:lstStyle>
          <a:p>
            <a:fld id="{C76E7FC0-2CE7-4130-AC48-FDBD4ABA3B54}" type="slidenum">
              <a:rPr lang="en-US" smtClean="0"/>
              <a:t>‹#›</a:t>
            </a:fld>
            <a:endParaRPr lang="en-US" dirty="0"/>
          </a:p>
        </p:txBody>
      </p:sp>
    </p:spTree>
    <p:extLst>
      <p:ext uri="{BB962C8B-B14F-4D97-AF65-F5344CB8AC3E}">
        <p14:creationId xmlns:p14="http://schemas.microsoft.com/office/powerpoint/2010/main" val="202374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6E7FC0-2CE7-4130-AC48-FDBD4ABA3B54}" type="slidenum">
              <a:rPr lang="en-US" smtClean="0"/>
              <a:t>1</a:t>
            </a:fld>
            <a:endParaRPr lang="en-US" dirty="0"/>
          </a:p>
        </p:txBody>
      </p:sp>
    </p:spTree>
    <p:extLst>
      <p:ext uri="{BB962C8B-B14F-4D97-AF65-F5344CB8AC3E}">
        <p14:creationId xmlns:p14="http://schemas.microsoft.com/office/powerpoint/2010/main" val="27188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 The City has received a request from Inland Development Partners LLC for review Preliminary Planned Unit Development (PUD) and Plat. This development was brought before the Parks Commission at the April 18, 2022 meeting to provide feedback and make a recommendation regarding park dedication requirements. The Parks Commission recommended taking 3.2 acres of land for future park space at the April 18, 2022 meeting. The initial proposal during the Pre-application phase was for a 130-unit apartment building, a 42-unit senior housing building, and 136 townhouses (308 total units). The two multifamily buildings proposed during pre-application have now been replaced with 97 attached townhomes, decreasing the total units to 244. This project requires approval of a PUD, plat and a zoning map amendment (rezoning) to the land use designations guided by the Comprehensive Plan. </a:t>
            </a:r>
            <a:endParaRPr lang="en-US" sz="1800" dirty="0">
              <a:solidFill>
                <a:srgbClr val="000000"/>
              </a:solidFill>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76E7FC0-2CE7-4130-AC48-FDBD4ABA3B54}" type="slidenum">
              <a:rPr lang="en-US" smtClean="0"/>
              <a:t>2</a:t>
            </a:fld>
            <a:endParaRPr lang="en-US" dirty="0"/>
          </a:p>
        </p:txBody>
      </p:sp>
    </p:spTree>
    <p:extLst>
      <p:ext uri="{BB962C8B-B14F-4D97-AF65-F5344CB8AC3E}">
        <p14:creationId xmlns:p14="http://schemas.microsoft.com/office/powerpoint/2010/main" val="2803825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6E7FC0-2CE7-4130-AC48-FDBD4ABA3B54}" type="slidenum">
              <a:rPr lang="en-US" smtClean="0"/>
              <a:t>3</a:t>
            </a:fld>
            <a:endParaRPr lang="en-US" dirty="0"/>
          </a:p>
        </p:txBody>
      </p:sp>
    </p:spTree>
    <p:extLst>
      <p:ext uri="{BB962C8B-B14F-4D97-AF65-F5344CB8AC3E}">
        <p14:creationId xmlns:p14="http://schemas.microsoft.com/office/powerpoint/2010/main" val="4077436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6E7FC0-2CE7-4130-AC48-FDBD4ABA3B54}" type="slidenum">
              <a:rPr lang="en-US" smtClean="0"/>
              <a:t>4</a:t>
            </a:fld>
            <a:endParaRPr lang="en-US" dirty="0"/>
          </a:p>
        </p:txBody>
      </p:sp>
    </p:spTree>
    <p:extLst>
      <p:ext uri="{BB962C8B-B14F-4D97-AF65-F5344CB8AC3E}">
        <p14:creationId xmlns:p14="http://schemas.microsoft.com/office/powerpoint/2010/main" val="23175169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Parks Commission is being asked to review the PUD pre-application and plat sketch plan and provide feedback on the proposal to meet the City Code Park Land Dedication Requirements and the Comprehensive Plan guidance.</a:t>
            </a:r>
            <a:endParaRPr lang="en-US"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76E7FC0-2CE7-4130-AC48-FDBD4ABA3B54}" type="slidenum">
              <a:rPr lang="en-US" smtClean="0"/>
              <a:t>5</a:t>
            </a:fld>
            <a:endParaRPr lang="en-US" dirty="0"/>
          </a:p>
        </p:txBody>
      </p:sp>
    </p:spTree>
    <p:extLst>
      <p:ext uri="{BB962C8B-B14F-4D97-AF65-F5344CB8AC3E}">
        <p14:creationId xmlns:p14="http://schemas.microsoft.com/office/powerpoint/2010/main" val="2512928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76E7FC0-2CE7-4130-AC48-FDBD4ABA3B54}" type="slidenum">
              <a:rPr lang="en-US" smtClean="0"/>
              <a:t>6</a:t>
            </a:fld>
            <a:endParaRPr lang="en-US" dirty="0"/>
          </a:p>
        </p:txBody>
      </p:sp>
    </p:spTree>
    <p:extLst>
      <p:ext uri="{BB962C8B-B14F-4D97-AF65-F5344CB8AC3E}">
        <p14:creationId xmlns:p14="http://schemas.microsoft.com/office/powerpoint/2010/main" val="4109513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76E7FC0-2CE7-4130-AC48-FDBD4ABA3B54}" type="slidenum">
              <a:rPr lang="en-US" smtClean="0"/>
              <a:t>7</a:t>
            </a:fld>
            <a:endParaRPr lang="en-US" dirty="0"/>
          </a:p>
        </p:txBody>
      </p:sp>
    </p:spTree>
    <p:extLst>
      <p:ext uri="{BB962C8B-B14F-4D97-AF65-F5344CB8AC3E}">
        <p14:creationId xmlns:p14="http://schemas.microsoft.com/office/powerpoint/2010/main" val="16812231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76E7FC0-2CE7-4130-AC48-FDBD4ABA3B54}" type="slidenum">
              <a:rPr lang="en-US" smtClean="0"/>
              <a:t>8</a:t>
            </a:fld>
            <a:endParaRPr lang="en-US" dirty="0"/>
          </a:p>
        </p:txBody>
      </p:sp>
    </p:spTree>
    <p:extLst>
      <p:ext uri="{BB962C8B-B14F-4D97-AF65-F5344CB8AC3E}">
        <p14:creationId xmlns:p14="http://schemas.microsoft.com/office/powerpoint/2010/main" val="1635353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6E7FC0-2CE7-4130-AC48-FDBD4ABA3B54}" type="slidenum">
              <a:rPr lang="en-US" smtClean="0"/>
              <a:t>9</a:t>
            </a:fld>
            <a:endParaRPr lang="en-US" dirty="0"/>
          </a:p>
        </p:txBody>
      </p:sp>
    </p:spTree>
    <p:extLst>
      <p:ext uri="{BB962C8B-B14F-4D97-AF65-F5344CB8AC3E}">
        <p14:creationId xmlns:p14="http://schemas.microsoft.com/office/powerpoint/2010/main" val="10222487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6E7FC0-2CE7-4130-AC48-FDBD4ABA3B54}" type="slidenum">
              <a:rPr lang="en-US" smtClean="0"/>
              <a:t>10</a:t>
            </a:fld>
            <a:endParaRPr lang="en-US" dirty="0"/>
          </a:p>
        </p:txBody>
      </p:sp>
    </p:spTree>
    <p:extLst>
      <p:ext uri="{BB962C8B-B14F-4D97-AF65-F5344CB8AC3E}">
        <p14:creationId xmlns:p14="http://schemas.microsoft.com/office/powerpoint/2010/main" val="21526496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6E7FC0-2CE7-4130-AC48-FDBD4ABA3B54}" type="slidenum">
              <a:rPr lang="en-US" smtClean="0"/>
              <a:t>11</a:t>
            </a:fld>
            <a:endParaRPr lang="en-US" dirty="0"/>
          </a:p>
        </p:txBody>
      </p:sp>
    </p:spTree>
    <p:extLst>
      <p:ext uri="{BB962C8B-B14F-4D97-AF65-F5344CB8AC3E}">
        <p14:creationId xmlns:p14="http://schemas.microsoft.com/office/powerpoint/2010/main" val="25250947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2628" y="4481532"/>
            <a:ext cx="5621020" cy="4651179"/>
          </a:xfrm>
        </p:spPr>
        <p:txBody>
          <a:bodyPr/>
          <a:lstStyle/>
          <a:p>
            <a:endParaRPr lang="en-US"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76E7FC0-2CE7-4130-AC48-FDBD4ABA3B54}" type="slidenum">
              <a:rPr lang="en-US" smtClean="0"/>
              <a:t>12</a:t>
            </a:fld>
            <a:endParaRPr lang="en-US" dirty="0"/>
          </a:p>
        </p:txBody>
      </p:sp>
    </p:spTree>
    <p:extLst>
      <p:ext uri="{BB962C8B-B14F-4D97-AF65-F5344CB8AC3E}">
        <p14:creationId xmlns:p14="http://schemas.microsoft.com/office/powerpoint/2010/main" val="24451774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6E7FC0-2CE7-4130-AC48-FDBD4ABA3B54}" type="slidenum">
              <a:rPr lang="en-US" smtClean="0"/>
              <a:t>13</a:t>
            </a:fld>
            <a:endParaRPr lang="en-US" dirty="0"/>
          </a:p>
        </p:txBody>
      </p:sp>
    </p:spTree>
    <p:extLst>
      <p:ext uri="{BB962C8B-B14F-4D97-AF65-F5344CB8AC3E}">
        <p14:creationId xmlns:p14="http://schemas.microsoft.com/office/powerpoint/2010/main" val="34239997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A76C0CB-D55D-4431-925B-DFC763E773AA}" type="datetimeFigureOut">
              <a:rPr lang="en-US" smtClean="0"/>
              <a:t>7/18/2022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987F54-FED4-4A4C-A4D6-38EA8B95529C}"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descr="City of Lake Elmo logo copy"/>
          <p:cNvPicPr/>
          <p:nvPr userDrawn="1"/>
        </p:nvPicPr>
        <p:blipFill>
          <a:blip r:embed="rId2" cstate="print"/>
          <a:srcRect/>
          <a:stretch>
            <a:fillRect/>
          </a:stretch>
        </p:blipFill>
        <p:spPr bwMode="auto">
          <a:xfrm>
            <a:off x="4878205" y="917666"/>
            <a:ext cx="2011045" cy="662940"/>
          </a:xfrm>
          <a:prstGeom prst="rect">
            <a:avLst/>
          </a:prstGeom>
          <a:noFill/>
          <a:ln w="9525">
            <a:noFill/>
            <a:miter lim="800000"/>
            <a:headEnd/>
            <a:tailEnd/>
          </a:ln>
        </p:spPr>
      </p:pic>
    </p:spTree>
    <p:extLst>
      <p:ext uri="{BB962C8B-B14F-4D97-AF65-F5344CB8AC3E}">
        <p14:creationId xmlns:p14="http://schemas.microsoft.com/office/powerpoint/2010/main" val="4138731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76C0CB-D55D-4431-925B-DFC763E773AA}" type="datetimeFigureOut">
              <a:rPr lang="en-US" smtClean="0"/>
              <a:t>7/18/2022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987F54-FED4-4A4C-A4D6-38EA8B95529C}" type="slidenum">
              <a:rPr lang="en-US" smtClean="0"/>
              <a:t>‹#›</a:t>
            </a:fld>
            <a:endParaRPr lang="en-US" dirty="0"/>
          </a:p>
        </p:txBody>
      </p:sp>
    </p:spTree>
    <p:extLst>
      <p:ext uri="{BB962C8B-B14F-4D97-AF65-F5344CB8AC3E}">
        <p14:creationId xmlns:p14="http://schemas.microsoft.com/office/powerpoint/2010/main" val="2029924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dirty="0"/>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A76C0CB-D55D-4431-925B-DFC763E773AA}" type="datetimeFigureOut">
              <a:rPr lang="en-US" smtClean="0"/>
              <a:t>7/18/2022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987F54-FED4-4A4C-A4D6-38EA8B95529C}"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descr="City of Lake Elmo logo copy"/>
          <p:cNvPicPr/>
          <p:nvPr userDrawn="1"/>
        </p:nvPicPr>
        <p:blipFill>
          <a:blip r:embed="rId2" cstate="print"/>
          <a:srcRect/>
          <a:stretch>
            <a:fillRect/>
          </a:stretch>
        </p:blipFill>
        <p:spPr bwMode="auto">
          <a:xfrm>
            <a:off x="4780234" y="950323"/>
            <a:ext cx="2011045" cy="662940"/>
          </a:xfrm>
          <a:prstGeom prst="rect">
            <a:avLst/>
          </a:prstGeom>
          <a:noFill/>
          <a:ln w="9525">
            <a:noFill/>
            <a:miter lim="800000"/>
            <a:headEnd/>
            <a:tailEnd/>
          </a:ln>
        </p:spPr>
      </p:pic>
    </p:spTree>
    <p:extLst>
      <p:ext uri="{BB962C8B-B14F-4D97-AF65-F5344CB8AC3E}">
        <p14:creationId xmlns:p14="http://schemas.microsoft.com/office/powerpoint/2010/main" val="2929237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A76C0CB-D55D-4431-925B-DFC763E773AA}" type="datetimeFigureOut">
              <a:rPr lang="en-US" smtClean="0"/>
              <a:t>7/18/2022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C987F54-FED4-4A4C-A4D6-38EA8B95529C}" type="slidenum">
              <a:rPr lang="en-US" smtClean="0"/>
              <a:t>‹#›</a:t>
            </a:fld>
            <a:endParaRPr lang="en-US" dirty="0"/>
          </a:p>
        </p:txBody>
      </p:sp>
    </p:spTree>
    <p:extLst>
      <p:ext uri="{BB962C8B-B14F-4D97-AF65-F5344CB8AC3E}">
        <p14:creationId xmlns:p14="http://schemas.microsoft.com/office/powerpoint/2010/main" val="3609697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76C0CB-D55D-4431-925B-DFC763E773AA}" type="datetimeFigureOut">
              <a:rPr lang="en-US" smtClean="0"/>
              <a:t>7/18/2022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C987F54-FED4-4A4C-A4D6-38EA8B95529C}" type="slidenum">
              <a:rPr lang="en-US" smtClean="0"/>
              <a:t>‹#›</a:t>
            </a:fld>
            <a:endParaRPr lang="en-US" dirty="0"/>
          </a:p>
        </p:txBody>
      </p:sp>
    </p:spTree>
    <p:extLst>
      <p:ext uri="{BB962C8B-B14F-4D97-AF65-F5344CB8AC3E}">
        <p14:creationId xmlns:p14="http://schemas.microsoft.com/office/powerpoint/2010/main" val="1974753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A76C0CB-D55D-4431-925B-DFC763E773AA}" type="datetimeFigureOut">
              <a:rPr lang="en-US" smtClean="0"/>
              <a:t>7/18/2022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C987F54-FED4-4A4C-A4D6-38EA8B95529C}" type="slidenum">
              <a:rPr lang="en-US" smtClean="0"/>
              <a:t>‹#›</a:t>
            </a:fld>
            <a:endParaRPr lang="en-US" dirty="0"/>
          </a:p>
        </p:txBody>
      </p:sp>
    </p:spTree>
    <p:extLst>
      <p:ext uri="{BB962C8B-B14F-4D97-AF65-F5344CB8AC3E}">
        <p14:creationId xmlns:p14="http://schemas.microsoft.com/office/powerpoint/2010/main" val="2057103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A76C0CB-D55D-4431-925B-DFC763E773AA}" type="datetimeFigureOut">
              <a:rPr lang="en-US" smtClean="0"/>
              <a:t>7/18/2022</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8C987F54-FED4-4A4C-A4D6-38EA8B95529C}" type="slidenum">
              <a:rPr lang="en-US" smtClean="0"/>
              <a:t>‹#›</a:t>
            </a:fld>
            <a:endParaRPr lang="en-US" dirty="0"/>
          </a:p>
        </p:txBody>
      </p:sp>
    </p:spTree>
    <p:extLst>
      <p:ext uri="{BB962C8B-B14F-4D97-AF65-F5344CB8AC3E}">
        <p14:creationId xmlns:p14="http://schemas.microsoft.com/office/powerpoint/2010/main" val="3492250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6A76C0CB-D55D-4431-925B-DFC763E773AA}" type="datetimeFigureOut">
              <a:rPr lang="en-US" smtClean="0"/>
              <a:t>7/18/2022</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C987F54-FED4-4A4C-A4D6-38EA8B95529C}" type="slidenum">
              <a:rPr lang="en-US" smtClean="0"/>
              <a:t>‹#›</a:t>
            </a:fld>
            <a:endParaRPr lang="en-US" dirty="0"/>
          </a:p>
        </p:txBody>
      </p:sp>
    </p:spTree>
    <p:extLst>
      <p:ext uri="{BB962C8B-B14F-4D97-AF65-F5344CB8AC3E}">
        <p14:creationId xmlns:p14="http://schemas.microsoft.com/office/powerpoint/2010/main" val="344259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A76C0CB-D55D-4431-925B-DFC763E773AA}" type="datetimeFigureOut">
              <a:rPr lang="en-US" smtClean="0"/>
              <a:t>7/18/2022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C987F54-FED4-4A4C-A4D6-38EA8B95529C}" type="slidenum">
              <a:rPr lang="en-US" smtClean="0"/>
              <a:t>‹#›</a:t>
            </a:fld>
            <a:endParaRPr lang="en-US" dirty="0"/>
          </a:p>
        </p:txBody>
      </p:sp>
    </p:spTree>
    <p:extLst>
      <p:ext uri="{BB962C8B-B14F-4D97-AF65-F5344CB8AC3E}">
        <p14:creationId xmlns:p14="http://schemas.microsoft.com/office/powerpoint/2010/main" val="2070742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76C0CB-D55D-4431-925B-DFC763E773AA}" type="datetimeFigureOut">
              <a:rPr lang="en-US" smtClean="0"/>
              <a:t>7/18/2022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987F54-FED4-4A4C-A4D6-38EA8B95529C}" type="slidenum">
              <a:rPr lang="en-US" smtClean="0"/>
              <a:t>‹#›</a:t>
            </a:fld>
            <a:endParaRPr lang="en-US" dirty="0"/>
          </a:p>
        </p:txBody>
      </p:sp>
    </p:spTree>
    <p:extLst>
      <p:ext uri="{BB962C8B-B14F-4D97-AF65-F5344CB8AC3E}">
        <p14:creationId xmlns:p14="http://schemas.microsoft.com/office/powerpoint/2010/main" val="3963819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76C0CB-D55D-4431-925B-DFC763E773AA}" type="datetimeFigureOut">
              <a:rPr lang="en-US" smtClean="0"/>
              <a:t>7/18/2022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987F54-FED4-4A4C-A4D6-38EA8B95529C}" type="slidenum">
              <a:rPr lang="en-US" smtClean="0"/>
              <a:t>‹#›</a:t>
            </a:fld>
            <a:endParaRPr lang="en-US" dirty="0"/>
          </a:p>
        </p:txBody>
      </p:sp>
    </p:spTree>
    <p:extLst>
      <p:ext uri="{BB962C8B-B14F-4D97-AF65-F5344CB8AC3E}">
        <p14:creationId xmlns:p14="http://schemas.microsoft.com/office/powerpoint/2010/main" val="214563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6A76C0CB-D55D-4431-925B-DFC763E773AA}" type="datetimeFigureOut">
              <a:rPr lang="en-US" smtClean="0"/>
              <a:t>7/18/2022</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C987F54-FED4-4A4C-A4D6-38EA8B95529C}" type="slidenum">
              <a:rPr lang="en-US" smtClean="0"/>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City of Lake Elmo logo copy"/>
          <p:cNvPicPr/>
          <p:nvPr userDrawn="1"/>
        </p:nvPicPr>
        <p:blipFill>
          <a:blip r:embed="rId13" cstate="print"/>
          <a:srcRect/>
          <a:stretch>
            <a:fillRect/>
          </a:stretch>
        </p:blipFill>
        <p:spPr bwMode="auto">
          <a:xfrm>
            <a:off x="188009" y="5596609"/>
            <a:ext cx="2011045" cy="662940"/>
          </a:xfrm>
          <a:prstGeom prst="rect">
            <a:avLst/>
          </a:prstGeom>
          <a:noFill/>
          <a:ln w="9525">
            <a:noFill/>
            <a:miter lim="800000"/>
            <a:headEnd/>
            <a:tailEnd/>
          </a:ln>
        </p:spPr>
      </p:pic>
    </p:spTree>
    <p:extLst>
      <p:ext uri="{BB962C8B-B14F-4D97-AF65-F5344CB8AC3E}">
        <p14:creationId xmlns:p14="http://schemas.microsoft.com/office/powerpoint/2010/main" val="33439564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92194" y="1717590"/>
            <a:ext cx="9407611" cy="1884448"/>
          </a:xfrm>
        </p:spPr>
        <p:txBody>
          <a:bodyPr>
            <a:normAutofit/>
          </a:bodyPr>
          <a:lstStyle/>
          <a:p>
            <a:pPr algn="ctr"/>
            <a:r>
              <a:rPr lang="en-US" sz="4400" b="1" dirty="0" err="1" smtClean="0"/>
              <a:t>Schiltgen</a:t>
            </a:r>
            <a:r>
              <a:rPr lang="en-US" sz="4400" b="1" dirty="0" smtClean="0"/>
              <a:t> East Preliminary PUD and Plat</a:t>
            </a:r>
            <a:endParaRPr lang="en-US" sz="4400" b="1" dirty="0"/>
          </a:p>
        </p:txBody>
      </p:sp>
      <p:sp>
        <p:nvSpPr>
          <p:cNvPr id="3" name="Subtitle 2"/>
          <p:cNvSpPr>
            <a:spLocks noGrp="1"/>
          </p:cNvSpPr>
          <p:nvPr>
            <p:ph type="subTitle" idx="1"/>
          </p:nvPr>
        </p:nvSpPr>
        <p:spPr>
          <a:xfrm>
            <a:off x="1523999" y="3799746"/>
            <a:ext cx="9144000" cy="1464232"/>
          </a:xfrm>
        </p:spPr>
        <p:txBody>
          <a:bodyPr>
            <a:normAutofit fontScale="92500" lnSpcReduction="10000"/>
          </a:bodyPr>
          <a:lstStyle/>
          <a:p>
            <a:endParaRPr lang="en-US" sz="3200" dirty="0"/>
          </a:p>
          <a:p>
            <a:pPr algn="ctr"/>
            <a:r>
              <a:rPr lang="en-US" sz="2800" dirty="0" smtClean="0"/>
              <a:t>Parks </a:t>
            </a:r>
            <a:r>
              <a:rPr lang="en-US" sz="2800" dirty="0"/>
              <a:t>Commission Meeting</a:t>
            </a:r>
          </a:p>
          <a:p>
            <a:pPr algn="ctr"/>
            <a:r>
              <a:rPr lang="en-US" sz="2800" dirty="0" err="1" smtClean="0"/>
              <a:t>july</a:t>
            </a:r>
            <a:r>
              <a:rPr lang="en-US" sz="2800" dirty="0" smtClean="0"/>
              <a:t> 18, </a:t>
            </a:r>
            <a:r>
              <a:rPr lang="en-US" sz="2800" dirty="0"/>
              <a:t>2022</a:t>
            </a:r>
          </a:p>
        </p:txBody>
      </p:sp>
    </p:spTree>
    <p:extLst>
      <p:ext uri="{BB962C8B-B14F-4D97-AF65-F5344CB8AC3E}">
        <p14:creationId xmlns:p14="http://schemas.microsoft.com/office/powerpoint/2010/main" val="2108652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INTRODUCTION/BACKGROUND</a:t>
            </a:r>
          </a:p>
        </p:txBody>
      </p:sp>
      <p:sp>
        <p:nvSpPr>
          <p:cNvPr id="3" name="Content Placeholder 2"/>
          <p:cNvSpPr>
            <a:spLocks noGrp="1"/>
          </p:cNvSpPr>
          <p:nvPr>
            <p:ph sz="half" idx="1"/>
          </p:nvPr>
        </p:nvSpPr>
        <p:spPr>
          <a:xfrm>
            <a:off x="836021" y="1865830"/>
            <a:ext cx="10319659" cy="2587591"/>
          </a:xfrm>
        </p:spPr>
        <p:txBody>
          <a:bodyPr>
            <a:normAutofit/>
          </a:bodyPr>
          <a:lstStyle/>
          <a:p>
            <a:pPr marL="274320" indent="-274320">
              <a:buFont typeface="Wingdings" panose="05000000000000000000" pitchFamily="2" charset="2"/>
              <a:buChar char="§"/>
            </a:pPr>
            <a:r>
              <a:rPr lang="en-US" dirty="0" smtClean="0"/>
              <a:t>Location: South side of the intersection of 39</a:t>
            </a:r>
            <a:r>
              <a:rPr lang="en-US" baseline="30000" dirty="0" smtClean="0"/>
              <a:t>th</a:t>
            </a:r>
            <a:r>
              <a:rPr lang="en-US" dirty="0" smtClean="0"/>
              <a:t> St N and Stillwater Blvd.  </a:t>
            </a:r>
          </a:p>
          <a:p>
            <a:pPr marL="274320" indent="-274320">
              <a:buFont typeface="Wingdings" panose="05000000000000000000" pitchFamily="2" charset="2"/>
              <a:buChar char="§"/>
            </a:pPr>
            <a:r>
              <a:rPr lang="en-US" dirty="0" smtClean="0"/>
              <a:t>31.8 acres </a:t>
            </a:r>
          </a:p>
          <a:p>
            <a:pPr marL="274320" indent="-274320">
              <a:buFont typeface="Wingdings" panose="05000000000000000000" pitchFamily="2" charset="2"/>
              <a:buChar char="§"/>
            </a:pPr>
            <a:r>
              <a:rPr lang="en-US" dirty="0"/>
              <a:t>This development was brought before the Parks Commission at the April 18, 2022 regarding to park dedication requirements during the pre-application phase.  Recommended taking 3.2 acres of land for future park space.  </a:t>
            </a:r>
            <a:endParaRPr lang="en-US" dirty="0" smtClean="0"/>
          </a:p>
          <a:p>
            <a:pPr marL="274320" indent="-274320">
              <a:buFont typeface="Wingdings" panose="05000000000000000000" pitchFamily="2" charset="2"/>
              <a:buChar char="§"/>
            </a:pPr>
            <a:r>
              <a:rPr lang="en-US" dirty="0" smtClean="0"/>
              <a:t>The proposal brought forth at the April 18</a:t>
            </a:r>
            <a:r>
              <a:rPr lang="en-US" baseline="30000" dirty="0" smtClean="0"/>
              <a:t>th</a:t>
            </a:r>
            <a:r>
              <a:rPr lang="en-US" dirty="0" smtClean="0"/>
              <a:t> meeting lacked a required secondary access to a public right of way.</a:t>
            </a:r>
          </a:p>
        </p:txBody>
      </p:sp>
      <p:sp>
        <p:nvSpPr>
          <p:cNvPr id="5" name="TextBox 4"/>
          <p:cNvSpPr txBox="1"/>
          <p:nvPr/>
        </p:nvSpPr>
        <p:spPr>
          <a:xfrm>
            <a:off x="1975945" y="4453421"/>
            <a:ext cx="5060429" cy="1200329"/>
          </a:xfrm>
          <a:prstGeom prst="rect">
            <a:avLst/>
          </a:prstGeom>
          <a:noFill/>
        </p:spPr>
        <p:txBody>
          <a:bodyPr wrap="square" rtlCol="0">
            <a:spAutoFit/>
          </a:bodyPr>
          <a:lstStyle/>
          <a:p>
            <a:r>
              <a:rPr lang="en-US" b="1" dirty="0" smtClean="0"/>
              <a:t>Pre-Application</a:t>
            </a:r>
          </a:p>
          <a:p>
            <a:pPr marL="285750" indent="-285750">
              <a:buFont typeface="Wingdings" panose="05000000000000000000" pitchFamily="2" charset="2"/>
              <a:buChar char="§"/>
            </a:pPr>
            <a:r>
              <a:rPr lang="en-US" dirty="0" smtClean="0"/>
              <a:t>136 Townhomes </a:t>
            </a:r>
          </a:p>
          <a:p>
            <a:pPr marL="285750" indent="-285750">
              <a:buFont typeface="Wingdings" panose="05000000000000000000" pitchFamily="2" charset="2"/>
              <a:buChar char="§"/>
            </a:pPr>
            <a:r>
              <a:rPr lang="en-US" dirty="0" smtClean="0"/>
              <a:t>130 Unit Apartment Building </a:t>
            </a:r>
          </a:p>
          <a:p>
            <a:pPr marL="285750" indent="-285750">
              <a:buFont typeface="Wingdings" panose="05000000000000000000" pitchFamily="2" charset="2"/>
              <a:buChar char="§"/>
            </a:pPr>
            <a:r>
              <a:rPr lang="en-US" dirty="0" smtClean="0"/>
              <a:t>42 Unit Senior Housing Building </a:t>
            </a:r>
            <a:r>
              <a:rPr lang="en-US" b="1" dirty="0" smtClean="0"/>
              <a:t> </a:t>
            </a:r>
            <a:endParaRPr lang="en-US" b="1" dirty="0"/>
          </a:p>
        </p:txBody>
      </p:sp>
      <p:sp>
        <p:nvSpPr>
          <p:cNvPr id="6" name="TextBox 5"/>
          <p:cNvSpPr txBox="1"/>
          <p:nvPr/>
        </p:nvSpPr>
        <p:spPr>
          <a:xfrm>
            <a:off x="6431582" y="4453421"/>
            <a:ext cx="5060429" cy="646331"/>
          </a:xfrm>
          <a:prstGeom prst="rect">
            <a:avLst/>
          </a:prstGeom>
          <a:noFill/>
        </p:spPr>
        <p:txBody>
          <a:bodyPr wrap="square" rtlCol="0">
            <a:spAutoFit/>
          </a:bodyPr>
          <a:lstStyle/>
          <a:p>
            <a:r>
              <a:rPr lang="en-US" b="1" dirty="0" smtClean="0"/>
              <a:t>Preliminary PUD/Plat</a:t>
            </a:r>
          </a:p>
          <a:p>
            <a:pPr marL="285750" indent="-285750">
              <a:buFont typeface="Wingdings" panose="05000000000000000000" pitchFamily="2" charset="2"/>
              <a:buChar char="§"/>
            </a:pPr>
            <a:r>
              <a:rPr lang="en-US" b="1" dirty="0" smtClean="0"/>
              <a:t>240 Townhome Units </a:t>
            </a:r>
          </a:p>
        </p:txBody>
      </p:sp>
    </p:spTree>
    <p:extLst>
      <p:ext uri="{BB962C8B-B14F-4D97-AF65-F5344CB8AC3E}">
        <p14:creationId xmlns:p14="http://schemas.microsoft.com/office/powerpoint/2010/main" val="4269719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602901"/>
            <a:ext cx="9915713" cy="1134459"/>
          </a:xfrm>
        </p:spPr>
        <p:txBody>
          <a:bodyPr/>
          <a:lstStyle/>
          <a:p>
            <a:r>
              <a:rPr lang="en-US" dirty="0" smtClean="0"/>
              <a:t>BACKGROUND CONTINUED </a:t>
            </a:r>
            <a:endParaRPr lang="en-US" dirty="0"/>
          </a:p>
        </p:txBody>
      </p:sp>
      <p:sp>
        <p:nvSpPr>
          <p:cNvPr id="3" name="Content Placeholder 2"/>
          <p:cNvSpPr>
            <a:spLocks noGrp="1"/>
          </p:cNvSpPr>
          <p:nvPr>
            <p:ph sz="half" idx="1"/>
          </p:nvPr>
        </p:nvSpPr>
        <p:spPr/>
        <p:txBody>
          <a:bodyPr>
            <a:normAutofit/>
          </a:bodyPr>
          <a:lstStyle/>
          <a:p>
            <a:pPr marL="200025" lvl="1" indent="0">
              <a:buNone/>
            </a:pPr>
            <a:r>
              <a:rPr lang="en-US" sz="3000" dirty="0" smtClean="0"/>
              <a:t>The applicant is now proposing/requesting to construct a new road with 25 parking stalls through the north end of VFW Park as a secondary access.    </a:t>
            </a:r>
          </a:p>
        </p:txBody>
      </p:sp>
      <p:pic>
        <p:nvPicPr>
          <p:cNvPr id="5" name="Content Placeholder 4"/>
          <p:cNvPicPr>
            <a:picLocks noGrp="1" noChangeAspect="1"/>
          </p:cNvPicPr>
          <p:nvPr>
            <p:ph sz="half" idx="2"/>
          </p:nvPr>
        </p:nvPicPr>
        <p:blipFill>
          <a:blip r:embed="rId3"/>
          <a:stretch>
            <a:fillRect/>
          </a:stretch>
        </p:blipFill>
        <p:spPr>
          <a:xfrm>
            <a:off x="6981668" y="1967987"/>
            <a:ext cx="3794757" cy="3328638"/>
          </a:xfrm>
          <a:prstGeom prst="rect">
            <a:avLst/>
          </a:prstGeom>
        </p:spPr>
      </p:pic>
      <p:sp>
        <p:nvSpPr>
          <p:cNvPr id="6" name="Freeform 5"/>
          <p:cNvSpPr/>
          <p:nvPr/>
        </p:nvSpPr>
        <p:spPr>
          <a:xfrm>
            <a:off x="8408276" y="2471895"/>
            <a:ext cx="683172" cy="2320822"/>
          </a:xfrm>
          <a:custGeom>
            <a:avLst/>
            <a:gdLst>
              <a:gd name="connsiteX0" fmla="*/ 10048 w 874207"/>
              <a:gd name="connsiteY0" fmla="*/ 622997 h 2703006"/>
              <a:gd name="connsiteX1" fmla="*/ 0 w 874207"/>
              <a:gd name="connsiteY1" fmla="*/ 2703006 h 2703006"/>
              <a:gd name="connsiteX2" fmla="*/ 864158 w 874207"/>
              <a:gd name="connsiteY2" fmla="*/ 2441749 h 2703006"/>
              <a:gd name="connsiteX3" fmla="*/ 874207 w 874207"/>
              <a:gd name="connsiteY3" fmla="*/ 0 h 2703006"/>
              <a:gd name="connsiteX4" fmla="*/ 10048 w 874207"/>
              <a:gd name="connsiteY4" fmla="*/ 622997 h 2703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207" h="2703006">
                <a:moveTo>
                  <a:pt x="10048" y="622997"/>
                </a:moveTo>
                <a:cubicBezTo>
                  <a:pt x="6699" y="1316333"/>
                  <a:pt x="3349" y="2009670"/>
                  <a:pt x="0" y="2703006"/>
                </a:cubicBezTo>
                <a:lnTo>
                  <a:pt x="864158" y="2441749"/>
                </a:lnTo>
                <a:cubicBezTo>
                  <a:pt x="867508" y="1627833"/>
                  <a:pt x="870857" y="813916"/>
                  <a:pt x="874207" y="0"/>
                </a:cubicBezTo>
                <a:lnTo>
                  <a:pt x="10048" y="622997"/>
                </a:lnTo>
                <a:close/>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628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endParaRPr lang="en-US"/>
          </a:p>
        </p:txBody>
      </p:sp>
      <p:sp>
        <p:nvSpPr>
          <p:cNvPr id="10" name="Content Placeholder 9"/>
          <p:cNvSpPr>
            <a:spLocks noGrp="1"/>
          </p:cNvSpPr>
          <p:nvPr>
            <p:ph sz="half" idx="2"/>
          </p:nvPr>
        </p:nvSpPr>
        <p:spPr/>
        <p:txBody>
          <a:bodyPr/>
          <a:lstStyle/>
          <a:p>
            <a:endParaRPr lang="en-US" dirty="0"/>
          </a:p>
        </p:txBody>
      </p:sp>
      <p:pic>
        <p:nvPicPr>
          <p:cNvPr id="11" name="Picture 10"/>
          <p:cNvPicPr>
            <a:picLocks noChangeAspect="1"/>
          </p:cNvPicPr>
          <p:nvPr/>
        </p:nvPicPr>
        <p:blipFill>
          <a:blip r:embed="rId3"/>
          <a:stretch>
            <a:fillRect/>
          </a:stretch>
        </p:blipFill>
        <p:spPr>
          <a:xfrm>
            <a:off x="1423660" y="128948"/>
            <a:ext cx="9254851" cy="6524928"/>
          </a:xfrm>
          <a:prstGeom prst="rect">
            <a:avLst/>
          </a:prstGeom>
        </p:spPr>
      </p:pic>
    </p:spTree>
    <p:extLst>
      <p:ext uri="{BB962C8B-B14F-4D97-AF65-F5344CB8AC3E}">
        <p14:creationId xmlns:p14="http://schemas.microsoft.com/office/powerpoint/2010/main" val="417131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ISSUE BEFORE </a:t>
            </a:r>
            <a:r>
              <a:rPr lang="en-US" sz="4400" dirty="0" smtClean="0"/>
              <a:t>THE PARKS COMMISSION  </a:t>
            </a:r>
            <a:endParaRPr lang="en-US" dirty="0"/>
          </a:p>
        </p:txBody>
      </p:sp>
      <p:sp>
        <p:nvSpPr>
          <p:cNvPr id="3" name="Content Placeholder 2"/>
          <p:cNvSpPr>
            <a:spLocks noGrp="1"/>
          </p:cNvSpPr>
          <p:nvPr>
            <p:ph sz="half" idx="1"/>
          </p:nvPr>
        </p:nvSpPr>
        <p:spPr>
          <a:xfrm>
            <a:off x="1173971" y="1940328"/>
            <a:ext cx="9905017" cy="4023360"/>
          </a:xfrm>
        </p:spPr>
        <p:txBody>
          <a:bodyPr>
            <a:normAutofit/>
          </a:bodyPr>
          <a:lstStyle/>
          <a:p>
            <a:pPr marL="0" indent="0">
              <a:buNone/>
            </a:pPr>
            <a:r>
              <a:rPr lang="en-US" sz="3200" dirty="0" smtClean="0"/>
              <a:t>Review the Preliminary PUD and Plat to provide feedback and a recommendation on the proposal to construct a new road with 25 parking spaces through the north end of VFW Park.   </a:t>
            </a:r>
            <a:endParaRPr lang="en-US" sz="3200" dirty="0"/>
          </a:p>
        </p:txBody>
      </p:sp>
    </p:spTree>
    <p:extLst>
      <p:ext uri="{BB962C8B-B14F-4D97-AF65-F5344CB8AC3E}">
        <p14:creationId xmlns:p14="http://schemas.microsoft.com/office/powerpoint/2010/main" val="4222010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half" idx="1"/>
          </p:nvPr>
        </p:nvPicPr>
        <p:blipFill>
          <a:blip r:embed="rId3"/>
          <a:stretch>
            <a:fillRect/>
          </a:stretch>
        </p:blipFill>
        <p:spPr>
          <a:xfrm>
            <a:off x="396984" y="801939"/>
            <a:ext cx="11598505" cy="4064350"/>
          </a:xfrm>
          <a:prstGeom prst="rect">
            <a:avLst/>
          </a:prstGeom>
        </p:spPr>
      </p:pic>
      <p:cxnSp>
        <p:nvCxnSpPr>
          <p:cNvPr id="3" name="Straight Arrow Connector 2"/>
          <p:cNvCxnSpPr/>
          <p:nvPr/>
        </p:nvCxnSpPr>
        <p:spPr>
          <a:xfrm flipH="1" flipV="1">
            <a:off x="4834759" y="5707117"/>
            <a:ext cx="1135117" cy="1051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969876" y="5532962"/>
            <a:ext cx="483476" cy="369332"/>
          </a:xfrm>
          <a:prstGeom prst="rect">
            <a:avLst/>
          </a:prstGeom>
          <a:noFill/>
        </p:spPr>
        <p:txBody>
          <a:bodyPr wrap="square" rtlCol="0">
            <a:spAutoFit/>
          </a:bodyPr>
          <a:lstStyle/>
          <a:p>
            <a:r>
              <a:rPr lang="en-US" dirty="0" smtClean="0"/>
              <a:t>N</a:t>
            </a:r>
            <a:endParaRPr lang="en-US" dirty="0"/>
          </a:p>
        </p:txBody>
      </p:sp>
    </p:spTree>
    <p:extLst>
      <p:ext uri="{BB962C8B-B14F-4D97-AF65-F5344CB8AC3E}">
        <p14:creationId xmlns:p14="http://schemas.microsoft.com/office/powerpoint/2010/main" val="3962799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3"/>
          <a:stretch>
            <a:fillRect/>
          </a:stretch>
        </p:blipFill>
        <p:spPr>
          <a:xfrm>
            <a:off x="662910" y="258270"/>
            <a:ext cx="10856428" cy="5680690"/>
          </a:xfrm>
          <a:prstGeom prst="rect">
            <a:avLst/>
          </a:prstGeom>
        </p:spPr>
      </p:pic>
      <p:cxnSp>
        <p:nvCxnSpPr>
          <p:cNvPr id="7" name="Straight Arrow Connector 6"/>
          <p:cNvCxnSpPr/>
          <p:nvPr/>
        </p:nvCxnSpPr>
        <p:spPr>
          <a:xfrm flipV="1">
            <a:off x="1608083" y="2186151"/>
            <a:ext cx="567559" cy="99848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103586" y="3184634"/>
            <a:ext cx="987973" cy="651642"/>
          </a:xfrm>
          <a:prstGeom prst="rect">
            <a:avLst/>
          </a:prstGeom>
          <a:noFill/>
        </p:spPr>
        <p:txBody>
          <a:bodyPr wrap="square" rtlCol="0">
            <a:spAutoFit/>
          </a:bodyPr>
          <a:lstStyle/>
          <a:p>
            <a:r>
              <a:rPr lang="en-US" dirty="0" smtClean="0"/>
              <a:t>Village Parkway </a:t>
            </a:r>
            <a:endParaRPr lang="en-US" dirty="0"/>
          </a:p>
        </p:txBody>
      </p:sp>
    </p:spTree>
    <p:extLst>
      <p:ext uri="{BB962C8B-B14F-4D97-AF65-F5344CB8AC3E}">
        <p14:creationId xmlns:p14="http://schemas.microsoft.com/office/powerpoint/2010/main" val="2023725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9785085" cy="1090021"/>
          </a:xfrm>
        </p:spPr>
        <p:txBody>
          <a:bodyPr>
            <a:normAutofit/>
          </a:bodyPr>
          <a:lstStyle/>
          <a:p>
            <a:r>
              <a:rPr lang="en-US" sz="4400" dirty="0" smtClean="0"/>
              <a:t>PROPOSAL DETAILS/ANALYSIS   </a:t>
            </a:r>
            <a:endParaRPr lang="en-US" dirty="0"/>
          </a:p>
        </p:txBody>
      </p:sp>
      <p:sp>
        <p:nvSpPr>
          <p:cNvPr id="3" name="Content Placeholder 2"/>
          <p:cNvSpPr>
            <a:spLocks noGrp="1"/>
          </p:cNvSpPr>
          <p:nvPr>
            <p:ph sz="half" idx="1"/>
          </p:nvPr>
        </p:nvSpPr>
        <p:spPr>
          <a:xfrm>
            <a:off x="1170853" y="1888237"/>
            <a:ext cx="9905017" cy="3377446"/>
          </a:xfrm>
        </p:spPr>
        <p:txBody>
          <a:bodyPr>
            <a:normAutofit/>
          </a:bodyPr>
          <a:lstStyle/>
          <a:p>
            <a:pPr marL="461963" indent="-461963">
              <a:buFont typeface="Wingdings" panose="05000000000000000000" pitchFamily="2" charset="2"/>
              <a:buChar char="§"/>
            </a:pPr>
            <a:r>
              <a:rPr lang="en-US" sz="3200" dirty="0"/>
              <a:t>S</a:t>
            </a:r>
            <a:r>
              <a:rPr lang="en-US" sz="3200" dirty="0" smtClean="0"/>
              <a:t>econdary access through VFW Park is proposed as temporary until future development allows access to the planned Village Parkway.</a:t>
            </a:r>
          </a:p>
          <a:p>
            <a:pPr marL="461963" indent="-461963">
              <a:buFont typeface="Wingdings" panose="05000000000000000000" pitchFamily="2" charset="2"/>
              <a:buChar char="§"/>
            </a:pPr>
            <a:r>
              <a:rPr lang="en-US" sz="3200" dirty="0" smtClean="0"/>
              <a:t>Requesting an easement for road placement  </a:t>
            </a:r>
          </a:p>
          <a:p>
            <a:pPr marL="461963" indent="-461963">
              <a:buFont typeface="Wingdings" panose="05000000000000000000" pitchFamily="2" charset="2"/>
              <a:buChar char="§"/>
            </a:pPr>
            <a:r>
              <a:rPr lang="en-US" sz="3200" dirty="0" smtClean="0"/>
              <a:t>Easement would be dedicated to the City once a new secondary access is established.</a:t>
            </a:r>
          </a:p>
        </p:txBody>
      </p:sp>
    </p:spTree>
    <p:extLst>
      <p:ext uri="{BB962C8B-B14F-4D97-AF65-F5344CB8AC3E}">
        <p14:creationId xmlns:p14="http://schemas.microsoft.com/office/powerpoint/2010/main" val="226248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half" idx="1"/>
          </p:nvPr>
        </p:nvPicPr>
        <p:blipFill>
          <a:blip r:embed="rId3"/>
          <a:stretch>
            <a:fillRect/>
          </a:stretch>
        </p:blipFill>
        <p:spPr>
          <a:xfrm>
            <a:off x="1697618" y="274310"/>
            <a:ext cx="9180590" cy="5471136"/>
          </a:xfrm>
          <a:prstGeom prst="rect">
            <a:avLst/>
          </a:prstGeom>
        </p:spPr>
      </p:pic>
    </p:spTree>
    <p:extLst>
      <p:ext uri="{BB962C8B-B14F-4D97-AF65-F5344CB8AC3E}">
        <p14:creationId xmlns:p14="http://schemas.microsoft.com/office/powerpoint/2010/main" val="9210363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7307" y="0"/>
            <a:ext cx="10058400" cy="1450757"/>
          </a:xfrm>
        </p:spPr>
        <p:txBody>
          <a:bodyPr/>
          <a:lstStyle/>
          <a:p>
            <a:r>
              <a:rPr lang="en-US" dirty="0"/>
              <a:t>PROPOSAL DETAILS/ANALYSIS </a:t>
            </a:r>
          </a:p>
        </p:txBody>
      </p:sp>
      <p:sp>
        <p:nvSpPr>
          <p:cNvPr id="3" name="Content Placeholder 2"/>
          <p:cNvSpPr>
            <a:spLocks noGrp="1"/>
          </p:cNvSpPr>
          <p:nvPr>
            <p:ph idx="1"/>
          </p:nvPr>
        </p:nvSpPr>
        <p:spPr>
          <a:xfrm>
            <a:off x="1007307" y="1894781"/>
            <a:ext cx="10058400" cy="4023360"/>
          </a:xfrm>
        </p:spPr>
        <p:txBody>
          <a:bodyPr>
            <a:normAutofit/>
          </a:bodyPr>
          <a:lstStyle/>
          <a:p>
            <a:pPr marL="630238" lvl="1" indent="-430213">
              <a:buFont typeface="Wingdings" panose="05000000000000000000" pitchFamily="2" charset="2"/>
              <a:buChar char="§"/>
            </a:pPr>
            <a:r>
              <a:rPr lang="en-US" sz="2700" dirty="0" smtClean="0"/>
              <a:t>Parking spaces are proposed directly adjacent to the right field fence line of VFW ballpark.</a:t>
            </a:r>
          </a:p>
          <a:p>
            <a:pPr marL="630238" lvl="1" indent="-430213">
              <a:buFont typeface="Wingdings" panose="05000000000000000000" pitchFamily="2" charset="2"/>
              <a:buChar char="§"/>
            </a:pPr>
            <a:r>
              <a:rPr lang="en-US" sz="2700" dirty="0" smtClean="0"/>
              <a:t>High probability that parked vehicles will be struck by foul balls</a:t>
            </a:r>
          </a:p>
          <a:p>
            <a:pPr marL="630238" lvl="1" indent="-430213">
              <a:buFont typeface="Wingdings" panose="05000000000000000000" pitchFamily="2" charset="2"/>
              <a:buChar char="§"/>
            </a:pPr>
            <a:r>
              <a:rPr lang="en-US" sz="2700" dirty="0" smtClean="0"/>
              <a:t>Construction of parking spaces would require removal of mature trees.</a:t>
            </a:r>
          </a:p>
          <a:p>
            <a:pPr marL="630238" lvl="1" indent="-430213">
              <a:buFont typeface="Wingdings" panose="05000000000000000000" pitchFamily="2" charset="2"/>
              <a:buChar char="§"/>
            </a:pPr>
            <a:r>
              <a:rPr lang="en-US" sz="2700" dirty="0" smtClean="0"/>
              <a:t>May require the relocation of spectator seating and overhead ballpark lighting.  </a:t>
            </a:r>
          </a:p>
          <a:p>
            <a:pPr marL="200025" lvl="1" indent="0">
              <a:buNone/>
            </a:pPr>
            <a:endParaRPr lang="en-US" sz="2300" dirty="0" smtClean="0"/>
          </a:p>
          <a:p>
            <a:pPr marL="200025" lvl="1" indent="0" algn="ctr">
              <a:buNone/>
            </a:pPr>
            <a:r>
              <a:rPr lang="en-US" sz="2700" dirty="0" smtClean="0"/>
              <a:t>Relocation of parking spaces is preferred. </a:t>
            </a:r>
            <a:endParaRPr lang="en-US" sz="2700" dirty="0"/>
          </a:p>
        </p:txBody>
      </p:sp>
    </p:spTree>
    <p:extLst>
      <p:ext uri="{BB962C8B-B14F-4D97-AF65-F5344CB8AC3E}">
        <p14:creationId xmlns:p14="http://schemas.microsoft.com/office/powerpoint/2010/main" val="1578620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OPTIONS </a:t>
            </a:r>
            <a:endParaRPr lang="en-US" dirty="0"/>
          </a:p>
        </p:txBody>
      </p:sp>
      <p:sp>
        <p:nvSpPr>
          <p:cNvPr id="3" name="Content Placeholder 2"/>
          <p:cNvSpPr>
            <a:spLocks noGrp="1"/>
          </p:cNvSpPr>
          <p:nvPr>
            <p:ph idx="1"/>
          </p:nvPr>
        </p:nvSpPr>
        <p:spPr>
          <a:xfrm>
            <a:off x="1097280" y="1737360"/>
            <a:ext cx="10058400" cy="4035195"/>
          </a:xfrm>
        </p:spPr>
        <p:txBody>
          <a:bodyPr>
            <a:normAutofit/>
          </a:bodyPr>
          <a:lstStyle/>
          <a:p>
            <a:pPr marL="514350" indent="-514350">
              <a:buFont typeface="+mj-lt"/>
              <a:buAutoNum type="arabicParenR"/>
            </a:pPr>
            <a:r>
              <a:rPr lang="en-US" sz="2800" dirty="0" smtClean="0"/>
              <a:t>Recommend approval to construct a new road with 25 parking spaces through the north end of VFW Park.</a:t>
            </a:r>
          </a:p>
          <a:p>
            <a:pPr marL="514350" indent="-514350">
              <a:buFont typeface="+mj-lt"/>
              <a:buAutoNum type="arabicParenR"/>
            </a:pPr>
            <a:r>
              <a:rPr lang="en-US" sz="2800" dirty="0" smtClean="0"/>
              <a:t>Recommend denying the request to construct a new road with 25 parking spaces through the north end of VFW Park.</a:t>
            </a:r>
          </a:p>
          <a:p>
            <a:pPr>
              <a:buFont typeface="Wingdings" panose="05000000000000000000" pitchFamily="2" charset="2"/>
              <a:buChar char="§"/>
            </a:pPr>
            <a:endParaRPr lang="en-US" sz="3000" dirty="0"/>
          </a:p>
          <a:p>
            <a:pPr marL="274320" indent="-274320">
              <a:buFont typeface="Wingdings" panose="05000000000000000000" pitchFamily="2" charset="2"/>
              <a:buChar char="§"/>
            </a:pPr>
            <a:endParaRPr lang="en-US" dirty="0"/>
          </a:p>
        </p:txBody>
      </p:sp>
    </p:spTree>
    <p:extLst>
      <p:ext uri="{BB962C8B-B14F-4D97-AF65-F5344CB8AC3E}">
        <p14:creationId xmlns:p14="http://schemas.microsoft.com/office/powerpoint/2010/main" val="27898176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STAFF COMMENTS</a:t>
            </a:r>
            <a:endParaRPr lang="en-US" dirty="0"/>
          </a:p>
        </p:txBody>
      </p:sp>
      <p:sp>
        <p:nvSpPr>
          <p:cNvPr id="3" name="Content Placeholder 2"/>
          <p:cNvSpPr>
            <a:spLocks noGrp="1"/>
          </p:cNvSpPr>
          <p:nvPr>
            <p:ph sz="half" idx="1"/>
          </p:nvPr>
        </p:nvSpPr>
        <p:spPr>
          <a:xfrm>
            <a:off x="1097279" y="1845734"/>
            <a:ext cx="10058400" cy="4023360"/>
          </a:xfrm>
        </p:spPr>
        <p:txBody>
          <a:bodyPr>
            <a:normAutofit/>
          </a:bodyPr>
          <a:lstStyle/>
          <a:p>
            <a:r>
              <a:rPr lang="en-US" sz="2800" u="sng" dirty="0" smtClean="0"/>
              <a:t>City Engineer </a:t>
            </a:r>
          </a:p>
          <a:p>
            <a:r>
              <a:rPr lang="en-US" sz="2800" dirty="0" smtClean="0"/>
              <a:t>Recommends denial of the Preliminary Plat as presented.  Plans should be revised to be in compliance with secondary access requirements and City Design Standards. </a:t>
            </a:r>
          </a:p>
          <a:p>
            <a:r>
              <a:rPr lang="en-US" sz="2800" u="sng" dirty="0" smtClean="0"/>
              <a:t>Planning</a:t>
            </a:r>
          </a:p>
          <a:p>
            <a:r>
              <a:rPr lang="en-US" sz="2800" dirty="0" smtClean="0"/>
              <a:t>The proposal is for access that is inconsistent with the Comprehensive Plan.  Recommends denial of preliminary plat and PUD.  </a:t>
            </a:r>
            <a:r>
              <a:rPr lang="en-US" sz="2800" u="sng" dirty="0" smtClean="0"/>
              <a:t> </a:t>
            </a:r>
            <a:endParaRPr lang="en-US" sz="2800" i="1" u="sng" dirty="0"/>
          </a:p>
        </p:txBody>
      </p:sp>
    </p:spTree>
    <p:extLst>
      <p:ext uri="{BB962C8B-B14F-4D97-AF65-F5344CB8AC3E}">
        <p14:creationId xmlns:p14="http://schemas.microsoft.com/office/powerpoint/2010/main" val="2637736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3161" y="205125"/>
            <a:ext cx="10058400" cy="1285184"/>
          </a:xfrm>
        </p:spPr>
        <p:txBody>
          <a:bodyPr/>
          <a:lstStyle/>
          <a:p>
            <a:r>
              <a:rPr lang="en-US" dirty="0" smtClean="0"/>
              <a:t>RECCOMENDATION </a:t>
            </a:r>
            <a:endParaRPr lang="en-US" dirty="0"/>
          </a:p>
        </p:txBody>
      </p:sp>
      <p:sp>
        <p:nvSpPr>
          <p:cNvPr id="3" name="Content Placeholder 2"/>
          <p:cNvSpPr>
            <a:spLocks noGrp="1"/>
          </p:cNvSpPr>
          <p:nvPr>
            <p:ph idx="1"/>
          </p:nvPr>
        </p:nvSpPr>
        <p:spPr>
          <a:xfrm>
            <a:off x="1173740" y="1989608"/>
            <a:ext cx="10058400" cy="4023360"/>
          </a:xfrm>
        </p:spPr>
        <p:txBody>
          <a:bodyPr>
            <a:normAutofit/>
          </a:bodyPr>
          <a:lstStyle/>
          <a:p>
            <a:pPr marL="0" indent="0">
              <a:buNone/>
            </a:pPr>
            <a:r>
              <a:rPr lang="en-US" sz="2800" dirty="0" smtClean="0"/>
              <a:t>Review the proposal and make a recommendation to construct a new road and 25 parking spaces through the north end of VFW Park.</a:t>
            </a:r>
            <a:endParaRPr lang="en-US" sz="2800" dirty="0"/>
          </a:p>
        </p:txBody>
      </p:sp>
    </p:spTree>
    <p:extLst>
      <p:ext uri="{BB962C8B-B14F-4D97-AF65-F5344CB8AC3E}">
        <p14:creationId xmlns:p14="http://schemas.microsoft.com/office/powerpoint/2010/main" val="2375872126"/>
      </p:ext>
    </p:extLst>
  </p:cSld>
  <p:clrMapOvr>
    <a:masterClrMapping/>
  </p:clrMapOvr>
</p:sld>
</file>

<file path=ppt/theme/theme1.xml><?xml version="1.0" encoding="utf-8"?>
<a:theme xmlns:a="http://schemas.openxmlformats.org/drawingml/2006/main" name="Retrospect">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3527</TotalTime>
  <Words>592</Words>
  <Application>Microsoft Office PowerPoint</Application>
  <PresentationFormat>Widescreen</PresentationFormat>
  <Paragraphs>58</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Calibri</vt:lpstr>
      <vt:lpstr>Calibri Light</vt:lpstr>
      <vt:lpstr>Times New Roman</vt:lpstr>
      <vt:lpstr>Wingdings</vt:lpstr>
      <vt:lpstr>Retrospect</vt:lpstr>
      <vt:lpstr>Schiltgen East Preliminary PUD and Plat</vt:lpstr>
      <vt:lpstr>INTRODUCTION/BACKGROUND</vt:lpstr>
      <vt:lpstr>BACKGROUND CONTINUED </vt:lpstr>
      <vt:lpstr>PowerPoint Presentation</vt:lpstr>
      <vt:lpstr>ISSUE BEFORE THE PARKS COMMISSION  </vt:lpstr>
      <vt:lpstr>PowerPoint Presentation</vt:lpstr>
      <vt:lpstr>PowerPoint Presentation</vt:lpstr>
      <vt:lpstr>PROPOSAL DETAILS/ANALYSIS   </vt:lpstr>
      <vt:lpstr>PowerPoint Presentation</vt:lpstr>
      <vt:lpstr>PROPOSAL DETAILS/ANALYSIS </vt:lpstr>
      <vt:lpstr>OPTIONS </vt:lpstr>
      <vt:lpstr>STAFF COMMENTS</vt:lpstr>
      <vt:lpstr>RECCOMENDATION </vt:lpstr>
    </vt:vector>
  </TitlesOfParts>
  <Company>City of Lake Elmo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Purrington Variance</dc:title>
  <dc:creator>Jane.Kansier@bolton-menk.com</dc:creator>
  <cp:lastModifiedBy>Ben Hetzel</cp:lastModifiedBy>
  <cp:revision>210</cp:revision>
  <cp:lastPrinted>2021-09-27T22:18:21Z</cp:lastPrinted>
  <dcterms:created xsi:type="dcterms:W3CDTF">2020-07-06T15:06:13Z</dcterms:created>
  <dcterms:modified xsi:type="dcterms:W3CDTF">2022-07-18T23:13:35Z</dcterms:modified>
</cp:coreProperties>
</file>